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84" r:id="rId3"/>
    <p:sldId id="268" r:id="rId4"/>
    <p:sldId id="267" r:id="rId5"/>
    <p:sldId id="465" r:id="rId6"/>
    <p:sldId id="266" r:id="rId7"/>
    <p:sldId id="592" r:id="rId8"/>
    <p:sldId id="265" r:id="rId9"/>
    <p:sldId id="595" r:id="rId10"/>
    <p:sldId id="264" r:id="rId11"/>
    <p:sldId id="276" r:id="rId12"/>
    <p:sldId id="311" r:id="rId13"/>
    <p:sldId id="277" r:id="rId14"/>
    <p:sldId id="596" r:id="rId15"/>
    <p:sldId id="527" r:id="rId16"/>
    <p:sldId id="583" r:id="rId17"/>
    <p:sldId id="487" r:id="rId18"/>
    <p:sldId id="259" r:id="rId19"/>
    <p:sldId id="291" r:id="rId20"/>
    <p:sldId id="285" r:id="rId21"/>
    <p:sldId id="594" r:id="rId22"/>
    <p:sldId id="305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Knapp" initials="MK" lastIdx="6" clrIdx="0">
    <p:extLst>
      <p:ext uri="{19B8F6BF-5375-455C-9EA6-DF929625EA0E}">
        <p15:presenceInfo xmlns:p15="http://schemas.microsoft.com/office/powerpoint/2012/main" userId="Mary Knap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2" autoAdjust="0"/>
    <p:restoredTop sz="92013" autoAdjust="0"/>
  </p:normalViewPr>
  <p:slideViewPr>
    <p:cSldViewPr snapToGrid="0" snapToObjects="1">
      <p:cViewPr varScale="1">
        <p:scale>
          <a:sx n="129" d="100"/>
          <a:sy n="129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79AA-E4B9-FB47-BA68-6AD3531CCD70}" type="datetimeFigureOut">
              <a:rPr lang="en-US" smtClean="0"/>
              <a:t>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63824-9239-D94B-AFBC-E531BABF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9ADB-1851-41AE-ABA9-C32022AAB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3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Tess is explorer-class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C72C42-5F07-1840-8F70-782CEE8441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has been presented publicly in multiple venues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9ADB-1851-41AE-ABA9-C32022AAB6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</a:t>
            </a:r>
            <a:r>
              <a:rPr lang="en-US" baseline="0" dirty="0"/>
              <a:t> slide has been presented publicly in multiple venues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9ADB-1851-41AE-ABA9-C32022AAB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plot,</a:t>
            </a:r>
            <a:r>
              <a:rPr lang="en-US" baseline="0" dirty="0"/>
              <a:t> or earlier versions, has appeared in several talks/posters presented in conferences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9ADB-1851-41AE-ABA9-C32022AAB6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***FIRST CUBESAT TO DETECT EXOPLANET***</a:t>
            </a:r>
          </a:p>
          <a:p>
            <a:endParaRPr lang="en-US" dirty="0"/>
          </a:p>
          <a:p>
            <a:r>
              <a:rPr lang="en-US" dirty="0"/>
              <a:t>ASTERIA not built</a:t>
            </a:r>
            <a:r>
              <a:rPr lang="en-US" baseline="0" dirty="0"/>
              <a:t> explicitly to do photometry, but when you have excellent pointing control and thermal control, high precision photometry 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EA95-836D-4A95-AFB5-9264C91C21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33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2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Reduces time it takes to achieve tasks due to conservative estimates</a:t>
            </a:r>
          </a:p>
          <a:p>
            <a:pPr marL="0" indent="0">
              <a:buNone/>
            </a:pPr>
            <a:r>
              <a:rPr lang="en-US" sz="1200" dirty="0"/>
              <a:t>Adapts to changing conditions of the spacecraft state</a:t>
            </a:r>
          </a:p>
          <a:p>
            <a:pPr marL="0" indent="0">
              <a:buNone/>
            </a:pPr>
            <a:r>
              <a:rPr lang="en-US" sz="1200" dirty="0"/>
              <a:t>Optimizes resources</a:t>
            </a:r>
          </a:p>
          <a:p>
            <a:pPr marL="0" indent="0">
              <a:buNone/>
            </a:pPr>
            <a:r>
              <a:rPr lang="en-US" sz="1200" dirty="0"/>
              <a:t>Parallelizes</a:t>
            </a:r>
          </a:p>
          <a:p>
            <a:pPr marL="0" indent="0">
              <a:buNone/>
            </a:pPr>
            <a:r>
              <a:rPr lang="en-US" sz="1200" dirty="0"/>
              <a:t>Reduces unnecessary </a:t>
            </a:r>
            <a:r>
              <a:rPr lang="en-US" sz="1200" dirty="0" err="1"/>
              <a:t>safing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1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US" dirty="0"/>
              <a:t>Rough Schedule for AWS Adaptation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1050" dirty="0"/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Signal lock to AWS GS (done)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Frame sync with AWS GS (Soon)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Telemetry Processing and Verification of Downlink (Soon)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1-3 in real-time delivered to ASTERIA AWS account. (Primary GS Preview downlink path)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/>
              <a:t>Set up Cloud-based GDS Downlink in AWS (1-2 weeks)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/>
              <a:t>After licensing demonstrate full-cloud operations with AWS GS (3-6 months)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1-3 in real-time delivered to JPL MOC via hosted FEP (primary preview uplink path, future general service for downlink)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/>
              <a:t>Demonstrate traditional MOC downlink with AWS GS (3-6 months)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400" dirty="0"/>
              <a:t>After licensing demonstrate full-operations with AWS GS and traditional MOC (3-6 months)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Integrate other AWS ground stations into mission operations and regular scheduling and contacts into procedures (3-6 months)</a:t>
            </a:r>
          </a:p>
          <a:p>
            <a:endParaRPr lang="en-US" sz="1400" dirty="0"/>
          </a:p>
          <a:p>
            <a:r>
              <a:rPr lang="en-US" sz="1400" dirty="0"/>
              <a:t>Separately: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Complete Licensing with NTIA for uplink via AWS GS, enabling 4b, 5b, and 6. (3-6 months)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Transition from GS Preview to Operations (Spring 2019)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Transition to </a:t>
            </a:r>
            <a:r>
              <a:rPr lang="en-US" sz="1400" dirty="0" err="1"/>
              <a:t>Govcloud</a:t>
            </a:r>
            <a:r>
              <a:rPr lang="en-US" sz="1400" dirty="0"/>
              <a:t> implementation of GS (TBD but in the pipe)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Document the AWS GDS design, identify steps that would need to be completed for a new project adaptation that weren’t for ASTERIA.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7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C3C4-5EEA-9347-AC3C-ED85C4AC9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20C01-A78E-B447-9E59-AB73C2205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35867-6DC8-7F4C-AE2E-B04124CB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40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72003-DC1A-FF42-9641-F430E6A2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2286-63B0-B946-B583-9F632944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C3E24-933D-D440-B036-BD17D21F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EB9AC-9D92-4D46-93C1-5F68D041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5570B-A789-BE47-B7D8-8A8029D6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99D8-E085-9241-B30F-78A38563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38005-C039-FB4E-8E9A-3AC17B61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592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6D2B8-426B-B843-BFB5-C6FF0F3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74F54-BC42-C34A-98FE-9AB5BAC0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99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AF43-2811-144C-BFD2-277FA0A6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7B22-DB18-4080-A8D4-4261FA46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2517458" y="6457848"/>
            <a:ext cx="7157087" cy="400153"/>
          </a:xfrm>
        </p:spPr>
        <p:txBody>
          <a:bodyPr/>
          <a:lstStyle/>
          <a:p>
            <a:r>
              <a:rPr lang="en-US"/>
              <a:t>Bailey: ASTERIA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2"/>
          </p:nvPr>
        </p:nvSpPr>
        <p:spPr>
          <a:xfrm>
            <a:off x="10724469" y="6457848"/>
            <a:ext cx="857932" cy="40015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8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D4409-2B4F-9549-8490-E481982C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410C8-2288-6443-A0EF-FDBFF1B7E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9AD82-C05A-2E4D-8A7D-EE13E8C7C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4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9D43-1812-1446-82A3-7636975DF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48506-83AC-4D40-8534-3466C96A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Bailey: ASTERIA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3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round-statio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18"/>
            <a:ext cx="12192000" cy="6861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1441"/>
            <a:ext cx="8617907" cy="234957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Arcsecond Space Telescope Enabling Research In Astronomy (ASTERIA)</a:t>
            </a:r>
            <a:endParaRPr lang="en-US" sz="1400" dirty="0"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28291" y="5305599"/>
            <a:ext cx="7963709" cy="155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Vanessa Bailey</a:t>
            </a:r>
          </a:p>
          <a:p>
            <a:pPr algn="r"/>
            <a:endParaRPr lang="en-US" sz="2800" baseline="30000" dirty="0">
              <a:solidFill>
                <a:schemeClr val="bg1"/>
              </a:solidFill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en-US" sz="2800" baseline="30000" dirty="0">
                <a:solidFill>
                  <a:schemeClr val="bg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Jet Propulsion Laboratory, California Institute of Technology</a:t>
            </a:r>
          </a:p>
          <a:p>
            <a:pPr algn="r"/>
            <a:r>
              <a:rPr lang="en-US" sz="2800" baseline="30000" dirty="0">
                <a:solidFill>
                  <a:schemeClr val="bg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Jan 4,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647" y="98923"/>
            <a:ext cx="2697480" cy="510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247" y="120019"/>
            <a:ext cx="2097405" cy="4683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D6FE79-FADB-F04A-9675-94C10E15FF7B}"/>
              </a:ext>
            </a:extLst>
          </p:cNvPr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© 2020 California Institute of Technology. Government sponsorship acknowledged. The research was carried out at the Jet Propulsion Laboratory, California Institute of Technology, under a contract with the National Aeronautics and Space Administration. </a:t>
            </a:r>
          </a:p>
        </p:txBody>
      </p:sp>
    </p:spTree>
    <p:extLst>
      <p:ext uri="{BB962C8B-B14F-4D97-AF65-F5344CB8AC3E}">
        <p14:creationId xmlns:p14="http://schemas.microsoft.com/office/powerpoint/2010/main" val="416991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ssion_comparison_pointing">
            <a:extLst>
              <a:ext uri="{FF2B5EF4-FFF2-40B4-BE49-F238E27FC236}">
                <a16:creationId xmlns:a16="http://schemas.microsoft.com/office/drawing/2014/main" id="{1D7EC679-1948-084A-9DC8-9094B77643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>
            <a:fillRect/>
          </a:stretch>
        </p:blipFill>
        <p:spPr bwMode="auto">
          <a:xfrm>
            <a:off x="2555805" y="1708306"/>
            <a:ext cx="6348095" cy="492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6A077A7-A453-164F-B639-230A4067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Exceeded pointing control goal by 10x</a:t>
            </a:r>
            <a:br>
              <a:rPr lang="en-US" dirty="0"/>
            </a:br>
            <a:r>
              <a:rPr lang="en-US" sz="3200" dirty="0"/>
              <a:t>&lt; 0.5 arcseconds RMS over 20 minutes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B0D216F-D70D-5541-9853-ED635D42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08CC-1293-4993-9C08-503E05D3AF80}" type="slidenum">
              <a:rPr lang="en-US" smtClean="0"/>
              <a:t>11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6901D0-E9FA-4A46-B6B7-85000ABEAAE2}"/>
              </a:ext>
            </a:extLst>
          </p:cNvPr>
          <p:cNvSpPr/>
          <p:nvPr/>
        </p:nvSpPr>
        <p:spPr>
          <a:xfrm>
            <a:off x="4904561" y="3746639"/>
            <a:ext cx="365939" cy="3681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47C25-1795-8741-9A1F-2CB6DA4DF2CB}"/>
              </a:ext>
            </a:extLst>
          </p:cNvPr>
          <p:cNvSpPr txBox="1"/>
          <p:nvPr/>
        </p:nvSpPr>
        <p:spPr>
          <a:xfrm>
            <a:off x="3469257" y="4448878"/>
            <a:ext cx="2430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Flight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5FF43-25B4-FE47-A872-5B80270EF7FC}"/>
              </a:ext>
            </a:extLst>
          </p:cNvPr>
          <p:cNvSpPr txBox="1"/>
          <p:nvPr/>
        </p:nvSpPr>
        <p:spPr>
          <a:xfrm>
            <a:off x="3488435" y="5457857"/>
            <a:ext cx="22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by M. W. Smith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90E9CC-BB12-A441-90C6-72E3607208C6}"/>
              </a:ext>
            </a:extLst>
          </p:cNvPr>
          <p:cNvSpPr/>
          <p:nvPr/>
        </p:nvSpPr>
        <p:spPr>
          <a:xfrm>
            <a:off x="5876309" y="5040585"/>
            <a:ext cx="1002417" cy="51546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AA62FC-9CE6-3240-8F1B-42543463A80F}"/>
              </a:ext>
            </a:extLst>
          </p:cNvPr>
          <p:cNvSpPr/>
          <p:nvPr/>
        </p:nvSpPr>
        <p:spPr>
          <a:xfrm>
            <a:off x="5511576" y="4453796"/>
            <a:ext cx="1002417" cy="51546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34" y="286917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Photometry with ASTERIA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822" y="2226469"/>
            <a:ext cx="3867856" cy="3263504"/>
          </a:xfrm>
        </p:spPr>
      </p:pic>
      <p:pic>
        <p:nvPicPr>
          <p:cNvPr id="12" name="Picture 1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4295" y="3128430"/>
            <a:ext cx="960580" cy="8894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68824" y="1922014"/>
            <a:ext cx="30538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Full frame image (11.2° x 9.6°)</a:t>
            </a:r>
          </a:p>
        </p:txBody>
      </p:sp>
      <p:sp>
        <p:nvSpPr>
          <p:cNvPr id="14" name="Oval 13"/>
          <p:cNvSpPr/>
          <p:nvPr/>
        </p:nvSpPr>
        <p:spPr>
          <a:xfrm>
            <a:off x="2280138" y="2445730"/>
            <a:ext cx="175846" cy="1641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368062" y="2302855"/>
            <a:ext cx="703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Saturn</a:t>
            </a:r>
          </a:p>
        </p:txBody>
      </p:sp>
      <p:sp>
        <p:nvSpPr>
          <p:cNvPr id="16" name="Oval 15"/>
          <p:cNvSpPr/>
          <p:nvPr/>
        </p:nvSpPr>
        <p:spPr>
          <a:xfrm>
            <a:off x="3900854" y="3826122"/>
            <a:ext cx="175846" cy="1641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996108" y="3917248"/>
            <a:ext cx="703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00B050"/>
                </a:solidFill>
              </a:rPr>
              <a:t>Vesta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1606" y="3674412"/>
            <a:ext cx="137160" cy="138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832274" y="2933431"/>
            <a:ext cx="137160" cy="138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2905060" y="3093796"/>
            <a:ext cx="137160" cy="138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4305122" y="4268039"/>
            <a:ext cx="137160" cy="138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4827044" y="4261314"/>
            <a:ext cx="137160" cy="138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2905059" y="4557115"/>
            <a:ext cx="137160" cy="138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4928254" y="3177638"/>
            <a:ext cx="137160" cy="138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5262283" y="4715548"/>
            <a:ext cx="137160" cy="138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4827046" y="2302858"/>
            <a:ext cx="1005840" cy="3000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FF00"/>
                </a:solidFill>
              </a:rPr>
              <a:t>Guide Stars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7045" y="2667000"/>
            <a:ext cx="1005840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Target Star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42287" y="3128431"/>
            <a:ext cx="2652011" cy="113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42287" y="4017787"/>
            <a:ext cx="2652011" cy="387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33537" y="2352360"/>
            <a:ext cx="30500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Images from 8x 64x64 pixel windows are collected at 20 Hz for up to 30 minutes</a:t>
            </a: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 rotWithShape="1">
          <a:blip r:embed="rId4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9945" y="3137225"/>
            <a:ext cx="829963" cy="77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5264" y="3137227"/>
            <a:ext cx="832782" cy="78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 rotWithShape="1">
          <a:blip r:embed="rId4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3017" y="3143948"/>
            <a:ext cx="828878" cy="77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 rotWithShape="1">
          <a:blip r:embed="rId6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6872" y="3143948"/>
            <a:ext cx="838421" cy="77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 rotWithShape="1">
          <a:blip r:embed="rId7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264" y="3143948"/>
            <a:ext cx="834517" cy="77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 rotWithShape="1">
          <a:blip r:embed="rId4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9751" y="3143948"/>
            <a:ext cx="830613" cy="77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/>
          <p:cNvPicPr>
            <a:picLocks noChangeAspect="1" noChangeArrowheads="1"/>
          </p:cNvPicPr>
          <p:nvPr/>
        </p:nvPicPr>
        <p:blipFill rotWithShape="1">
          <a:blip r:embed="rId7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5328" y="3143948"/>
            <a:ext cx="833432" cy="77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ight Brace 42"/>
          <p:cNvSpPr/>
          <p:nvPr/>
        </p:nvSpPr>
        <p:spPr>
          <a:xfrm rot="5400000">
            <a:off x="8248626" y="2919514"/>
            <a:ext cx="295800" cy="260446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extBox 43"/>
          <p:cNvSpPr txBox="1"/>
          <p:nvPr/>
        </p:nvSpPr>
        <p:spPr>
          <a:xfrm>
            <a:off x="6871508" y="4422538"/>
            <a:ext cx="30500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1200x 50 </a:t>
            </a:r>
            <a:r>
              <a:rPr lang="en-US" sz="1350" dirty="0" err="1"/>
              <a:t>msec</a:t>
            </a:r>
            <a:r>
              <a:rPr lang="en-US" sz="1350" dirty="0"/>
              <a:t> images are summed onboard to a 1-minute integration, which is then downlinked as a binary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C89F-1848-4752-A260-354BAFB5C111}" type="slidenum">
              <a:rPr lang="en-US" smtClean="0"/>
              <a:t>12</a:t>
            </a:fld>
            <a:endParaRPr lang="en-US"/>
          </a:p>
        </p:txBody>
      </p:sp>
      <p:sp>
        <p:nvSpPr>
          <p:cNvPr id="42" name="Date Placeholder 51">
            <a:extLst>
              <a:ext uri="{FF2B5EF4-FFF2-40B4-BE49-F238E27FC236}">
                <a16:creationId xmlns:a16="http://schemas.microsoft.com/office/drawing/2014/main" id="{ACE044F5-CD1B-3E40-8EF9-7D2763C2609C}"/>
              </a:ext>
            </a:extLst>
          </p:cNvPr>
          <p:cNvSpPr txBox="1">
            <a:spLocks/>
          </p:cNvSpPr>
          <p:nvPr/>
        </p:nvSpPr>
        <p:spPr>
          <a:xfrm>
            <a:off x="9708444" y="-22947"/>
            <a:ext cx="248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Slide credit: Mary Knapp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13010-4BE4-9745-A241-23DBC19B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</p:spTree>
    <p:extLst>
      <p:ext uri="{BB962C8B-B14F-4D97-AF65-F5344CB8AC3E}">
        <p14:creationId xmlns:p14="http://schemas.microsoft.com/office/powerpoint/2010/main" val="16820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reduction: CMOS Column Effects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625" y="2333077"/>
            <a:ext cx="3524250" cy="3516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844" y="2313782"/>
            <a:ext cx="3516862" cy="3516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" y="2313782"/>
            <a:ext cx="3524250" cy="3524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47674" y="1826666"/>
            <a:ext cx="359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windowed image (64 x 64 pix)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3150" y="1826666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column correction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8625" y="1826666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Improved column correction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9928" y="4634754"/>
            <a:ext cx="110265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55 </a:t>
            </a:r>
            <a:r>
              <a:rPr lang="en-US" dirty="0" err="1"/>
              <a:t>Cancri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5141258" y="4159624"/>
            <a:ext cx="658907" cy="475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82350" y="2671128"/>
            <a:ext cx="110265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53 </a:t>
            </a:r>
            <a:r>
              <a:rPr lang="en-US" dirty="0" err="1"/>
              <a:t>Cancri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47129" y="3052038"/>
            <a:ext cx="968189" cy="281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7450" y="5799215"/>
            <a:ext cx="425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Contrast enhanced to highlight background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C89F-1848-4752-A260-354BAFB5C111}" type="slidenum">
              <a:rPr lang="en-US" smtClean="0"/>
              <a:t>13</a:t>
            </a:fld>
            <a:endParaRPr lang="en-US"/>
          </a:p>
        </p:txBody>
      </p:sp>
      <p:sp>
        <p:nvSpPr>
          <p:cNvPr id="17" name="Date Placeholder 51">
            <a:extLst>
              <a:ext uri="{FF2B5EF4-FFF2-40B4-BE49-F238E27FC236}">
                <a16:creationId xmlns:a16="http://schemas.microsoft.com/office/drawing/2014/main" id="{789B47B6-5C2B-D440-A418-61205C7C443F}"/>
              </a:ext>
            </a:extLst>
          </p:cNvPr>
          <p:cNvSpPr txBox="1">
            <a:spLocks/>
          </p:cNvSpPr>
          <p:nvPr/>
        </p:nvSpPr>
        <p:spPr>
          <a:xfrm>
            <a:off x="9708444" y="5524"/>
            <a:ext cx="248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Slide credit: Mary Knapp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543E-21B4-B246-B36C-D9D0A5D1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</p:spTree>
    <p:extLst>
      <p:ext uri="{BB962C8B-B14F-4D97-AF65-F5344CB8AC3E}">
        <p14:creationId xmlns:p14="http://schemas.microsoft.com/office/powerpoint/2010/main" val="18221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3323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Detected transit of super-Earth 55 Cancri 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C89F-1848-4752-A260-354BAFB5C1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96" y="2026693"/>
            <a:ext cx="5699293" cy="263188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612" y="1989137"/>
            <a:ext cx="5699291" cy="4426379"/>
          </a:xfrm>
        </p:spPr>
      </p:pic>
      <p:sp>
        <p:nvSpPr>
          <p:cNvPr id="21" name="Rectangle 20"/>
          <p:cNvSpPr/>
          <p:nvPr/>
        </p:nvSpPr>
        <p:spPr>
          <a:xfrm>
            <a:off x="2374218" y="6144682"/>
            <a:ext cx="7908224" cy="701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Photometric precision 726 - 1140 ppm/minute for V=5.95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15186" y="5284863"/>
            <a:ext cx="384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526 minutes of observation time, </a:t>
            </a:r>
          </a:p>
          <a:p>
            <a:pPr algn="ctr"/>
            <a:r>
              <a:rPr lang="en-US" sz="1600" dirty="0"/>
              <a:t>phase folded to orbital period of 55 </a:t>
            </a:r>
            <a:r>
              <a:rPr lang="en-US" sz="1600" dirty="0" err="1"/>
              <a:t>Cnc</a:t>
            </a:r>
            <a:r>
              <a:rPr lang="en-US" sz="1600" dirty="0"/>
              <a:t> 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8760" y="1364044"/>
            <a:ext cx="245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Knapp et al., in revision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62DA533-B89C-7542-86E3-60310805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501FE2-83E7-0A4F-B317-1C00B8CECAFC}"/>
              </a:ext>
            </a:extLst>
          </p:cNvPr>
          <p:cNvSpPr txBox="1"/>
          <p:nvPr/>
        </p:nvSpPr>
        <p:spPr>
          <a:xfrm>
            <a:off x="1473302" y="4778774"/>
            <a:ext cx="3841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Planet phase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C43BA5-9C70-5942-9B2F-F5D2BAF8B667}"/>
              </a:ext>
            </a:extLst>
          </p:cNvPr>
          <p:cNvSpPr txBox="1"/>
          <p:nvPr/>
        </p:nvSpPr>
        <p:spPr>
          <a:xfrm rot="16200000">
            <a:off x="-447983" y="3245103"/>
            <a:ext cx="19039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Relative flux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0CB1F1-D1F5-DC43-AA11-EEF24F94EF1B}"/>
              </a:ext>
            </a:extLst>
          </p:cNvPr>
          <p:cNvGrpSpPr/>
          <p:nvPr/>
        </p:nvGrpSpPr>
        <p:grpSpPr>
          <a:xfrm>
            <a:off x="1062715" y="1989137"/>
            <a:ext cx="6121856" cy="2555319"/>
            <a:chOff x="1062715" y="1989137"/>
            <a:chExt cx="6121856" cy="2555319"/>
          </a:xfrm>
        </p:grpSpPr>
        <p:sp>
          <p:nvSpPr>
            <p:cNvPr id="11" name="Rectangle 10"/>
            <p:cNvSpPr/>
            <p:nvPr/>
          </p:nvSpPr>
          <p:spPr>
            <a:xfrm>
              <a:off x="1062715" y="2859570"/>
              <a:ext cx="4662917" cy="67393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>
            <a:xfrm flipV="1">
              <a:off x="5725633" y="2223661"/>
              <a:ext cx="1458938" cy="63591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5725632" y="3533500"/>
              <a:ext cx="1458939" cy="832877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F44049-5CB5-7E4E-827C-EDBD2E865E51}"/>
                </a:ext>
              </a:extLst>
            </p:cNvPr>
            <p:cNvSpPr txBox="1"/>
            <p:nvPr/>
          </p:nvSpPr>
          <p:spPr>
            <a:xfrm>
              <a:off x="6328330" y="1989137"/>
              <a:ext cx="8562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1.001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373A3C-DB09-3249-9848-5BD9417737E1}"/>
                </a:ext>
              </a:extLst>
            </p:cNvPr>
            <p:cNvSpPr txBox="1"/>
            <p:nvPr/>
          </p:nvSpPr>
          <p:spPr>
            <a:xfrm>
              <a:off x="6328330" y="4205902"/>
              <a:ext cx="8562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0.999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0BD963-877D-A842-A7D0-3AA6F2D2DBD1}"/>
                </a:ext>
              </a:extLst>
            </p:cNvPr>
            <p:cNvSpPr txBox="1"/>
            <p:nvPr/>
          </p:nvSpPr>
          <p:spPr>
            <a:xfrm rot="16200000">
              <a:off x="5985377" y="3096891"/>
              <a:ext cx="135564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Relative flux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976D736-63F6-0F48-A3E4-21AA4CCAEC16}"/>
              </a:ext>
            </a:extLst>
          </p:cNvPr>
          <p:cNvSpPr txBox="1"/>
          <p:nvPr/>
        </p:nvSpPr>
        <p:spPr>
          <a:xfrm>
            <a:off x="2374218" y="983496"/>
            <a:ext cx="78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First exoplanet detection of an exoplanet with a CubeSat</a:t>
            </a:r>
          </a:p>
        </p:txBody>
      </p:sp>
    </p:spTree>
    <p:extLst>
      <p:ext uri="{BB962C8B-B14F-4D97-AF65-F5344CB8AC3E}">
        <p14:creationId xmlns:p14="http://schemas.microsoft.com/office/powerpoint/2010/main" val="1429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0976-F9B3-FE49-9EBD-23003855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7033"/>
            <a:ext cx="10818565" cy="1325563"/>
          </a:xfrm>
        </p:spPr>
        <p:txBody>
          <a:bodyPr/>
          <a:lstStyle/>
          <a:p>
            <a:r>
              <a:rPr lang="en-US" dirty="0" err="1"/>
              <a:t>Autonav</a:t>
            </a:r>
            <a:r>
              <a:rPr lang="en-US" dirty="0"/>
              <a:t>: determining LEO orbit without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291D-169C-194D-A345-1058175DF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487" y="1850489"/>
            <a:ext cx="5181600" cy="4531632"/>
          </a:xfrm>
        </p:spPr>
        <p:txBody>
          <a:bodyPr>
            <a:normAutofit/>
          </a:bodyPr>
          <a:lstStyle/>
          <a:p>
            <a:r>
              <a:rPr lang="en-US" dirty="0"/>
              <a:t>Goal: orbit determination in Low Earth Orbit (LEO) without GPS.</a:t>
            </a:r>
          </a:p>
          <a:p>
            <a:pPr lvl="1"/>
            <a:r>
              <a:rPr lang="en-US" dirty="0"/>
              <a:t>Use camera images only</a:t>
            </a:r>
          </a:p>
          <a:p>
            <a:pPr lvl="1"/>
            <a:r>
              <a:rPr lang="en-US" dirty="0"/>
              <a:t>Onboard processing</a:t>
            </a:r>
          </a:p>
          <a:p>
            <a:pPr lvl="1"/>
            <a:endParaRPr lang="en-US" dirty="0"/>
          </a:p>
          <a:p>
            <a:r>
              <a:rPr lang="en-US" dirty="0"/>
              <a:t>Tested in flight with both asteroid and geo-stationary spacecraft</a:t>
            </a:r>
          </a:p>
          <a:p>
            <a:pPr lvl="1"/>
            <a:r>
              <a:rPr lang="en-US" dirty="0"/>
              <a:t>Future work: refine algorithms on archival images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7064D79-9EC4-4C45-B12A-E72E492207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452081"/>
            <a:ext cx="6035776" cy="490517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FADC0-5CF5-F74F-BFFE-8727C0D9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1E39-DA54-4A51-9AD8-785737BF25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3DDDF4-3BBD-464C-B86B-3B0520E5BFD6}"/>
              </a:ext>
            </a:extLst>
          </p:cNvPr>
          <p:cNvSpPr txBox="1"/>
          <p:nvPr/>
        </p:nvSpPr>
        <p:spPr>
          <a:xfrm>
            <a:off x="8860971" y="3654640"/>
            <a:ext cx="177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GEO satellite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070D5A-101E-D642-8081-89EAFCDC8DB0}"/>
              </a:ext>
            </a:extLst>
          </p:cNvPr>
          <p:cNvSpPr txBox="1"/>
          <p:nvPr/>
        </p:nvSpPr>
        <p:spPr>
          <a:xfrm>
            <a:off x="8686711" y="1621562"/>
            <a:ext cx="136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Star trails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35B374A-B0B1-4D4C-BDDE-F1311C236129}"/>
              </a:ext>
            </a:extLst>
          </p:cNvPr>
          <p:cNvCxnSpPr>
            <a:cxnSpLocks/>
          </p:cNvCxnSpPr>
          <p:nvPr/>
        </p:nvCxnSpPr>
        <p:spPr>
          <a:xfrm>
            <a:off x="9764486" y="2210021"/>
            <a:ext cx="1197428" cy="10992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C9F7CD-4576-374C-88D6-17FF509531B2}"/>
              </a:ext>
            </a:extLst>
          </p:cNvPr>
          <p:cNvCxnSpPr>
            <a:cxnSpLocks/>
          </p:cNvCxnSpPr>
          <p:nvPr/>
        </p:nvCxnSpPr>
        <p:spPr>
          <a:xfrm flipH="1">
            <a:off x="8262257" y="2225085"/>
            <a:ext cx="598714" cy="267348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90A8E6-224F-504D-9F8B-6F267D9D8588}"/>
              </a:ext>
            </a:extLst>
          </p:cNvPr>
          <p:cNvCxnSpPr>
            <a:cxnSpLocks/>
          </p:cNvCxnSpPr>
          <p:nvPr/>
        </p:nvCxnSpPr>
        <p:spPr>
          <a:xfrm>
            <a:off x="9927738" y="2083227"/>
            <a:ext cx="1719976" cy="10671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53B285-4655-A148-A3A6-32438FAAFEB8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607602" y="1852395"/>
            <a:ext cx="2079109" cy="35535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9BCFC26-0BA3-2341-A1C7-32D7F145D458}"/>
              </a:ext>
            </a:extLst>
          </p:cNvPr>
          <p:cNvSpPr txBox="1"/>
          <p:nvPr/>
        </p:nvSpPr>
        <p:spPr>
          <a:xfrm>
            <a:off x="396606" y="1006549"/>
            <a:ext cx="2381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PI: Brian Kennedy</a:t>
            </a:r>
          </a:p>
        </p:txBody>
      </p:sp>
    </p:spTree>
    <p:extLst>
      <p:ext uri="{BB962C8B-B14F-4D97-AF65-F5344CB8AC3E}">
        <p14:creationId xmlns:p14="http://schemas.microsoft.com/office/powerpoint/2010/main" val="210620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0976-F9B3-FE49-9EBD-23003855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5" y="-2257"/>
            <a:ext cx="11927595" cy="1415208"/>
          </a:xfrm>
        </p:spPr>
        <p:txBody>
          <a:bodyPr>
            <a:normAutofit/>
          </a:bodyPr>
          <a:lstStyle/>
          <a:p>
            <a:r>
              <a:rPr lang="en-US" sz="3600" dirty="0"/>
              <a:t>Multi-mission </a:t>
            </a:r>
            <a:r>
              <a:rPr lang="en-US" sz="3600" dirty="0" err="1"/>
              <a:t>EXECutive</a:t>
            </a:r>
            <a:r>
              <a:rPr lang="en-US" sz="3600" dirty="0"/>
              <a:t> (MEXEC) Closed-Loop Task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291D-169C-194D-A345-1058175DF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Shift the paradigm to operate spacecraft from timed sequences to closed-loop task execution. </a:t>
            </a:r>
          </a:p>
          <a:p>
            <a:pPr lvl="1"/>
            <a:r>
              <a:rPr lang="en-US" dirty="0"/>
              <a:t>Simpler commanding: WHAT not HOW+WHEN</a:t>
            </a:r>
          </a:p>
          <a:p>
            <a:pPr lvl="2"/>
            <a:r>
              <a:rPr lang="en-US" dirty="0"/>
              <a:t>initialize camera (repeat as needed) </a:t>
            </a:r>
            <a:r>
              <a:rPr lang="en-US" i="1" dirty="0"/>
              <a:t>vs.</a:t>
            </a:r>
            <a:r>
              <a:rPr lang="en-US" dirty="0"/>
              <a:t> send 5 initialization commands 1 minute apart</a:t>
            </a:r>
          </a:p>
          <a:p>
            <a:pPr lvl="1"/>
            <a:r>
              <a:rPr lang="en-US" dirty="0"/>
              <a:t>Check preconditions and postconditions of tasks</a:t>
            </a:r>
          </a:p>
          <a:p>
            <a:pPr lvl="1"/>
            <a:r>
              <a:rPr lang="en-US" dirty="0"/>
              <a:t>Reduces idle time &amp; improves robustness</a:t>
            </a:r>
          </a:p>
          <a:p>
            <a:r>
              <a:rPr lang="en-US" dirty="0"/>
              <a:t>Successful in-flight test: replicate behavior of existing fixed-time sequences using MEXEC framework 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Flight tests of momentum management had been planned for Spring.  Shift development to testbed-only.</a:t>
            </a:r>
          </a:p>
          <a:p>
            <a:pPr lvl="1"/>
            <a:r>
              <a:rPr lang="en-US" dirty="0"/>
              <a:t>Evaluate </a:t>
            </a:r>
            <a:r>
              <a:rPr lang="en-US" dirty="0" err="1"/>
              <a:t>AutoNav</a:t>
            </a:r>
            <a:r>
              <a:rPr lang="en-US" dirty="0"/>
              <a:t> integration on testbed.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7F2129-9B77-994D-B649-FD596F2901D0}"/>
              </a:ext>
            </a:extLst>
          </p:cNvPr>
          <p:cNvSpPr txBox="1"/>
          <p:nvPr/>
        </p:nvSpPr>
        <p:spPr>
          <a:xfrm>
            <a:off x="264405" y="1048048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PI: Martina </a:t>
            </a:r>
            <a:r>
              <a:rPr lang="en-US" sz="2400" dirty="0" err="1">
                <a:solidFill>
                  <a:srgbClr val="0070C0"/>
                </a:solidFill>
              </a:rPr>
              <a:t>Troesch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E3DA6-E080-1140-989A-12C2BBC6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62FAF4-C6FE-D840-A000-22056447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ASTERIA as a test particle for Amazon Web Services (AWS) Ground Station (GS)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D25E-A457-9A47-AF09-3172FC984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2162628"/>
            <a:ext cx="7195457" cy="3858306"/>
          </a:xfrm>
        </p:spPr>
        <p:txBody>
          <a:bodyPr>
            <a:normAutofit fontScale="92500"/>
          </a:bodyPr>
          <a:lstStyle/>
          <a:p>
            <a:r>
              <a:rPr lang="en-US" dirty="0"/>
              <a:t>New ground station service, launched Fall 2018</a:t>
            </a:r>
          </a:p>
          <a:p>
            <a:r>
              <a:rPr lang="en-US" dirty="0"/>
              <a:t>Used for uplink and downlink during Fall 2019</a:t>
            </a:r>
          </a:p>
          <a:p>
            <a:pPr lvl="1"/>
            <a:r>
              <a:rPr lang="en-US" dirty="0"/>
              <a:t>Ohio, Oregon locations</a:t>
            </a:r>
          </a:p>
          <a:p>
            <a:pPr lvl="1"/>
            <a:r>
              <a:rPr lang="en-US" dirty="0"/>
              <a:t>Used individually and in “handover” passes</a:t>
            </a:r>
          </a:p>
          <a:p>
            <a:r>
              <a:rPr lang="en-US" dirty="0"/>
              <a:t>Significant step for demonstrating potential for future CubeSat missions</a:t>
            </a:r>
          </a:p>
          <a:p>
            <a:pPr lvl="1"/>
            <a:r>
              <a:rPr lang="en-US" dirty="0"/>
              <a:t>Provide more flexibility in operations</a:t>
            </a:r>
          </a:p>
          <a:p>
            <a:pPr lvl="1"/>
            <a:r>
              <a:rPr lang="en-US" dirty="0"/>
              <a:t>Reduce costs : pay-by-minute model</a:t>
            </a:r>
          </a:p>
          <a:p>
            <a:r>
              <a:rPr lang="en-US" dirty="0">
                <a:hlinkClick r:id="rId3"/>
              </a:rPr>
              <a:t>https://aws.amazon.com/ground-station/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1E39-DA54-4A51-9AD8-785737BF250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6B4718-3768-5043-9AD3-71E0CC44D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486" y="2318657"/>
            <a:ext cx="42418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6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ASTERIA demonstrated key capabilities for precision photometry in CubeSats: 0.5” pointing, 10 </a:t>
            </a:r>
            <a:r>
              <a:rPr lang="en-US" dirty="0" err="1"/>
              <a:t>mK</a:t>
            </a:r>
            <a:r>
              <a:rPr lang="en-US" dirty="0"/>
              <a:t> thermal control, visible light CMOS</a:t>
            </a:r>
          </a:p>
          <a:p>
            <a:r>
              <a:rPr lang="en-US" dirty="0"/>
              <a:t>Extended missions have very good ROI</a:t>
            </a:r>
          </a:p>
          <a:p>
            <a:pPr lvl="1"/>
            <a:r>
              <a:rPr lang="en-US" dirty="0"/>
              <a:t>90 days prime vs 2 years extended</a:t>
            </a:r>
          </a:p>
          <a:p>
            <a:pPr lvl="1"/>
            <a:r>
              <a:rPr lang="en-US" dirty="0"/>
              <a:t>Greater flexibility  to test new capabilities in flight</a:t>
            </a:r>
          </a:p>
          <a:p>
            <a:r>
              <a:rPr lang="en-US" dirty="0"/>
              <a:t>ASTERIA executed multiple experiments beyond prime mission</a:t>
            </a:r>
          </a:p>
          <a:p>
            <a:pPr lvl="1"/>
            <a:r>
              <a:rPr lang="en-US" dirty="0"/>
              <a:t>Exoplanet exploration  </a:t>
            </a:r>
          </a:p>
          <a:p>
            <a:pPr lvl="1"/>
            <a:r>
              <a:rPr lang="en-US" dirty="0"/>
              <a:t>Jitter Characterization</a:t>
            </a:r>
          </a:p>
          <a:p>
            <a:pPr lvl="1"/>
            <a:r>
              <a:rPr lang="en-US" dirty="0"/>
              <a:t>Task-level execution</a:t>
            </a:r>
          </a:p>
          <a:p>
            <a:pPr lvl="1"/>
            <a:r>
              <a:rPr lang="en-US" dirty="0" err="1"/>
              <a:t>Autonav</a:t>
            </a:r>
            <a:r>
              <a:rPr lang="en-US" dirty="0"/>
              <a:t> for LEO w/o GPS </a:t>
            </a:r>
          </a:p>
          <a:p>
            <a:pPr lvl="1"/>
            <a:r>
              <a:rPr lang="en-US" dirty="0"/>
              <a:t>NASA HQ/ESTO AWS Ground Station testing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22848C-8A40-C14C-9200-04FE01F7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FA09-A9A6-4A1E-998E-07A80D21D7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3C0C-66EF-864E-A606-D7EF5CAC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4F6F-52BA-9A4E-A4E3-4A1301712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B5DB5-4355-2942-BA0A-84361FB5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05CAF-99C4-224D-B645-F9D9C94C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Fast Facts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6U CubeSat (30 x 20 x 10 cm, 10 kg)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3-axis stabilization (reaction wheels)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Deployable solar panels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Refractive optical telescope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CMOS detector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ISS-like orbit (400 km, 51.6° inclination)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S-band telecom via MSU 21-meter dish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3-month nominal mission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Funded through the JPL Phaeton program for training early career engineers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08CC-1293-4993-9C08-503E05D3AF80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1">
            <a:extLst>
              <a:ext uri="{FF2B5EF4-FFF2-40B4-BE49-F238E27FC236}">
                <a16:creationId xmlns:a16="http://schemas.microsoft.com/office/drawing/2014/main" id="{27B305A6-99D4-5546-BF3E-C3AEF4602385}"/>
              </a:ext>
            </a:extLst>
          </p:cNvPr>
          <p:cNvSpPr txBox="1">
            <a:spLocks/>
          </p:cNvSpPr>
          <p:nvPr/>
        </p:nvSpPr>
        <p:spPr>
          <a:xfrm>
            <a:off x="9708444" y="-12061"/>
            <a:ext cx="248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Slide credit: Mary Knapp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7C2AA-383A-AC41-8A3F-FE9A6201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</p:spTree>
    <p:extLst>
      <p:ext uri="{BB962C8B-B14F-4D97-AF65-F5344CB8AC3E}">
        <p14:creationId xmlns:p14="http://schemas.microsoft.com/office/powerpoint/2010/main" val="47142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ASTERIA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08CC-1293-4993-9C08-503E05D3AF80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1732" y="1623219"/>
            <a:ext cx="9888537" cy="4800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u="sng" dirty="0">
                <a:cs typeface="Arial" panose="020B0604020202020204" pitchFamily="34" charset="0"/>
              </a:rPr>
              <a:t>JPL ASTERIA Team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3000" dirty="0">
                <a:cs typeface="Arial" panose="020B0604020202020204" pitchFamily="34" charset="0"/>
              </a:rPr>
              <a:t>L. </a:t>
            </a:r>
            <a:r>
              <a:rPr lang="en-US" sz="3000" dirty="0" err="1">
                <a:cs typeface="Arial" panose="020B0604020202020204" pitchFamily="34" charset="0"/>
              </a:rPr>
              <a:t>Fesq</a:t>
            </a:r>
            <a:r>
              <a:rPr lang="en-US" sz="3000" dirty="0">
                <a:cs typeface="Arial" panose="020B0604020202020204" pitchFamily="34" charset="0"/>
              </a:rPr>
              <a:t> (</a:t>
            </a:r>
            <a:r>
              <a:rPr lang="en-US" sz="3000" i="1" dirty="0">
                <a:cs typeface="Arial" panose="020B0604020202020204" pitchFamily="34" charset="0"/>
              </a:rPr>
              <a:t>PM</a:t>
            </a:r>
            <a:r>
              <a:rPr lang="en-US" sz="3000" dirty="0">
                <a:cs typeface="Arial" panose="020B0604020202020204" pitchFamily="34" charset="0"/>
              </a:rPr>
              <a:t>), K. Hughes (</a:t>
            </a:r>
            <a:r>
              <a:rPr lang="en-US" sz="3000" i="1" dirty="0">
                <a:cs typeface="Arial" panose="020B0604020202020204" pitchFamily="34" charset="0"/>
              </a:rPr>
              <a:t>MM</a:t>
            </a:r>
            <a:r>
              <a:rPr lang="en-US" sz="3000" dirty="0">
                <a:cs typeface="Arial" panose="020B0604020202020204" pitchFamily="34" charset="0"/>
              </a:rPr>
              <a:t>), M. W. Smith, C. Pong, J. </a:t>
            </a:r>
            <a:r>
              <a:rPr lang="en-US" sz="3000" dirty="0" err="1">
                <a:cs typeface="Arial" panose="020B0604020202020204" pitchFamily="34" charset="0"/>
              </a:rPr>
              <a:t>Krajewski</a:t>
            </a:r>
            <a:r>
              <a:rPr lang="en-US" sz="3000" dirty="0">
                <a:cs typeface="Arial" panose="020B0604020202020204" pitchFamily="34" charset="0"/>
              </a:rPr>
              <a:t>, P. Di Pasquale, A. Donner, C. Colley, B. </a:t>
            </a:r>
            <a:r>
              <a:rPr lang="en-US" sz="3000" dirty="0" err="1">
                <a:cs typeface="Arial" panose="020B0604020202020204" pitchFamily="34" charset="0"/>
              </a:rPr>
              <a:t>Campuzano</a:t>
            </a:r>
            <a:r>
              <a:rPr lang="en-US" sz="3000" dirty="0">
                <a:cs typeface="Arial" panose="020B0604020202020204" pitchFamily="34" charset="0"/>
              </a:rPr>
              <a:t>, R. </a:t>
            </a:r>
            <a:r>
              <a:rPr lang="en-US" sz="3000" dirty="0" err="1">
                <a:cs typeface="Arial" panose="020B0604020202020204" pitchFamily="34" charset="0"/>
              </a:rPr>
              <a:t>Bocchino</a:t>
            </a:r>
            <a:r>
              <a:rPr lang="en-US" sz="3000" dirty="0">
                <a:cs typeface="Arial" panose="020B0604020202020204" pitchFamily="34" charset="0"/>
              </a:rPr>
              <a:t>, A. </a:t>
            </a:r>
            <a:r>
              <a:rPr lang="en-US" sz="3000" dirty="0" err="1">
                <a:cs typeface="Arial" panose="020B0604020202020204" pitchFamily="34" charset="0"/>
              </a:rPr>
              <a:t>Babuscia</a:t>
            </a:r>
            <a:r>
              <a:rPr lang="en-US" sz="3000" dirty="0">
                <a:cs typeface="Arial" panose="020B0604020202020204" pitchFamily="34" charset="0"/>
              </a:rPr>
              <a:t>, J. Loveland, J. </a:t>
            </a:r>
            <a:r>
              <a:rPr lang="en-US" sz="3000" dirty="0" err="1">
                <a:cs typeface="Arial" panose="020B0604020202020204" pitchFamily="34" charset="0"/>
              </a:rPr>
              <a:t>Luu</a:t>
            </a:r>
            <a:r>
              <a:rPr lang="en-US" sz="3000" dirty="0">
                <a:cs typeface="Arial" panose="020B0604020202020204" pitchFamily="34" charset="0"/>
              </a:rPr>
              <a:t>, C. Smith, J. Lee, M. White, S. </a:t>
            </a:r>
            <a:r>
              <a:rPr lang="en-US" sz="3000" dirty="0" err="1">
                <a:cs typeface="Arial" panose="020B0604020202020204" pitchFamily="34" charset="0"/>
              </a:rPr>
              <a:t>Gavit</a:t>
            </a:r>
            <a:r>
              <a:rPr lang="en-US" sz="3000" dirty="0">
                <a:cs typeface="Arial" panose="020B0604020202020204" pitchFamily="34" charset="0"/>
              </a:rPr>
              <a:t>, L. </a:t>
            </a:r>
            <a:r>
              <a:rPr lang="en-US" sz="3000" dirty="0" err="1">
                <a:cs typeface="Arial" panose="020B0604020202020204" pitchFamily="34" charset="0"/>
              </a:rPr>
              <a:t>Altenbuchner</a:t>
            </a:r>
            <a:r>
              <a:rPr lang="en-US" sz="3000" dirty="0">
                <a:cs typeface="Arial" panose="020B0604020202020204" pitchFamily="34" charset="0"/>
              </a:rPr>
              <a:t>, B. Barker, A. Rothstein-Dowden, C. Volk, P. Beauchamp, V. Bailey, M. </a:t>
            </a:r>
            <a:r>
              <a:rPr lang="en-US" sz="3000" dirty="0" err="1">
                <a:cs typeface="Arial" panose="020B0604020202020204" pitchFamily="34" charset="0"/>
              </a:rPr>
              <a:t>Troesch</a:t>
            </a:r>
            <a:r>
              <a:rPr lang="en-US" sz="3000" dirty="0">
                <a:cs typeface="Arial" panose="020B0604020202020204" pitchFamily="34" charset="0"/>
              </a:rPr>
              <a:t>, F. </a:t>
            </a:r>
            <a:r>
              <a:rPr lang="en-US" sz="3200" dirty="0"/>
              <a:t>Mirza, </a:t>
            </a:r>
            <a:r>
              <a:rPr lang="en-US" sz="3000" dirty="0">
                <a:cs typeface="Arial" panose="020B0604020202020204" pitchFamily="34" charset="0"/>
              </a:rPr>
              <a:t>B. Kennedy, R. Mackey, (+ many more)</a:t>
            </a:r>
            <a:endParaRPr lang="en-US" sz="12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1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u="sng" dirty="0">
                <a:cs typeface="Arial" panose="020B0604020202020204" pitchFamily="34" charset="0"/>
              </a:rPr>
              <a:t>Science Team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3000" dirty="0">
                <a:cs typeface="Arial" panose="020B0604020202020204" pitchFamily="34" charset="0"/>
              </a:rPr>
              <a:t>S. Seager (</a:t>
            </a:r>
            <a:r>
              <a:rPr lang="en-US" sz="3000" i="1" dirty="0">
                <a:cs typeface="Arial" panose="020B0604020202020204" pitchFamily="34" charset="0"/>
              </a:rPr>
              <a:t>PI</a:t>
            </a:r>
            <a:r>
              <a:rPr lang="en-US" sz="3000" dirty="0">
                <a:cs typeface="Arial" panose="020B0604020202020204" pitchFamily="34" charset="0"/>
              </a:rPr>
              <a:t>), M. Knapp (</a:t>
            </a:r>
            <a:r>
              <a:rPr lang="en-US" sz="3000" i="1" dirty="0">
                <a:cs typeface="Arial" panose="020B0604020202020204" pitchFamily="34" charset="0"/>
              </a:rPr>
              <a:t>PS</a:t>
            </a:r>
            <a:r>
              <a:rPr lang="en-US" sz="3000" dirty="0">
                <a:cs typeface="Arial" panose="020B0604020202020204" pitchFamily="34" charset="0"/>
              </a:rPr>
              <a:t>)</a:t>
            </a:r>
            <a:r>
              <a:rPr lang="en-US" sz="3000" i="1" dirty="0">
                <a:cs typeface="Arial" panose="020B0604020202020204" pitchFamily="34" charset="0"/>
              </a:rPr>
              <a:t>,</a:t>
            </a:r>
            <a:r>
              <a:rPr lang="en-US" sz="3000" dirty="0">
                <a:cs typeface="Arial" panose="020B0604020202020204" pitchFamily="34" charset="0"/>
              </a:rPr>
              <a:t> B. </a:t>
            </a:r>
            <a:r>
              <a:rPr lang="en-US" sz="3000" dirty="0" err="1">
                <a:cs typeface="Arial" panose="020B0604020202020204" pitchFamily="34" charset="0"/>
              </a:rPr>
              <a:t>Demory</a:t>
            </a:r>
            <a:r>
              <a:rPr lang="en-US" sz="3000" dirty="0">
                <a:cs typeface="Arial" panose="020B0604020202020204" pitchFamily="34" charset="0"/>
              </a:rPr>
              <a:t>, A. Krishnamurthy, V. Bailey</a:t>
            </a:r>
            <a:endParaRPr lang="en-US" sz="12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1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u="sng" dirty="0">
                <a:cs typeface="Arial" panose="020B0604020202020204" pitchFamily="34" charset="0"/>
              </a:rPr>
              <a:t>Morehead State University Ground Station</a:t>
            </a:r>
            <a:r>
              <a:rPr lang="en-US" dirty="0"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en-US" sz="3100" dirty="0">
                <a:cs typeface="Arial" panose="020B0604020202020204" pitchFamily="34" charset="0"/>
              </a:rPr>
              <a:t>B. </a:t>
            </a:r>
            <a:r>
              <a:rPr lang="en-US" sz="3100" dirty="0" err="1">
                <a:cs typeface="Arial" panose="020B0604020202020204" pitchFamily="34" charset="0"/>
              </a:rPr>
              <a:t>Malphrus</a:t>
            </a:r>
            <a:r>
              <a:rPr lang="en-US" sz="3100" dirty="0">
                <a:cs typeface="Arial" panose="020B0604020202020204" pitchFamily="34" charset="0"/>
              </a:rPr>
              <a:t>, C. D. Conner, R. T. Kroll, M. Combs, C. M. Hart, T. D. </a:t>
            </a:r>
            <a:r>
              <a:rPr lang="en-US" sz="3100" dirty="0" err="1">
                <a:cs typeface="Arial" panose="020B0604020202020204" pitchFamily="34" charset="0"/>
              </a:rPr>
              <a:t>Gedenk</a:t>
            </a:r>
            <a:r>
              <a:rPr lang="en-US" sz="3100" dirty="0">
                <a:cs typeface="Arial" panose="020B0604020202020204" pitchFamily="34" charset="0"/>
              </a:rPr>
              <a:t>, J. </a:t>
            </a:r>
            <a:r>
              <a:rPr lang="en-US" sz="3100" dirty="0" err="1">
                <a:cs typeface="Arial" panose="020B0604020202020204" pitchFamily="34" charset="0"/>
              </a:rPr>
              <a:t>Kruth</a:t>
            </a:r>
            <a:r>
              <a:rPr lang="en-US" sz="3100" dirty="0">
                <a:cs typeface="Arial" panose="020B0604020202020204" pitchFamily="34" charset="0"/>
              </a:rPr>
              <a:t> </a:t>
            </a:r>
            <a:r>
              <a:rPr lang="en-US" sz="3100" dirty="0"/>
              <a:t>(+</a:t>
            </a:r>
            <a:r>
              <a:rPr lang="en-US" sz="3100" dirty="0">
                <a:cs typeface="Arial" panose="020B0604020202020204" pitchFamily="34" charset="0"/>
              </a:rPr>
              <a:t> additional student operators)</a:t>
            </a:r>
          </a:p>
          <a:p>
            <a:pPr marL="0" indent="0" algn="ctr">
              <a:buNone/>
            </a:pPr>
            <a:endParaRPr lang="en-US" sz="13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100" i="1" u="sng" dirty="0">
                <a:cs typeface="Arial" panose="020B0604020202020204" pitchFamily="34" charset="0"/>
              </a:rPr>
              <a:t>MIT Aero/Astro-EAPS Capstone Design Class (2010-2011)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ECBB6E-E958-4A49-94B2-DEE26001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</p:spTree>
    <p:extLst>
      <p:ext uri="{BB962C8B-B14F-4D97-AF65-F5344CB8AC3E}">
        <p14:creationId xmlns:p14="http://schemas.microsoft.com/office/powerpoint/2010/main" val="349475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6158" y="1182768"/>
            <a:ext cx="8499687" cy="5370433"/>
            <a:chOff x="491913" y="892076"/>
            <a:chExt cx="8499687" cy="53704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289" y="1397675"/>
              <a:ext cx="6329790" cy="4268325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4552480" y="3645967"/>
              <a:ext cx="3429000" cy="19812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7981480" y="2540675"/>
              <a:ext cx="0" cy="99059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5723761" y="1264129"/>
              <a:ext cx="2209800" cy="125222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2"/>
            <p:cNvSpPr txBox="1"/>
            <p:nvPr/>
          </p:nvSpPr>
          <p:spPr>
            <a:xfrm>
              <a:off x="7981480" y="2845475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116 mm</a:t>
              </a:r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6898044" y="1730276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239 mm</a:t>
              </a:r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7981480" y="3559076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366 mm</a:t>
              </a: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1809280" y="2159675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00B050"/>
                  </a:solidFill>
                </a:rPr>
                <a:t>Optical Telescope Assembly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3540000">
              <a:off x="2910639" y="1536140"/>
              <a:ext cx="119747" cy="2468880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Left Brace 12"/>
            <p:cNvSpPr/>
            <p:nvPr/>
          </p:nvSpPr>
          <p:spPr>
            <a:xfrm rot="3540000">
              <a:off x="4654088" y="1040211"/>
              <a:ext cx="119747" cy="1371600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3561880" y="1169075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00B050"/>
                  </a:solidFill>
                </a:rPr>
                <a:t>Payload Electronics Assembly</a:t>
              </a: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491913" y="4231184"/>
              <a:ext cx="2612767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00B050"/>
                  </a:solidFill>
                </a:rPr>
                <a:t>Payload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B050"/>
                  </a:solidFill>
                </a:rPr>
                <a:t>Optical Assembly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B050"/>
                  </a:solidFill>
                </a:rPr>
                <a:t>Payload Electronics Assembly</a:t>
              </a:r>
            </a:p>
            <a:p>
              <a:r>
                <a:rPr lang="en-US" sz="1400" dirty="0">
                  <a:solidFill>
                    <a:srgbClr val="0070C0"/>
                  </a:solidFill>
                </a:rPr>
                <a:t>Bus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</a:rPr>
                <a:t>Bus Electronics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</a:rPr>
                <a:t>Radio Assembly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</a:rPr>
                <a:t>ADCS Assembly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</a:rPr>
                <a:t>Chassis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70C0"/>
                  </a:solidFill>
                </a:rPr>
                <a:t>Solar Array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rot="3600000" flipH="1">
              <a:off x="5260530" y="4881904"/>
              <a:ext cx="107901" cy="1001936"/>
            </a:xfrm>
            <a:prstGeom prst="leftBrac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Left Brace 16"/>
            <p:cNvSpPr/>
            <p:nvPr/>
          </p:nvSpPr>
          <p:spPr>
            <a:xfrm rot="3600000" flipH="1">
              <a:off x="6282418" y="4241414"/>
              <a:ext cx="107901" cy="1097280"/>
            </a:xfrm>
            <a:prstGeom prst="leftBrac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 rot="3600000" flipH="1">
              <a:off x="7390277" y="3541215"/>
              <a:ext cx="107901" cy="1188720"/>
            </a:xfrm>
            <a:prstGeom prst="leftBrac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23"/>
            <p:cNvSpPr txBox="1"/>
            <p:nvPr/>
          </p:nvSpPr>
          <p:spPr>
            <a:xfrm>
              <a:off x="5390680" y="5459611"/>
              <a:ext cx="10101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0070C0"/>
                  </a:solidFill>
                </a:rPr>
                <a:t>ADCS</a:t>
              </a:r>
            </a:p>
            <a:p>
              <a:r>
                <a:rPr lang="en-US" sz="1400" dirty="0">
                  <a:solidFill>
                    <a:srgbClr val="0070C0"/>
                  </a:solidFill>
                </a:rPr>
                <a:t>Assembly</a:t>
              </a:r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6457480" y="4773811"/>
              <a:ext cx="10101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0070C0"/>
                  </a:solidFill>
                </a:rPr>
                <a:t>Radio</a:t>
              </a:r>
            </a:p>
            <a:p>
              <a:r>
                <a:rPr lang="en-US" sz="1400" dirty="0">
                  <a:solidFill>
                    <a:srgbClr val="0070C0"/>
                  </a:solidFill>
                </a:rPr>
                <a:t>Assembly</a:t>
              </a: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7524280" y="4088011"/>
              <a:ext cx="1066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0070C0"/>
                  </a:solidFill>
                </a:rPr>
                <a:t>Bus</a:t>
              </a:r>
            </a:p>
            <a:p>
              <a:r>
                <a:rPr lang="en-US" sz="1400" dirty="0">
                  <a:solidFill>
                    <a:srgbClr val="0070C0"/>
                  </a:solidFill>
                </a:rPr>
                <a:t>Electronics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280" y="968276"/>
              <a:ext cx="1695033" cy="1027521"/>
            </a:xfrm>
            <a:prstGeom prst="rect">
              <a:avLst/>
            </a:prstGeom>
          </p:spPr>
        </p:pic>
        <p:sp>
          <p:nvSpPr>
            <p:cNvPr id="23" name="TextBox 27"/>
            <p:cNvSpPr txBox="1"/>
            <p:nvPr/>
          </p:nvSpPr>
          <p:spPr>
            <a:xfrm>
              <a:off x="666280" y="2111276"/>
              <a:ext cx="10015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Solar Array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894880" y="1501676"/>
              <a:ext cx="76200" cy="609600"/>
            </a:xfrm>
            <a:prstGeom prst="straightConnector1">
              <a:avLst/>
            </a:prstGeom>
            <a:ln w="19050"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380361" y="1921168"/>
              <a:ext cx="304800" cy="228600"/>
            </a:xfrm>
            <a:prstGeom prst="straightConnector1">
              <a:avLst/>
            </a:prstGeom>
            <a:ln w="19050"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eft Brace 25"/>
            <p:cNvSpPr/>
            <p:nvPr/>
          </p:nvSpPr>
          <p:spPr>
            <a:xfrm rot="18060000" flipH="1">
              <a:off x="1847357" y="965593"/>
              <a:ext cx="107695" cy="502064"/>
            </a:xfrm>
            <a:prstGeom prst="leftBrac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" name="TextBox 31"/>
            <p:cNvSpPr txBox="1"/>
            <p:nvPr/>
          </p:nvSpPr>
          <p:spPr>
            <a:xfrm>
              <a:off x="1950682" y="892076"/>
              <a:ext cx="10015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0070C0"/>
                  </a:solidFill>
                </a:rPr>
                <a:t>Chassis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133880" y="5131475"/>
              <a:ext cx="857720" cy="1033333"/>
              <a:chOff x="4032314" y="5466522"/>
              <a:chExt cx="857720" cy="1033333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4724400" y="5791200"/>
                <a:ext cx="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4343400" y="5791200"/>
                <a:ext cx="3810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4368800" y="5638800"/>
                <a:ext cx="3556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sm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6"/>
              <p:cNvSpPr txBox="1"/>
              <p:nvPr/>
            </p:nvSpPr>
            <p:spPr>
              <a:xfrm>
                <a:off x="4532244" y="6192078"/>
                <a:ext cx="3577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+Z</a:t>
                </a:r>
              </a:p>
            </p:txBody>
          </p:sp>
          <p:sp>
            <p:nvSpPr>
              <p:cNvPr id="33" name="TextBox 37"/>
              <p:cNvSpPr txBox="1"/>
              <p:nvPr/>
            </p:nvSpPr>
            <p:spPr>
              <a:xfrm>
                <a:off x="4032314" y="5943600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+X</a:t>
                </a:r>
              </a:p>
            </p:txBody>
          </p:sp>
          <p:sp>
            <p:nvSpPr>
              <p:cNvPr id="34" name="TextBox 38"/>
              <p:cNvSpPr txBox="1"/>
              <p:nvPr/>
            </p:nvSpPr>
            <p:spPr>
              <a:xfrm>
                <a:off x="4088295" y="5466522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+Y</a:t>
                </a:r>
              </a:p>
            </p:txBody>
          </p:sp>
        </p:grpSp>
      </p:grpSp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549843" y="7166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Spacecraft Design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08CC-1293-4993-9C08-503E05D3AF80}" type="slidenum">
              <a:rPr lang="en-US" smtClean="0"/>
              <a:t>21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E7279D-EA39-0443-B72B-10916CFD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38" name="Date Placeholder 51">
            <a:extLst>
              <a:ext uri="{FF2B5EF4-FFF2-40B4-BE49-F238E27FC236}">
                <a16:creationId xmlns:a16="http://schemas.microsoft.com/office/drawing/2014/main" id="{631F8669-43D0-D748-98B6-AC0AE3099EFF}"/>
              </a:ext>
            </a:extLst>
          </p:cNvPr>
          <p:cNvSpPr txBox="1">
            <a:spLocks/>
          </p:cNvSpPr>
          <p:nvPr/>
        </p:nvSpPr>
        <p:spPr>
          <a:xfrm>
            <a:off x="9708444" y="-12061"/>
            <a:ext cx="248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Slide credit: Mary Knapp</a:t>
            </a:r>
          </a:p>
        </p:txBody>
      </p:sp>
    </p:spTree>
    <p:extLst>
      <p:ext uri="{BB962C8B-B14F-4D97-AF65-F5344CB8AC3E}">
        <p14:creationId xmlns:p14="http://schemas.microsoft.com/office/powerpoint/2010/main" val="1600392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94" y="205741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338" y="1206479"/>
            <a:ext cx="8966462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Passive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active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Thermal isolation of the payload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Closed loop control of heaters on baffle and focal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08CC-1293-4993-9C08-503E05D3AF80}" type="slidenum">
              <a:rPr lang="en-US" smtClean="0"/>
              <a:t>22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33600" y="3429000"/>
            <a:ext cx="0" cy="297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05000" y="6172200"/>
            <a:ext cx="830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617220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39988" y="466061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191000"/>
            <a:ext cx="6324600" cy="15316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148840" y="4114800"/>
            <a:ext cx="6309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86800" y="4191000"/>
            <a:ext cx="0" cy="1676400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86800" y="4391562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Focal plane orbit-to-orbit variation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(~2-4° 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3733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Heater closed loop control set point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153400" y="3573780"/>
            <a:ext cx="533400" cy="5334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0" y="29718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Stability goal (single point): 0.01°C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DAA08-CE26-524F-A98A-C5A95E88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19" name="Date Placeholder 51">
            <a:extLst>
              <a:ext uri="{FF2B5EF4-FFF2-40B4-BE49-F238E27FC236}">
                <a16:creationId xmlns:a16="http://schemas.microsoft.com/office/drawing/2014/main" id="{EC32E072-9995-2F45-AEED-53F7344BE724}"/>
              </a:ext>
            </a:extLst>
          </p:cNvPr>
          <p:cNvSpPr txBox="1">
            <a:spLocks/>
          </p:cNvSpPr>
          <p:nvPr/>
        </p:nvSpPr>
        <p:spPr>
          <a:xfrm>
            <a:off x="9708444" y="-12061"/>
            <a:ext cx="248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Slide credit: Mary Knapp</a:t>
            </a:r>
          </a:p>
        </p:txBody>
      </p:sp>
    </p:spTree>
    <p:extLst>
      <p:ext uri="{BB962C8B-B14F-4D97-AF65-F5344CB8AC3E}">
        <p14:creationId xmlns:p14="http://schemas.microsoft.com/office/powerpoint/2010/main" val="41098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849"/>
            <a:ext cx="10515600" cy="893424"/>
          </a:xfrm>
        </p:spPr>
        <p:txBody>
          <a:bodyPr/>
          <a:lstStyle/>
          <a:p>
            <a:pPr algn="ctr"/>
            <a:r>
              <a:rPr lang="en-US" dirty="0"/>
              <a:t>Thermal Control</a:t>
            </a:r>
          </a:p>
        </p:txBody>
      </p:sp>
      <p:sp>
        <p:nvSpPr>
          <p:cNvPr id="79" name="Content Placeholder 78"/>
          <p:cNvSpPr>
            <a:spLocks noGrp="1"/>
          </p:cNvSpPr>
          <p:nvPr>
            <p:ph sz="quarter" idx="19"/>
          </p:nvPr>
        </p:nvSpPr>
        <p:spPr>
          <a:xfrm>
            <a:off x="519954" y="1201270"/>
            <a:ext cx="9870140" cy="1640541"/>
          </a:xfrm>
        </p:spPr>
        <p:txBody>
          <a:bodyPr/>
          <a:lstStyle/>
          <a:p>
            <a:r>
              <a:rPr lang="en-US" dirty="0"/>
              <a:t>Isolate the optical telescope from the spacecraft</a:t>
            </a:r>
          </a:p>
          <a:p>
            <a:r>
              <a:rPr lang="en-US" dirty="0"/>
              <a:t>Use the baffle as a radiator</a:t>
            </a:r>
          </a:p>
          <a:p>
            <a:r>
              <a:rPr lang="en-US" dirty="0"/>
              <a:t>Closed-loop heating at two locations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954" y="2841811"/>
            <a:ext cx="4114800" cy="3426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31" y="3031613"/>
            <a:ext cx="3610620" cy="2714962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677" y="3086656"/>
            <a:ext cx="3453697" cy="2596968"/>
          </a:xfrm>
          <a:prstGeom prst="rect">
            <a:avLst/>
          </a:prstGeom>
          <a:ln>
            <a:noFill/>
          </a:ln>
        </p:spPr>
      </p:pic>
      <p:sp>
        <p:nvSpPr>
          <p:cNvPr id="59" name="Rectangle 58"/>
          <p:cNvSpPr/>
          <p:nvPr/>
        </p:nvSpPr>
        <p:spPr>
          <a:xfrm>
            <a:off x="7745862" y="4114552"/>
            <a:ext cx="305166" cy="30740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8051028" y="3276001"/>
            <a:ext cx="880058" cy="834204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8043825" y="4418153"/>
            <a:ext cx="887261" cy="933776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9089937" y="4811523"/>
            <a:ext cx="2322134" cy="253890"/>
            <a:chOff x="8903177" y="4819769"/>
            <a:chExt cx="2777835" cy="313113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8910380" y="4895969"/>
              <a:ext cx="277063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8903177" y="4819769"/>
              <a:ext cx="0" cy="15240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>
            <a:xfrm>
              <a:off x="11681012" y="4819769"/>
              <a:ext cx="0" cy="15240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9803985" y="4871272"/>
              <a:ext cx="8242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prstClr val="white">
                      <a:lumMod val="50000"/>
                    </a:prstClr>
                  </a:solidFill>
                </a:rPr>
                <a:t>20 minutes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9186403" y="3366718"/>
            <a:ext cx="1750539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prstClr val="white">
                    <a:lumMod val="50000"/>
                  </a:prstClr>
                </a:solidFill>
              </a:rPr>
              <a:t>Black line is a moving window average over 1 minute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32613" y="3276001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Temperature is controlled using sensor FP2 only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5925844" y="3645333"/>
            <a:ext cx="0" cy="55014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arrow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2752164" y="3026809"/>
            <a:ext cx="250585" cy="1825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002750" y="3026809"/>
            <a:ext cx="2250568" cy="182556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3007019" y="3211807"/>
            <a:ext cx="2246299" cy="2202875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763436" y="1728473"/>
            <a:ext cx="3173506" cy="983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+mn-lt"/>
              </a:rPr>
              <a:t>Achieved focal plane </a:t>
            </a:r>
            <a:r>
              <a:rPr lang="en-US" b="1" dirty="0">
                <a:latin typeface="+mn-lt"/>
              </a:rPr>
              <a:t>thermal control &lt; ±0.01 C </a:t>
            </a:r>
            <a:r>
              <a:rPr lang="en-US" dirty="0">
                <a:latin typeface="+mn-lt"/>
              </a:rPr>
              <a:t>over 20 minutes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57171" y="6099322"/>
            <a:ext cx="300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credits: M. Smith, C. Smith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C64EB-9B14-F544-8B73-3189CD6BBE3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Bailey: ASTERIA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8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36CE6-C807-E540-9AC3-12EB6CF702CB}"/>
              </a:ext>
            </a:extLst>
          </p:cNvPr>
          <p:cNvGrpSpPr/>
          <p:nvPr/>
        </p:nvGrpSpPr>
        <p:grpSpPr>
          <a:xfrm>
            <a:off x="3182522" y="2123522"/>
            <a:ext cx="8763001" cy="4343400"/>
            <a:chOff x="3148656" y="1782763"/>
            <a:chExt cx="8763001" cy="4343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11" r="15954"/>
            <a:stretch/>
          </p:blipFill>
          <p:spPr>
            <a:xfrm>
              <a:off x="3148656" y="1782763"/>
              <a:ext cx="4242392" cy="4343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14" r="13905"/>
            <a:stretch/>
          </p:blipFill>
          <p:spPr>
            <a:xfrm>
              <a:off x="7556914" y="1782763"/>
              <a:ext cx="4302997" cy="43434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5739456" y="2111150"/>
              <a:ext cx="2362200" cy="1568300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6640478" y="4649738"/>
              <a:ext cx="15712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</a:rPr>
                <a:t>Christopher Pong (3433)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10995220" y="4649737"/>
              <a:ext cx="15712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</a:rPr>
                <a:t>Christopher Pong (3433)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739456" y="4068763"/>
              <a:ext cx="2362200" cy="1583574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Exceeded pointing control goal by 10x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838200" y="1348624"/>
            <a:ext cx="10515600" cy="4351338"/>
          </a:xfrm>
        </p:spPr>
        <p:txBody>
          <a:bodyPr/>
          <a:lstStyle/>
          <a:p>
            <a:r>
              <a:rPr lang="en-US" dirty="0"/>
              <a:t>&lt; 0.5 arcseconds RMS over 20 minutes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1BEB22D-FD1B-C145-B212-39DF2ED7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4CF0-3EF2-5F44-85BA-BA5F206A7CC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8789" y="2279285"/>
            <a:ext cx="25908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ub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rcsecond </a:t>
            </a:r>
            <a:b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pace </a:t>
            </a:r>
            <a:b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elescope </a:t>
            </a:r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nabling </a:t>
            </a:r>
          </a:p>
          <a:p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esearch </a:t>
            </a:r>
          </a:p>
          <a:p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  <a:p>
            <a:r>
              <a:rPr lang="en-US" sz="3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strophysics</a:t>
            </a:r>
            <a:endParaRPr lang="en-US" sz="105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Date Placeholder 51">
            <a:extLst>
              <a:ext uri="{FF2B5EF4-FFF2-40B4-BE49-F238E27FC236}">
                <a16:creationId xmlns:a16="http://schemas.microsoft.com/office/drawing/2014/main" id="{7E817A93-4229-4242-B0AF-9CEFDE0DBDCB}"/>
              </a:ext>
            </a:extLst>
          </p:cNvPr>
          <p:cNvSpPr txBox="1">
            <a:spLocks/>
          </p:cNvSpPr>
          <p:nvPr/>
        </p:nvSpPr>
        <p:spPr>
          <a:xfrm>
            <a:off x="9708444" y="-12061"/>
            <a:ext cx="248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Slide credit: Matt W. Smith</a:t>
            </a:r>
          </a:p>
        </p:txBody>
      </p:sp>
    </p:spTree>
    <p:extLst>
      <p:ext uri="{BB962C8B-B14F-4D97-AF65-F5344CB8AC3E}">
        <p14:creationId xmlns:p14="http://schemas.microsoft.com/office/powerpoint/2010/main" val="5223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95C936C-38FC-394E-8921-4A4892CED9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4"/>
            <a:ext cx="12192000" cy="684035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4864301-839A-3A43-9B29-FE289A7C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4964"/>
          </a:xfrm>
        </p:spPr>
        <p:txBody>
          <a:bodyPr anchor="t"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Most stars have planets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3BB92-D166-0848-BF4C-72D2277E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8860A-B78D-C14F-83A3-1FCBE139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C6466-35C7-554D-9BB5-567544C92696}"/>
              </a:ext>
            </a:extLst>
          </p:cNvPr>
          <p:cNvSpPr/>
          <p:nvPr/>
        </p:nvSpPr>
        <p:spPr>
          <a:xfrm>
            <a:off x="6924405" y="6550223"/>
            <a:ext cx="3438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Image credit: public domain, CC0 license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F2D57F-12FD-9C40-B410-3DAEAC633B50}"/>
              </a:ext>
            </a:extLst>
          </p:cNvPr>
          <p:cNvSpPr/>
          <p:nvPr/>
        </p:nvSpPr>
        <p:spPr>
          <a:xfrm>
            <a:off x="6223099" y="1686594"/>
            <a:ext cx="5827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&gt;4000 known exoplanets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EC73-D86A-C44D-B51A-813900C4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descr="transit">
            <a:hlinkClick r:id="" action="ppaction://media"/>
            <a:extLst>
              <a:ext uri="{FF2B5EF4-FFF2-40B4-BE49-F238E27FC236}">
                <a16:creationId xmlns:a16="http://schemas.microsoft.com/office/drawing/2014/main" id="{C626E82A-5A4D-5B4C-AA18-D4220E163E6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010"/>
            <a:ext cx="12192000" cy="68578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53E6-5B4F-D449-9E12-64A30266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25984-A392-9F4B-8654-0B4066A5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0B36E-AADE-3A4C-918D-EBB43902AD56}"/>
              </a:ext>
            </a:extLst>
          </p:cNvPr>
          <p:cNvSpPr/>
          <p:nvPr/>
        </p:nvSpPr>
        <p:spPr>
          <a:xfrm>
            <a:off x="3918873" y="6492875"/>
            <a:ext cx="4352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Credit: NASA Kepler Mission/Dana Berry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76E9B0-D4A4-784B-9509-F590363999D3}"/>
              </a:ext>
            </a:extLst>
          </p:cNvPr>
          <p:cNvSpPr/>
          <p:nvPr/>
        </p:nvSpPr>
        <p:spPr>
          <a:xfrm>
            <a:off x="4900880" y="1191671"/>
            <a:ext cx="7166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Earth-size planet &amp; Sun-like star ~ 80ppm (parts per million)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14716A-C633-574B-8CF4-4523729C8011}"/>
              </a:ext>
            </a:extLst>
          </p:cNvPr>
          <p:cNvSpPr>
            <a:spLocks noChangeAspect="1"/>
          </p:cNvSpPr>
          <p:nvPr/>
        </p:nvSpPr>
        <p:spPr bwMode="auto">
          <a:xfrm>
            <a:off x="2932531" y="3194341"/>
            <a:ext cx="1968349" cy="196834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E1E5A2-0744-2848-8F45-62A51AE88D60}"/>
              </a:ext>
            </a:extLst>
          </p:cNvPr>
          <p:cNvSpPr>
            <a:spLocks noChangeAspect="1"/>
          </p:cNvSpPr>
          <p:nvPr/>
        </p:nvSpPr>
        <p:spPr bwMode="auto">
          <a:xfrm>
            <a:off x="9685402" y="3972465"/>
            <a:ext cx="124317" cy="12431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431572-42C1-DE4B-BA85-24C028F3A4E2}"/>
              </a:ext>
            </a:extLst>
          </p:cNvPr>
          <p:cNvSpPr>
            <a:spLocks noChangeAspect="1"/>
          </p:cNvSpPr>
          <p:nvPr/>
        </p:nvSpPr>
        <p:spPr bwMode="auto">
          <a:xfrm>
            <a:off x="6798831" y="3828837"/>
            <a:ext cx="217554" cy="2175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C22786-BA1C-B743-9927-A66B7BE573D9}"/>
              </a:ext>
            </a:extLst>
          </p:cNvPr>
          <p:cNvSpPr>
            <a:spLocks noChangeAspect="1"/>
          </p:cNvSpPr>
          <p:nvPr/>
        </p:nvSpPr>
        <p:spPr bwMode="auto">
          <a:xfrm>
            <a:off x="6608272" y="4154100"/>
            <a:ext cx="217554" cy="2175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CC3F0C-9401-514D-8357-246405272113}"/>
              </a:ext>
            </a:extLst>
          </p:cNvPr>
          <p:cNvSpPr>
            <a:spLocks noChangeAspect="1"/>
          </p:cNvSpPr>
          <p:nvPr/>
        </p:nvSpPr>
        <p:spPr bwMode="auto">
          <a:xfrm>
            <a:off x="6917116" y="4142666"/>
            <a:ext cx="217554" cy="2175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B0D351-441B-4448-B177-6D46B98D97DD}"/>
              </a:ext>
            </a:extLst>
          </p:cNvPr>
          <p:cNvSpPr>
            <a:spLocks noChangeAspect="1"/>
          </p:cNvSpPr>
          <p:nvPr/>
        </p:nvSpPr>
        <p:spPr bwMode="auto">
          <a:xfrm>
            <a:off x="6491515" y="3841338"/>
            <a:ext cx="217554" cy="2175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18358E-11D7-954F-8D4D-5084F1AD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53" y="4575640"/>
            <a:ext cx="2591703" cy="2086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6C67AC-A557-2C49-9D7E-547B47CF9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522" y="2974215"/>
            <a:ext cx="2097823" cy="4018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199D0D-880B-474E-812F-F68319B3C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728" y="4400667"/>
            <a:ext cx="973665" cy="6707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7FD051-4E8B-C245-B5D1-C88288ECAFAE}"/>
              </a:ext>
            </a:extLst>
          </p:cNvPr>
          <p:cNvSpPr/>
          <p:nvPr/>
        </p:nvSpPr>
        <p:spPr bwMode="auto">
          <a:xfrm>
            <a:off x="5987503" y="6446926"/>
            <a:ext cx="1399964" cy="2850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C400A3-A61C-3541-BC87-3720BA1084FA}"/>
              </a:ext>
            </a:extLst>
          </p:cNvPr>
          <p:cNvSpPr/>
          <p:nvPr/>
        </p:nvSpPr>
        <p:spPr>
          <a:xfrm>
            <a:off x="3075230" y="3972465"/>
            <a:ext cx="1847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D~1m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7F88A-0C20-BB4D-BF09-F76F0048D83A}"/>
              </a:ext>
            </a:extLst>
          </p:cNvPr>
          <p:cNvSpPr/>
          <p:nvPr/>
        </p:nvSpPr>
        <p:spPr>
          <a:xfrm>
            <a:off x="5676316" y="3354994"/>
            <a:ext cx="1847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 = 10.5cm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A411A-1DE7-B644-AF1D-455C4B95D0A6}"/>
              </a:ext>
            </a:extLst>
          </p:cNvPr>
          <p:cNvSpPr/>
          <p:nvPr/>
        </p:nvSpPr>
        <p:spPr>
          <a:xfrm>
            <a:off x="8607020" y="3441507"/>
            <a:ext cx="1847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 = 6cm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48826-5323-3E44-B4B6-80F7F8EF9255}"/>
              </a:ext>
            </a:extLst>
          </p:cNvPr>
          <p:cNvSpPr txBox="1"/>
          <p:nvPr/>
        </p:nvSpPr>
        <p:spPr>
          <a:xfrm>
            <a:off x="1899522" y="6470436"/>
            <a:ext cx="2095158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Kepler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F7568-5080-4049-9669-F0690B166625}"/>
              </a:ext>
            </a:extLst>
          </p:cNvPr>
          <p:cNvSpPr txBox="1"/>
          <p:nvPr/>
        </p:nvSpPr>
        <p:spPr>
          <a:xfrm>
            <a:off x="5881542" y="6474927"/>
            <a:ext cx="1391155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B3B5E4-5579-C54B-9BA6-ECD8D7606F91}"/>
              </a:ext>
            </a:extLst>
          </p:cNvPr>
          <p:cNvSpPr txBox="1"/>
          <p:nvPr/>
        </p:nvSpPr>
        <p:spPr>
          <a:xfrm>
            <a:off x="8828909" y="5375300"/>
            <a:ext cx="1836118" cy="46166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ASTERIA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8BA7B0-7AE8-1343-95B3-52E99AF48553}"/>
              </a:ext>
            </a:extLst>
          </p:cNvPr>
          <p:cNvGrpSpPr/>
          <p:nvPr/>
        </p:nvGrpSpPr>
        <p:grpSpPr>
          <a:xfrm>
            <a:off x="2400433" y="1920483"/>
            <a:ext cx="7924545" cy="833149"/>
            <a:chOff x="2400433" y="1920483"/>
            <a:chExt cx="7924545" cy="8331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2AB808-0A03-0345-A782-6F16148BCD28}"/>
                </a:ext>
              </a:extLst>
            </p:cNvPr>
            <p:cNvSpPr txBox="1"/>
            <p:nvPr/>
          </p:nvSpPr>
          <p:spPr>
            <a:xfrm>
              <a:off x="5073210" y="2200777"/>
              <a:ext cx="2050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Star brightness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F2D7FE-19F1-EC4B-8A3E-CCA3F1F77611}"/>
                </a:ext>
              </a:extLst>
            </p:cNvPr>
            <p:cNvSpPr txBox="1"/>
            <p:nvPr/>
          </p:nvSpPr>
          <p:spPr>
            <a:xfrm>
              <a:off x="9016799" y="1920483"/>
              <a:ext cx="13081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5">
                      <a:lumMod val="75000"/>
                    </a:schemeClr>
                  </a:solidFill>
                </a:rPr>
                <a:t>Brightest</a:t>
              </a:r>
            </a:p>
            <a:p>
              <a:pPr algn="ctr"/>
              <a:r>
                <a:rPr lang="en-US" sz="2400" i="1" dirty="0">
                  <a:solidFill>
                    <a:schemeClr val="accent5">
                      <a:lumMod val="75000"/>
                    </a:schemeClr>
                  </a:solidFill>
                </a:rPr>
                <a:t>(V&lt;7)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277484-B847-A640-A384-0E9DF5D961F8}"/>
                </a:ext>
              </a:extLst>
            </p:cNvPr>
            <p:cNvSpPr txBox="1"/>
            <p:nvPr/>
          </p:nvSpPr>
          <p:spPr>
            <a:xfrm>
              <a:off x="2400433" y="2291967"/>
              <a:ext cx="809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5">
                      <a:lumMod val="75000"/>
                    </a:schemeClr>
                  </a:solidFill>
                </a:rPr>
                <a:t>Faint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F33432D-85C0-E544-A61B-F89F15228218}"/>
                </a:ext>
              </a:extLst>
            </p:cNvPr>
            <p:cNvCxnSpPr>
              <a:cxnSpLocks/>
              <a:stCxn id="8" idx="2"/>
              <a:endCxn id="26" idx="2"/>
            </p:cNvCxnSpPr>
            <p:nvPr/>
          </p:nvCxnSpPr>
          <p:spPr bwMode="auto">
            <a:xfrm flipV="1">
              <a:off x="2804935" y="2751480"/>
              <a:ext cx="6865954" cy="215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3C310FCF-DD0C-7F4A-9937-049009D1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detect small transiting exoplanets at lower cost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FFC04B9D-9DD9-C74E-80E2-AD707179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FF504B06-020B-2148-8A8B-8A100006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07"/>
            <a:ext cx="10515600" cy="1325563"/>
          </a:xfrm>
        </p:spPr>
        <p:txBody>
          <a:bodyPr/>
          <a:lstStyle/>
          <a:p>
            <a:r>
              <a:rPr lang="en-US" dirty="0"/>
              <a:t>Systematic noise: pointing jitter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234"/>
            <a:ext cx="10515600" cy="148493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Intra/</a:t>
            </a:r>
            <a:r>
              <a:rPr lang="en-US" altLang="en-US" dirty="0" err="1"/>
              <a:t>interpixel</a:t>
            </a:r>
            <a:r>
              <a:rPr lang="en-US" altLang="en-US" dirty="0"/>
              <a:t> </a:t>
            </a:r>
            <a:r>
              <a:rPr lang="en-US" altLang="en-US" dirty="0" err="1"/>
              <a:t>nonuniformity</a:t>
            </a:r>
            <a:r>
              <a:rPr lang="en-US" altLang="en-US" dirty="0"/>
              <a:t> noise</a:t>
            </a:r>
          </a:p>
          <a:p>
            <a:r>
              <a:rPr lang="en-US" altLang="en-US" dirty="0"/>
              <a:t>Array detectors have </a:t>
            </a:r>
            <a:r>
              <a:rPr lang="en-US" altLang="en-US" dirty="0" err="1"/>
              <a:t>intrapixel</a:t>
            </a:r>
            <a:r>
              <a:rPr lang="en-US" altLang="en-US" dirty="0"/>
              <a:t> sensitivity variation on the order of 10%</a:t>
            </a:r>
          </a:p>
          <a:p>
            <a:r>
              <a:rPr lang="en-US" altLang="en-US" dirty="0"/>
              <a:t>Dynamic pointing errors cause image wander on the detector</a:t>
            </a:r>
          </a:p>
          <a:p>
            <a:r>
              <a:rPr lang="en-US" altLang="en-US" dirty="0"/>
              <a:t>Net effect: the photometric signal varies over time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CA0-F995-41D9-86CD-05AE02E81F40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79613" y="5373691"/>
            <a:ext cx="8324850" cy="615951"/>
          </a:xfrm>
          <a:custGeom>
            <a:avLst/>
            <a:gdLst>
              <a:gd name="connsiteX0" fmla="*/ 0 w 8324603"/>
              <a:gd name="connsiteY0" fmla="*/ 259278 h 615538"/>
              <a:gd name="connsiteX1" fmla="*/ 475013 w 8324603"/>
              <a:gd name="connsiteY1" fmla="*/ 9896 h 615538"/>
              <a:gd name="connsiteX2" fmla="*/ 1116281 w 8324603"/>
              <a:gd name="connsiteY2" fmla="*/ 199901 h 615538"/>
              <a:gd name="connsiteX3" fmla="*/ 2529445 w 8324603"/>
              <a:gd name="connsiteY3" fmla="*/ 449283 h 615538"/>
              <a:gd name="connsiteX4" fmla="*/ 5237019 w 8324603"/>
              <a:gd name="connsiteY4" fmla="*/ 591787 h 615538"/>
              <a:gd name="connsiteX5" fmla="*/ 7279574 w 8324603"/>
              <a:gd name="connsiteY5" fmla="*/ 306779 h 615538"/>
              <a:gd name="connsiteX6" fmla="*/ 8324603 w 8324603"/>
              <a:gd name="connsiteY6" fmla="*/ 484909 h 61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4603" h="615538">
                <a:moveTo>
                  <a:pt x="0" y="259278"/>
                </a:moveTo>
                <a:cubicBezTo>
                  <a:pt x="144483" y="139535"/>
                  <a:pt x="288966" y="19792"/>
                  <a:pt x="475013" y="9896"/>
                </a:cubicBezTo>
                <a:cubicBezTo>
                  <a:pt x="661060" y="0"/>
                  <a:pt x="773876" y="126670"/>
                  <a:pt x="1116281" y="199901"/>
                </a:cubicBezTo>
                <a:cubicBezTo>
                  <a:pt x="1458686" y="273132"/>
                  <a:pt x="1842655" y="383969"/>
                  <a:pt x="2529445" y="449283"/>
                </a:cubicBezTo>
                <a:cubicBezTo>
                  <a:pt x="3216235" y="514597"/>
                  <a:pt x="4445331" y="615538"/>
                  <a:pt x="5237019" y="591787"/>
                </a:cubicBezTo>
                <a:cubicBezTo>
                  <a:pt x="6028707" y="568036"/>
                  <a:pt x="6764977" y="324592"/>
                  <a:pt x="7279574" y="306779"/>
                </a:cubicBezTo>
                <a:cubicBezTo>
                  <a:pt x="7794171" y="288966"/>
                  <a:pt x="8059387" y="386937"/>
                  <a:pt x="8324603" y="484909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 rot="16200000">
            <a:off x="1436070" y="5590967"/>
            <a:ext cx="7521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Signal</a:t>
            </a:r>
            <a:endParaRPr lang="en-US" altLang="en-US" sz="1600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81200" y="5106988"/>
            <a:ext cx="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287000" y="3311528"/>
            <a:ext cx="0" cy="293846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2819401" y="6215064"/>
            <a:ext cx="3177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4953001" y="6215064"/>
            <a:ext cx="3177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48"/>
          <p:cNvSpPr txBox="1">
            <a:spLocks noChangeArrowheads="1"/>
          </p:cNvSpPr>
          <p:nvPr/>
        </p:nvSpPr>
        <p:spPr bwMode="auto">
          <a:xfrm>
            <a:off x="7069138" y="6215064"/>
            <a:ext cx="3177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9144001" y="6215064"/>
            <a:ext cx="3177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4" name="Picture 2" descr="C:\Users\Matt\Documents\ExoplanetSat\Code\Jitter\test_window\sensitivity_contour_alpha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8333" r="18750" b="11665"/>
          <a:stretch>
            <a:fillRect/>
          </a:stretch>
        </p:blipFill>
        <p:spPr bwMode="auto">
          <a:xfrm>
            <a:off x="2209800" y="3500442"/>
            <a:ext cx="1563688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2781300" y="418306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Matt\Documents\ExoplanetSat\Code\Jitter\test_window\sensitivity_contour_alpha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8333" r="18750" b="11665"/>
          <a:stretch>
            <a:fillRect/>
          </a:stretch>
        </p:blipFill>
        <p:spPr bwMode="auto">
          <a:xfrm>
            <a:off x="6437318" y="3497267"/>
            <a:ext cx="1563687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6705600" y="3722688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10400" y="4179888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858000" y="3875088"/>
            <a:ext cx="304800" cy="4572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553200" y="448786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705600" y="3878263"/>
            <a:ext cx="15240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Matt\Documents\ExoplanetSat\Code\Jitter\test_window\sensitivity_contour_alpha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8333" r="18750" b="11665"/>
          <a:stretch>
            <a:fillRect/>
          </a:stretch>
        </p:blipFill>
        <p:spPr bwMode="auto">
          <a:xfrm>
            <a:off x="8494718" y="3497267"/>
            <a:ext cx="1563687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8763000" y="3722688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67800" y="4179888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915400" y="3875088"/>
            <a:ext cx="304800" cy="4572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610600" y="4487863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763000" y="3878263"/>
            <a:ext cx="152400" cy="7620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220200" y="433546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763000" y="4487863"/>
            <a:ext cx="6096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895600" y="54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29200" y="58404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62800" y="59451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220200" y="56403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C:\Users\Matt\Documents\ExoplanetSat\Code\Jitter\test_window\sensitivity_contour_alpha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1" t="8333" r="18750" b="11665"/>
          <a:stretch>
            <a:fillRect/>
          </a:stretch>
        </p:blipFill>
        <p:spPr bwMode="auto">
          <a:xfrm>
            <a:off x="4343400" y="3500442"/>
            <a:ext cx="1563688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4611688" y="372586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916488" y="4183063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764088" y="3878263"/>
            <a:ext cx="3048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981200" y="5368925"/>
            <a:ext cx="845820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981200" y="5992813"/>
            <a:ext cx="845820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43400" y="5370513"/>
            <a:ext cx="0" cy="6096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77"/>
          <p:cNvSpPr txBox="1">
            <a:spLocks noChangeArrowheads="1"/>
          </p:cNvSpPr>
          <p:nvPr/>
        </p:nvSpPr>
        <p:spPr bwMode="auto">
          <a:xfrm>
            <a:off x="4313243" y="5411788"/>
            <a:ext cx="700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altLang="en-US" sz="160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600" baseline="-25000">
                <a:solidFill>
                  <a:srgbClr val="FF0000"/>
                </a:solidFill>
                <a:cs typeface="Arial" panose="020B0604020202020204" pitchFamily="34" charset="0"/>
              </a:rPr>
              <a:t>PRNU</a:t>
            </a:r>
          </a:p>
        </p:txBody>
      </p:sp>
      <p:sp>
        <p:nvSpPr>
          <p:cNvPr id="42" name="TextBox 78"/>
          <p:cNvSpPr txBox="1">
            <a:spLocks noChangeArrowheads="1"/>
          </p:cNvSpPr>
          <p:nvPr/>
        </p:nvSpPr>
        <p:spPr bwMode="auto">
          <a:xfrm>
            <a:off x="1558638" y="3954463"/>
            <a:ext cx="68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Single</a:t>
            </a:r>
            <a:b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pixel</a:t>
            </a:r>
            <a:endParaRPr lang="en-US" altLang="en-US" sz="1400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79"/>
          <p:cNvSpPr txBox="1">
            <a:spLocks noChangeArrowheads="1"/>
          </p:cNvSpPr>
          <p:nvPr/>
        </p:nvSpPr>
        <p:spPr bwMode="auto">
          <a:xfrm>
            <a:off x="2397125" y="4440242"/>
            <a:ext cx="1093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Star image</a:t>
            </a:r>
            <a:endParaRPr lang="en-US" altLang="en-US" sz="1400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008188" y="6324600"/>
            <a:ext cx="853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229600" y="3276604"/>
            <a:ext cx="0" cy="301466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172200" y="3276604"/>
            <a:ext cx="0" cy="301466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038600" y="3276604"/>
            <a:ext cx="0" cy="301466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84"/>
          <p:cNvSpPr txBox="1">
            <a:spLocks noChangeArrowheads="1"/>
          </p:cNvSpPr>
          <p:nvPr/>
        </p:nvSpPr>
        <p:spPr bwMode="auto">
          <a:xfrm>
            <a:off x="2743205" y="3090863"/>
            <a:ext cx="611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 = t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TextBox 85"/>
          <p:cNvSpPr txBox="1">
            <a:spLocks noChangeArrowheads="1"/>
          </p:cNvSpPr>
          <p:nvPr/>
        </p:nvSpPr>
        <p:spPr bwMode="auto">
          <a:xfrm>
            <a:off x="4876802" y="3090863"/>
            <a:ext cx="611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 = t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TextBox 86"/>
          <p:cNvSpPr txBox="1">
            <a:spLocks noChangeArrowheads="1"/>
          </p:cNvSpPr>
          <p:nvPr/>
        </p:nvSpPr>
        <p:spPr bwMode="auto">
          <a:xfrm>
            <a:off x="6934205" y="3090863"/>
            <a:ext cx="611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 = t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TextBox 87"/>
          <p:cNvSpPr txBox="1">
            <a:spLocks noChangeArrowheads="1"/>
          </p:cNvSpPr>
          <p:nvPr/>
        </p:nvSpPr>
        <p:spPr bwMode="auto">
          <a:xfrm>
            <a:off x="8991605" y="3090863"/>
            <a:ext cx="611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 = t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38600" y="3090865"/>
            <a:ext cx="6503988" cy="346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172200" y="3090865"/>
            <a:ext cx="4370388" cy="346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229600" y="3090865"/>
            <a:ext cx="2312988" cy="346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8D63A301-A908-A346-BB7C-F585C862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62" name="Date Placeholder 51">
            <a:extLst>
              <a:ext uri="{FF2B5EF4-FFF2-40B4-BE49-F238E27FC236}">
                <a16:creationId xmlns:a16="http://schemas.microsoft.com/office/drawing/2014/main" id="{EB29FA36-2E72-6546-BE60-150CA5035832}"/>
              </a:ext>
            </a:extLst>
          </p:cNvPr>
          <p:cNvSpPr txBox="1">
            <a:spLocks/>
          </p:cNvSpPr>
          <p:nvPr/>
        </p:nvSpPr>
        <p:spPr>
          <a:xfrm>
            <a:off x="9708444" y="-12061"/>
            <a:ext cx="248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Slide credit: Mary Knapp</a:t>
            </a:r>
          </a:p>
        </p:txBody>
      </p:sp>
    </p:spTree>
    <p:extLst>
      <p:ext uri="{BB962C8B-B14F-4D97-AF65-F5344CB8AC3E}">
        <p14:creationId xmlns:p14="http://schemas.microsoft.com/office/powerpoint/2010/main" val="26393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3981" y="146563"/>
            <a:ext cx="11984038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ASTERIA is a </a:t>
            </a:r>
            <a:r>
              <a:rPr lang="en-US" sz="3200" b="1" i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technology demonstration</a:t>
            </a:r>
            <a:r>
              <a:rPr lang="en-US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mission to advance CubeSat capabilities in technology areas that </a:t>
            </a:r>
            <a:r>
              <a:rPr lang="en-US" sz="3200" b="1" i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enable photometric studies of astrophysical phenomena</a:t>
            </a:r>
            <a:r>
              <a:rPr lang="en-US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12088019" cy="2295525"/>
          </a:xfrm>
        </p:spPr>
        <p:txBody>
          <a:bodyPr>
            <a:normAutofit/>
          </a:bodyPr>
          <a:lstStyle/>
          <a:p>
            <a:r>
              <a:rPr lang="en-US" sz="2400" dirty="0"/>
              <a:t>6U CubeSat built, tested, operated by JPL, in collaboration with MIT</a:t>
            </a:r>
          </a:p>
          <a:p>
            <a:r>
              <a:rPr lang="en-US" sz="2400" b="1" dirty="0"/>
              <a:t>L1 Req</a:t>
            </a:r>
            <a:r>
              <a:rPr lang="en-US" sz="2400" dirty="0"/>
              <a:t>: high-precision optical line-of-sight pointing (</a:t>
            </a:r>
            <a:r>
              <a:rPr lang="en-US" sz="2400" b="1" dirty="0"/>
              <a:t>&lt;5 arcsec RMS</a:t>
            </a:r>
            <a:r>
              <a:rPr lang="en-US" sz="2400" dirty="0"/>
              <a:t>) over 20 min</a:t>
            </a:r>
          </a:p>
          <a:p>
            <a:r>
              <a:rPr lang="en-US" sz="2400" b="1" dirty="0"/>
              <a:t>L1 Req</a:t>
            </a:r>
            <a:r>
              <a:rPr lang="en-US" sz="2400" dirty="0"/>
              <a:t>: high precision focal plane temperature control </a:t>
            </a:r>
            <a:r>
              <a:rPr lang="en-US" sz="2400" b="1" dirty="0"/>
              <a:t>(±10 </a:t>
            </a:r>
            <a:r>
              <a:rPr lang="en-US" sz="2400" b="1" dirty="0" err="1"/>
              <a:t>mK</a:t>
            </a:r>
            <a:r>
              <a:rPr lang="en-US" sz="2400" dirty="0"/>
              <a:t>) over 20 min</a:t>
            </a:r>
          </a:p>
          <a:p>
            <a:r>
              <a:rPr lang="en-US" sz="2400" b="1"/>
              <a:t>Goal: </a:t>
            </a:r>
            <a:r>
              <a:rPr lang="en-US" sz="2400"/>
              <a:t>Conduct </a:t>
            </a:r>
            <a:r>
              <a:rPr lang="en-US" sz="2400" dirty="0"/>
              <a:t>photometric measurements of astrophysical sources on an opportunistic basis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2" descr="ASTERIA flight spacecraft, final closeout for mass p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16" y="4233570"/>
            <a:ext cx="2613468" cy="181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78" y="4233570"/>
            <a:ext cx="1207735" cy="18147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87" y="6048274"/>
            <a:ext cx="2796121" cy="663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Development</a:t>
            </a:r>
            <a:br>
              <a:rPr lang="en-US" dirty="0"/>
            </a:br>
            <a:r>
              <a:rPr lang="en-US" dirty="0"/>
              <a:t>Dec 2014 through Jun 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2770" y="6048274"/>
            <a:ext cx="1389226" cy="663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Launch</a:t>
            </a:r>
            <a:br>
              <a:rPr lang="en-US" b="1" dirty="0"/>
            </a:br>
            <a:r>
              <a:rPr lang="en-US" dirty="0"/>
              <a:t>14 Aug 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4853" y="6072454"/>
            <a:ext cx="194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Deployed from ISS</a:t>
            </a:r>
            <a:br>
              <a:rPr lang="en-US" b="1" dirty="0"/>
            </a:br>
            <a:r>
              <a:rPr lang="en-US" dirty="0"/>
              <a:t>20 Nov 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F62117-FAC0-9E43-A5BD-D5EF03E820DF}"/>
              </a:ext>
            </a:extLst>
          </p:cNvPr>
          <p:cNvSpPr txBox="1"/>
          <p:nvPr/>
        </p:nvSpPr>
        <p:spPr>
          <a:xfrm>
            <a:off x="10402749" y="4765957"/>
            <a:ext cx="1494576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Lost Contact</a:t>
            </a:r>
            <a:br>
              <a:rPr lang="en-US" sz="2000" b="1" dirty="0"/>
            </a:br>
            <a:r>
              <a:rPr lang="en-US" sz="2000" dirty="0"/>
              <a:t>5 Dec 2019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FF5043-48C9-5F41-AF84-C7056EA9AE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296" y="4247898"/>
            <a:ext cx="1310349" cy="18003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4541533-FA75-E647-B74A-47BE0ECDAB46}"/>
              </a:ext>
            </a:extLst>
          </p:cNvPr>
          <p:cNvSpPr txBox="1"/>
          <p:nvPr/>
        </p:nvSpPr>
        <p:spPr>
          <a:xfrm>
            <a:off x="6241865" y="4633090"/>
            <a:ext cx="1758815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Prime Mission </a:t>
            </a:r>
          </a:p>
          <a:p>
            <a:pPr algn="ctr"/>
            <a:r>
              <a:rPr lang="en-US" sz="2000" b="1" dirty="0"/>
              <a:t>Complete</a:t>
            </a:r>
            <a:br>
              <a:rPr lang="en-US" sz="2000" b="1" dirty="0"/>
            </a:br>
            <a:r>
              <a:rPr lang="en-US" sz="2000" dirty="0"/>
              <a:t>Feb 2018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B548E6-560A-2F4D-8278-071A0433FE35}"/>
              </a:ext>
            </a:extLst>
          </p:cNvPr>
          <p:cNvSpPr txBox="1"/>
          <p:nvPr/>
        </p:nvSpPr>
        <p:spPr>
          <a:xfrm>
            <a:off x="8195509" y="4405769"/>
            <a:ext cx="2012410" cy="16312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Extended Mission(s)</a:t>
            </a:r>
          </a:p>
          <a:p>
            <a:pPr algn="ctr"/>
            <a:r>
              <a:rPr lang="en-US" sz="2000" dirty="0"/>
              <a:t>Multiple science &amp; autonomy  experiments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5B72F6-51ED-8A47-BBB8-2BF5264A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88B7B3-1BB2-8C41-BDE5-339176C3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9D43-1812-1446-82A3-7636975DFD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ssion_comparison_temperature">
            <a:extLst>
              <a:ext uri="{FF2B5EF4-FFF2-40B4-BE49-F238E27FC236}">
                <a16:creationId xmlns:a16="http://schemas.microsoft.com/office/drawing/2014/main" id="{3CB82D9D-50FE-7045-802C-363A1DA20E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/>
          <a:stretch>
            <a:fillRect/>
          </a:stretch>
        </p:blipFill>
        <p:spPr bwMode="auto">
          <a:xfrm>
            <a:off x="2324100" y="950788"/>
            <a:ext cx="7858719" cy="57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039629DA-FD19-F843-8DB2-3446353A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Demonstrated 10 </a:t>
            </a:r>
            <a:r>
              <a:rPr lang="en-US" dirty="0" err="1"/>
              <a:t>mK</a:t>
            </a:r>
            <a:r>
              <a:rPr lang="en-US" dirty="0"/>
              <a:t> control over 20 min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F755C-33DD-954A-AD8F-18C0DB7E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08CC-1293-4993-9C08-503E05D3AF80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81789" y="3539457"/>
            <a:ext cx="492993" cy="3578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0832" y="5190750"/>
            <a:ext cx="22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by M. W. Smith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6424" y="4054919"/>
            <a:ext cx="196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Flight performance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7091D6-2FBF-BC4C-8316-2E549BAD9A0D}"/>
              </a:ext>
            </a:extLst>
          </p:cNvPr>
          <p:cNvSpPr/>
          <p:nvPr/>
        </p:nvSpPr>
        <p:spPr>
          <a:xfrm>
            <a:off x="7378974" y="3460662"/>
            <a:ext cx="1002417" cy="51546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E515F5-2C48-B64D-B1E5-E273BE26E8A0}"/>
              </a:ext>
            </a:extLst>
          </p:cNvPr>
          <p:cNvSpPr/>
          <p:nvPr/>
        </p:nvSpPr>
        <p:spPr>
          <a:xfrm>
            <a:off x="6894963" y="2814717"/>
            <a:ext cx="1194937" cy="51546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5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765" y="179336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Stage Pointing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08CC-1293-4993-9C08-503E05D3AF8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1" descr="page21.pdf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00" r="1842" b="12000"/>
          <a:stretch/>
        </p:blipFill>
        <p:spPr bwMode="auto">
          <a:xfrm>
            <a:off x="1651001" y="1600200"/>
            <a:ext cx="871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3124200"/>
            <a:ext cx="82296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4762502"/>
            <a:ext cx="8229600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C0FE5-7226-B840-A0E5-8E5F6596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Bailey: ASTERIA</a:t>
            </a:r>
          </a:p>
        </p:txBody>
      </p:sp>
      <p:sp>
        <p:nvSpPr>
          <p:cNvPr id="9" name="Date Placeholder 51">
            <a:extLst>
              <a:ext uri="{FF2B5EF4-FFF2-40B4-BE49-F238E27FC236}">
                <a16:creationId xmlns:a16="http://schemas.microsoft.com/office/drawing/2014/main" id="{7FFE395A-3885-E741-BFA9-A8E51E790F7B}"/>
              </a:ext>
            </a:extLst>
          </p:cNvPr>
          <p:cNvSpPr txBox="1">
            <a:spLocks/>
          </p:cNvSpPr>
          <p:nvPr/>
        </p:nvSpPr>
        <p:spPr>
          <a:xfrm>
            <a:off x="9708444" y="-12061"/>
            <a:ext cx="248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Slide credit: Mary Knapp</a:t>
            </a:r>
          </a:p>
        </p:txBody>
      </p:sp>
    </p:spTree>
    <p:extLst>
      <p:ext uri="{BB962C8B-B14F-4D97-AF65-F5344CB8AC3E}">
        <p14:creationId xmlns:p14="http://schemas.microsoft.com/office/powerpoint/2010/main" val="7159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1687</Words>
  <Application>Microsoft Macintosh PowerPoint</Application>
  <PresentationFormat>Widescreen</PresentationFormat>
  <Paragraphs>292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ASTERIA Team</vt:lpstr>
      <vt:lpstr>Most stars have planets</vt:lpstr>
      <vt:lpstr>PowerPoint Presentation</vt:lpstr>
      <vt:lpstr>Challenge: detect small transiting exoplanets at lower cost</vt:lpstr>
      <vt:lpstr>Systematic noise: pointing jitter</vt:lpstr>
      <vt:lpstr>ASTERIA is a technology demonstration mission to advance CubeSat capabilities in technology areas that enable photometric studies of astrophysical phenomena.</vt:lpstr>
      <vt:lpstr>Demonstrated 10 mK control over 20 min</vt:lpstr>
      <vt:lpstr>Two Stage Pointing Control</vt:lpstr>
      <vt:lpstr>Exceeded pointing control goal by 10x &lt; 0.5 arcseconds RMS over 20 minutes</vt:lpstr>
      <vt:lpstr>Photometry with ASTERIA</vt:lpstr>
      <vt:lpstr>Photometric reduction: CMOS Column Effects</vt:lpstr>
      <vt:lpstr>Detected transit of super-Earth 55 Cancri e </vt:lpstr>
      <vt:lpstr>Autonav: determining LEO orbit without GPS</vt:lpstr>
      <vt:lpstr>Multi-mission EXECutive (MEXEC) Closed-Loop Task Execution</vt:lpstr>
      <vt:lpstr>ASTERIA as a test particle for Amazon Web Services (AWS) Ground Station (GS)</vt:lpstr>
      <vt:lpstr>Summary</vt:lpstr>
      <vt:lpstr>PowerPoint Presentation</vt:lpstr>
      <vt:lpstr>Fast Facts</vt:lpstr>
      <vt:lpstr>Spacecraft Design</vt:lpstr>
      <vt:lpstr>Thermal Control</vt:lpstr>
      <vt:lpstr>Thermal Control</vt:lpstr>
      <vt:lpstr>Exceeded pointing control goal by 10x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Bailey</dc:creator>
  <cp:lastModifiedBy>Vanessa Bailey</cp:lastModifiedBy>
  <cp:revision>144</cp:revision>
  <dcterms:created xsi:type="dcterms:W3CDTF">2019-12-31T18:18:57Z</dcterms:created>
  <dcterms:modified xsi:type="dcterms:W3CDTF">2020-01-04T17:55:08Z</dcterms:modified>
</cp:coreProperties>
</file>