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4"/>
  </p:notesMasterIdLst>
  <p:sldIdLst>
    <p:sldId id="361" r:id="rId2"/>
    <p:sldId id="288" r:id="rId3"/>
    <p:sldId id="529" r:id="rId4"/>
    <p:sldId id="530" r:id="rId5"/>
    <p:sldId id="489" r:id="rId6"/>
    <p:sldId id="504" r:id="rId7"/>
    <p:sldId id="357" r:id="rId8"/>
    <p:sldId id="388" r:id="rId9"/>
    <p:sldId id="514" r:id="rId10"/>
    <p:sldId id="458" r:id="rId11"/>
    <p:sldId id="508" r:id="rId12"/>
    <p:sldId id="532" r:id="rId13"/>
    <p:sldId id="441" r:id="rId14"/>
    <p:sldId id="506" r:id="rId15"/>
    <p:sldId id="523" r:id="rId16"/>
    <p:sldId id="435" r:id="rId17"/>
    <p:sldId id="496" r:id="rId18"/>
    <p:sldId id="366" r:id="rId19"/>
    <p:sldId id="470" r:id="rId20"/>
    <p:sldId id="502" r:id="rId21"/>
    <p:sldId id="359" r:id="rId22"/>
    <p:sldId id="516" r:id="rId23"/>
    <p:sldId id="518" r:id="rId24"/>
    <p:sldId id="509" r:id="rId25"/>
    <p:sldId id="515" r:id="rId26"/>
    <p:sldId id="517" r:id="rId27"/>
    <p:sldId id="531" r:id="rId28"/>
    <p:sldId id="519" r:id="rId29"/>
    <p:sldId id="503" r:id="rId30"/>
    <p:sldId id="520" r:id="rId31"/>
    <p:sldId id="521" r:id="rId32"/>
    <p:sldId id="525" r:id="rId33"/>
    <p:sldId id="471" r:id="rId34"/>
    <p:sldId id="527" r:id="rId35"/>
    <p:sldId id="528" r:id="rId36"/>
    <p:sldId id="522" r:id="rId37"/>
    <p:sldId id="524" r:id="rId38"/>
    <p:sldId id="262" r:id="rId39"/>
    <p:sldId id="329" r:id="rId40"/>
    <p:sldId id="445" r:id="rId41"/>
    <p:sldId id="446" r:id="rId42"/>
    <p:sldId id="260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379"/>
    <p:restoredTop sz="94674"/>
  </p:normalViewPr>
  <p:slideViewPr>
    <p:cSldViewPr snapToGrid="0" snapToObjects="1">
      <p:cViewPr varScale="1">
        <p:scale>
          <a:sx n="145" d="100"/>
          <a:sy n="145" d="100"/>
        </p:scale>
        <p:origin x="4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999F76-A786-B54D-8B63-C6BC97DD3BAB}" type="datetimeFigureOut">
              <a:rPr lang="en-US" smtClean="0"/>
              <a:t>1/3/20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558FD3-E68B-EC48-845F-A8085C918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411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Want to be in the next verse?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2276DD-2818-CC45-A0ED-ED007BAD9CA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566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Want to be in the next verse?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2276DD-2818-CC45-A0ED-ED007BAD9CA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074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citizen science projects can be components of larger projects.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2276DD-2818-CC45-A0ED-ED007BAD9C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47014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citizen science projects can be components of larger projects.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2276DD-2818-CC45-A0ED-ED007BAD9C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70488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BA4A0-B408-6548-A300-B431C2A8380F}" type="datetimeFigureOut">
              <a:rPr lang="en-US" smtClean="0"/>
              <a:t>1/3/20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68DF-42F0-4349-9D50-4C55C79E8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534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BA4A0-B408-6548-A300-B431C2A8380F}" type="datetimeFigureOut">
              <a:rPr lang="en-US" smtClean="0"/>
              <a:t>1/3/20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68DF-42F0-4349-9D50-4C55C79E8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141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BA4A0-B408-6548-A300-B431C2A8380F}" type="datetimeFigureOut">
              <a:rPr lang="en-US" smtClean="0"/>
              <a:t>1/3/20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68DF-42F0-4349-9D50-4C55C79E8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828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BA4A0-B408-6548-A300-B431C2A8380F}" type="datetimeFigureOut">
              <a:rPr lang="en-US" smtClean="0"/>
              <a:t>1/3/20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68DF-42F0-4349-9D50-4C55C79E8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372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BA4A0-B408-6548-A300-B431C2A8380F}" type="datetimeFigureOut">
              <a:rPr lang="en-US" smtClean="0"/>
              <a:t>1/3/20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68DF-42F0-4349-9D50-4C55C79E8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693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BA4A0-B408-6548-A300-B431C2A8380F}" type="datetimeFigureOut">
              <a:rPr lang="en-US" smtClean="0"/>
              <a:t>1/3/20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68DF-42F0-4349-9D50-4C55C79E8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535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BA4A0-B408-6548-A300-B431C2A8380F}" type="datetimeFigureOut">
              <a:rPr lang="en-US" smtClean="0"/>
              <a:t>1/3/20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68DF-42F0-4349-9D50-4C55C79E8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656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BA4A0-B408-6548-A300-B431C2A8380F}" type="datetimeFigureOut">
              <a:rPr lang="en-US" smtClean="0"/>
              <a:t>1/3/20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68DF-42F0-4349-9D50-4C55C79E8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147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BA4A0-B408-6548-A300-B431C2A8380F}" type="datetimeFigureOut">
              <a:rPr lang="en-US" smtClean="0"/>
              <a:t>1/3/20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68DF-42F0-4349-9D50-4C55C79E8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485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BA4A0-B408-6548-A300-B431C2A8380F}" type="datetimeFigureOut">
              <a:rPr lang="en-US" smtClean="0"/>
              <a:t>1/3/20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68DF-42F0-4349-9D50-4C55C79E8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024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BA4A0-B408-6548-A300-B431C2A8380F}" type="datetimeFigureOut">
              <a:rPr lang="en-US" smtClean="0"/>
              <a:t>1/3/20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68DF-42F0-4349-9D50-4C55C79E8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250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8BA4A0-B408-6548-A300-B431C2A8380F}" type="datetimeFigureOut">
              <a:rPr lang="en-US" smtClean="0"/>
              <a:t>1/3/20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368DF-42F0-4349-9D50-4C55C79E8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212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tiff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tiff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mailto:Marc.Kuchner@nasa.gov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606DF3C-670C-AD4E-8B82-10FA4E5822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0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167099-3C09-2C4B-A2C2-182EF8B06876}"/>
              </a:ext>
            </a:extLst>
          </p:cNvPr>
          <p:cNvSpPr txBox="1"/>
          <p:nvPr/>
        </p:nvSpPr>
        <p:spPr>
          <a:xfrm>
            <a:off x="893389" y="661962"/>
            <a:ext cx="7661676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Building the NASA Citizen Science Community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Dr. Marc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Kuchner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Citizen Science Officer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Science Mission Directorate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1564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68FE02-7B0B-524A-B19B-B4CB0268FD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12460" y1="23802" x2="12460" y2="23802"/>
                        <a14:backgroundMark x1="12460" y1="23802" x2="12460" y2="23802"/>
                        <a14:backgroundMark x1="12460" y1="23802" x2="17412" y2="19649"/>
                        <a14:backgroundMark x1="7188" y1="18211" x2="12620" y2="23962"/>
                        <a14:backgroundMark x1="12620" y1="23962" x2="12620" y2="239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95902" y="288372"/>
            <a:ext cx="6440281" cy="64402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33B811-C9EA-9D44-8413-C9E6E0C248D8}"/>
              </a:ext>
            </a:extLst>
          </p:cNvPr>
          <p:cNvSpPr txBox="1"/>
          <p:nvPr/>
        </p:nvSpPr>
        <p:spPr>
          <a:xfrm>
            <a:off x="474957" y="253231"/>
            <a:ext cx="3848682" cy="6370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Making Discoveries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Publishing Papers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Writing Proposals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Teaching Citizen Scientists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Social Networking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Blogging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Web Development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Educating Management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AA309B-4EE9-1E4B-861A-5ABC2A7B882F}"/>
              </a:ext>
            </a:extLst>
          </p:cNvPr>
          <p:cNvSpPr txBox="1"/>
          <p:nvPr/>
        </p:nvSpPr>
        <p:spPr>
          <a:xfrm>
            <a:off x="4443386" y="288372"/>
            <a:ext cx="39453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Citizen Science Project PI</a:t>
            </a:r>
          </a:p>
        </p:txBody>
      </p:sp>
    </p:spTree>
    <p:extLst>
      <p:ext uri="{BB962C8B-B14F-4D97-AF65-F5344CB8AC3E}">
        <p14:creationId xmlns:p14="http://schemas.microsoft.com/office/powerpoint/2010/main" val="20818315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606DF3C-670C-AD4E-8B82-10FA4E5822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0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167099-3C09-2C4B-A2C2-182EF8B06876}"/>
              </a:ext>
            </a:extLst>
          </p:cNvPr>
          <p:cNvSpPr txBox="1"/>
          <p:nvPr/>
        </p:nvSpPr>
        <p:spPr>
          <a:xfrm>
            <a:off x="905112" y="1363231"/>
            <a:ext cx="727951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New Opportunities!</a:t>
            </a:r>
          </a:p>
          <a:p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i.e., How We’re Trying To Help You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5366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DB6AF097-2A16-DA46-9A14-FB62DA8465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243" y="489680"/>
            <a:ext cx="8383513" cy="6617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NewRomanPS"/>
              </a:rPr>
              <a:t>If you are at an </a:t>
            </a:r>
            <a:r>
              <a:rPr kumimoji="0" lang="en-US" altLang="en-US" sz="2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NewRomanPS"/>
              </a:rPr>
              <a:t>EPSCoR</a:t>
            </a: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NewRomanPS"/>
              </a:rPr>
              <a:t> institution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NewRomanPS"/>
              </a:rPr>
              <a:t>and can get this in by TOMORROW.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200" b="1" dirty="0">
              <a:latin typeface="TimesNewRomanP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NewRomanPS"/>
              </a:rPr>
              <a:t>Office of STEM Engagement</a:t>
            </a:r>
            <a:b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NewRomanPS"/>
              </a:rPr>
            </a:b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NewRomanPS"/>
              </a:rPr>
              <a:t>FY 2020 NASA Cooperative Agreement Notice (CAN) </a:t>
            </a:r>
            <a:endParaRPr kumimoji="0" lang="en-US" altLang="en-US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NewRomanPS"/>
              </a:rPr>
              <a:t>Established Program to Stimulate Competitive Research (</a:t>
            </a:r>
            <a:r>
              <a:rPr kumimoji="0" lang="en-US" altLang="en-US" sz="2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NewRomanPS"/>
              </a:rPr>
              <a:t>EPSCoR</a:t>
            </a: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NewRomanPS"/>
              </a:rPr>
              <a:t>) </a:t>
            </a:r>
            <a:endParaRPr kumimoji="0" lang="en-US" altLang="en-US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NewRomanPS"/>
              </a:rPr>
              <a:t>Rapid Response Research </a:t>
            </a:r>
            <a:endParaRPr kumimoji="0" lang="en-US" altLang="en-US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Announcement Number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C0C0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NNH20ZHA001C</a:t>
            </a:r>
          </a:p>
          <a:p>
            <a:endParaRPr lang="en-US" sz="2400" dirty="0"/>
          </a:p>
          <a:p>
            <a:r>
              <a:rPr lang="en-US" sz="2400" i="1" dirty="0"/>
              <a:t>“SMD requests that </a:t>
            </a:r>
            <a:r>
              <a:rPr lang="en-US" sz="2400" i="1" dirty="0" err="1"/>
              <a:t>EPSCoR</a:t>
            </a:r>
            <a:r>
              <a:rPr lang="en-US" sz="2400" i="1" dirty="0"/>
              <a:t> include research opportunities in</a:t>
            </a:r>
          </a:p>
          <a:p>
            <a:r>
              <a:rPr lang="en-US" sz="2400" i="1" dirty="0"/>
              <a:t>areas of…</a:t>
            </a:r>
            <a:r>
              <a:rPr lang="en-US" sz="2400" b="1" i="1" dirty="0"/>
              <a:t>Citizen Science”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200" dirty="0">
              <a:solidFill>
                <a:srgbClr val="0C0C0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2-3 page proposal due Jan 6.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C0C0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Approx. 20 awards of up to $100K each.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C0C0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One Year period of Performance.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POC:  James Harrington</a:t>
            </a:r>
            <a:b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james.l.harrington@nasa.gov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C0C0C"/>
                </a:solidFill>
                <a:effectLst/>
                <a:latin typeface="TimesNewRomanPSMT"/>
              </a:rPr>
            </a:br>
            <a:endParaRPr kumimoji="0" lang="en-US" altLang="en-US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2657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606DF3C-670C-AD4E-8B82-10FA4E5822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0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167099-3C09-2C4B-A2C2-182EF8B06876}"/>
              </a:ext>
            </a:extLst>
          </p:cNvPr>
          <p:cNvSpPr txBox="1"/>
          <p:nvPr/>
        </p:nvSpPr>
        <p:spPr>
          <a:xfrm>
            <a:off x="819692" y="643623"/>
            <a:ext cx="482696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Science Engagement</a:t>
            </a:r>
          </a:p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and Partnerships</a:t>
            </a:r>
          </a:p>
          <a:p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F47B90-5A3C-2F47-96B3-50FA2A1DA1FC}"/>
              </a:ext>
            </a:extLst>
          </p:cNvPr>
          <p:cNvSpPr txBox="1"/>
          <p:nvPr/>
        </p:nvSpPr>
        <p:spPr>
          <a:xfrm>
            <a:off x="920257" y="2599115"/>
            <a:ext cx="7102201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$1 million FY 2020 for Citizen Science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ROSES proposals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Conferences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Citizen Science Officer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4EBB2C-C574-3847-8840-CE0F2BF72D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3529" y="617843"/>
            <a:ext cx="1630018" cy="157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6779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606DF3C-670C-AD4E-8B82-10FA4E5822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0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F47B90-5A3C-2F47-96B3-50FA2A1DA1FC}"/>
              </a:ext>
            </a:extLst>
          </p:cNvPr>
          <p:cNvSpPr txBox="1"/>
          <p:nvPr/>
        </p:nvSpPr>
        <p:spPr>
          <a:xfrm>
            <a:off x="434716" y="264884"/>
            <a:ext cx="8409481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Citizen Science Projects are science projects that </a:t>
            </a: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rely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on volunteers.</a:t>
            </a:r>
            <a:r>
              <a:rPr kumimoji="0" lang="en-US" sz="4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SPD-33, the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New NASA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Science Mission Directorate Policy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6837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606DF3C-670C-AD4E-8B82-10FA4E5822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0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F47B90-5A3C-2F47-96B3-50FA2A1DA1FC}"/>
              </a:ext>
            </a:extLst>
          </p:cNvPr>
          <p:cNvSpPr txBox="1"/>
          <p:nvPr/>
        </p:nvSpPr>
        <p:spPr>
          <a:xfrm>
            <a:off x="793490" y="-154841"/>
            <a:ext cx="7880326" cy="8248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lang="en-US" dirty="0"/>
              <a:t> 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Each SMD science division shall invest in citizen science projects and report annually on their plans for soliciting, selecting, and funding citizen science projects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kumimoji="0" lang="en-US" sz="320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kumimoji="0" lang="en-US" sz="480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SPD-33, the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New NASA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Science Mission Directorate Policy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7983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966FBD-DC45-AB46-A734-2ECDBAD535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87046" y="1172816"/>
            <a:ext cx="1802296" cy="18022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1A1A0E-6CE1-A544-8EA6-57C1F85B0C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0875" y="1172816"/>
            <a:ext cx="1705259" cy="18685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5974CA-7C81-C741-BA03-2068F00EDA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9056" y="3852086"/>
            <a:ext cx="1802296" cy="17625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F30373-15E3-DE4F-85D7-177FCB8394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9150" y="3783901"/>
            <a:ext cx="1616984" cy="17367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C94D9C2-17A9-F449-932C-614352FA593F}"/>
              </a:ext>
            </a:extLst>
          </p:cNvPr>
          <p:cNvSpPr txBox="1"/>
          <p:nvPr/>
        </p:nvSpPr>
        <p:spPr>
          <a:xfrm>
            <a:off x="3284366" y="3014869"/>
            <a:ext cx="22076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Allison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Leidner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Earth Science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FB52B4-EF47-914A-8954-AFEC5AB9A58A}"/>
              </a:ext>
            </a:extLst>
          </p:cNvPr>
          <p:cNvSpPr txBox="1"/>
          <p:nvPr/>
        </p:nvSpPr>
        <p:spPr>
          <a:xfrm>
            <a:off x="6265799" y="3013126"/>
            <a:ext cx="22236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Liz MacDonald</a:t>
            </a:r>
          </a:p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Heliophysics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653869-FB41-7C4D-ADE0-357F35C87A32}"/>
              </a:ext>
            </a:extLst>
          </p:cNvPr>
          <p:cNvSpPr txBox="1"/>
          <p:nvPr/>
        </p:nvSpPr>
        <p:spPr>
          <a:xfrm>
            <a:off x="3629172" y="313009"/>
            <a:ext cx="4185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SMD Citizen Science Leads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4E101F-DF69-6044-B445-4CB68465B7DA}"/>
              </a:ext>
            </a:extLst>
          </p:cNvPr>
          <p:cNvSpPr txBox="1"/>
          <p:nvPr/>
        </p:nvSpPr>
        <p:spPr>
          <a:xfrm>
            <a:off x="3054335" y="5678341"/>
            <a:ext cx="26677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Becky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Rench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Planetary Science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080747-5DBE-5B4E-B3F3-F6CDC3E525A0}"/>
              </a:ext>
            </a:extLst>
          </p:cNvPr>
          <p:cNvSpPr txBox="1"/>
          <p:nvPr/>
        </p:nvSpPr>
        <p:spPr>
          <a:xfrm>
            <a:off x="6326713" y="5678341"/>
            <a:ext cx="21018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Marc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Kuchner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Astrophysics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47640E6-7CF8-0846-9AEB-ACBA761E12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9808" y="4733355"/>
            <a:ext cx="782900" cy="3914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E004D3C-D628-0049-8107-A49840ADA9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4032" y="1945544"/>
            <a:ext cx="1616984" cy="173676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AE2C549-B541-5241-A055-19BF21C0DCA0}"/>
              </a:ext>
            </a:extLst>
          </p:cNvPr>
          <p:cNvSpPr txBox="1"/>
          <p:nvPr/>
        </p:nvSpPr>
        <p:spPr>
          <a:xfrm>
            <a:off x="53639" y="3747156"/>
            <a:ext cx="32937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Marc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Kuchner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Citizen Science Officer</a:t>
            </a:r>
          </a:p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2772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937DCE-F204-6F4A-9DAB-B459F4629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614" y="674803"/>
            <a:ext cx="10546724" cy="94151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C314EC-45D4-CA49-A756-95E26B979A50}"/>
              </a:ext>
            </a:extLst>
          </p:cNvPr>
          <p:cNvSpPr txBox="1"/>
          <p:nvPr/>
        </p:nvSpPr>
        <p:spPr>
          <a:xfrm>
            <a:off x="1052048" y="51865"/>
            <a:ext cx="675056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science.nasa.gov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citizenscience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74AC354-7E8D-744C-84C1-EF2E3AD5F488}"/>
              </a:ext>
            </a:extLst>
          </p:cNvPr>
          <p:cNvSpPr/>
          <p:nvPr/>
        </p:nvSpPr>
        <p:spPr>
          <a:xfrm>
            <a:off x="6618584" y="5382372"/>
            <a:ext cx="1113692" cy="111369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9377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CC733D9-1403-8542-AE96-3EC8B71FB10A}"/>
              </a:ext>
            </a:extLst>
          </p:cNvPr>
          <p:cNvSpPr txBox="1"/>
          <p:nvPr/>
        </p:nvSpPr>
        <p:spPr>
          <a:xfrm>
            <a:off x="660929" y="795129"/>
            <a:ext cx="603267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116 NASA Citizen Scientists Have Become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Named Co-Authors on Scientific Papers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Those 36 papers are listed at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science.nasa.gov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citizenscience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We’re building a library of profiles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   of those 116 citizen scientists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   to feature on the site.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C78506-1635-AD42-8BB0-B1D87A38097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4866" y="1311965"/>
            <a:ext cx="3682709" cy="34985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349061-B4E5-0241-BDB3-C54BCB5E378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1199" y="3061252"/>
            <a:ext cx="3682709" cy="349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6820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acebookGroup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51598"/>
            <a:ext cx="9266316" cy="71285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0B8C9B-4C27-DA43-B31C-014D9B30AD5E}"/>
              </a:ext>
            </a:extLst>
          </p:cNvPr>
          <p:cNvSpPr txBox="1"/>
          <p:nvPr/>
        </p:nvSpPr>
        <p:spPr>
          <a:xfrm>
            <a:off x="1473767" y="163361"/>
            <a:ext cx="631878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Sciencing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with NASA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Facebook </a:t>
            </a: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Group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&gt;12,000 members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you can post too!  </a:t>
            </a:r>
            <a:endParaRPr kumimoji="0" lang="en-US" sz="28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4173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reasureches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0005" y="3793045"/>
            <a:ext cx="3566495" cy="33081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1111" y="516616"/>
            <a:ext cx="8001678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alibri"/>
              </a:rPr>
              <a:t>NASA Funded Citizen Science Projects Have Discovered:</a:t>
            </a:r>
          </a:p>
          <a:p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400,000 Martian Seasonal Fans (Planet Four)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54,000 Circumstellar Disks (Disk Detective)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18,000 Mosquito Breeding Sites (Mosquito Habitat Mapper)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1200 Brown Dwarfs (Backyard Worlds: Planet 9)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6 Interstellar Dust Grains (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Stardust@Home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4 Meteorites (Desert Fireball Network)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1 Near Earth Asteroid (</a:t>
            </a:r>
            <a:r>
              <a:rPr lang="en-US" sz="2400" dirty="0">
                <a:solidFill>
                  <a:srgbClr val="000000"/>
                </a:solidFill>
                <a:ea typeface="Calibri"/>
                <a:cs typeface="Calibri"/>
              </a:rPr>
              <a:t>IASC)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prstClr val="black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prstClr val="black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709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606DF3C-670C-AD4E-8B82-10FA4E5822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0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167099-3C09-2C4B-A2C2-182EF8B06876}"/>
              </a:ext>
            </a:extLst>
          </p:cNvPr>
          <p:cNvSpPr txBox="1"/>
          <p:nvPr/>
        </p:nvSpPr>
        <p:spPr>
          <a:xfrm>
            <a:off x="893389" y="612845"/>
            <a:ext cx="766167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Maria Santos</a:t>
            </a:r>
          </a:p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Citizen Science Communications Lead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0B7915-B20A-E747-9E0B-C63E572BFC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835" t="11372" r="7934" b="31320"/>
          <a:stretch/>
        </p:blipFill>
        <p:spPr>
          <a:xfrm>
            <a:off x="3043091" y="3319075"/>
            <a:ext cx="2788921" cy="275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7116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SPIRES_screenshot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452" y="570678"/>
            <a:ext cx="8608952" cy="55911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1819" y="2420710"/>
            <a:ext cx="7456793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mr-IN" sz="2400">
                <a:solidFill>
                  <a:srgbClr val="FF0000"/>
                </a:solidFill>
              </a:rPr>
              <a:t>…</a:t>
            </a:r>
            <a:r>
              <a:rPr lang="en-US" sz="2400">
                <a:solidFill>
                  <a:srgbClr val="FF0000"/>
                </a:solidFill>
              </a:rPr>
              <a:t>click “Y” on the new Y/N question in NSPIRES to indicate</a:t>
            </a:r>
          </a:p>
          <a:p>
            <a:r>
              <a:rPr lang="en-US" sz="2400">
                <a:solidFill>
                  <a:srgbClr val="FF0000"/>
                </a:solidFill>
              </a:rPr>
              <a:t>your proposal uses citizen science!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0D60AC-A273-064A-91FF-D379DE8F956A}"/>
              </a:ext>
            </a:extLst>
          </p:cNvPr>
          <p:cNvSpPr txBox="1"/>
          <p:nvPr/>
        </p:nvSpPr>
        <p:spPr>
          <a:xfrm>
            <a:off x="928606" y="260333"/>
            <a:ext cx="7354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Citizen Science ROSES Opportunities through SE&amp;P</a:t>
            </a:r>
          </a:p>
        </p:txBody>
      </p:sp>
    </p:spTree>
    <p:extLst>
      <p:ext uri="{BB962C8B-B14F-4D97-AF65-F5344CB8AC3E}">
        <p14:creationId xmlns:p14="http://schemas.microsoft.com/office/powerpoint/2010/main" val="28055630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CE87035-50FD-554C-9A4A-C89E3EDE66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77625" y="2341968"/>
            <a:ext cx="10546724" cy="9415139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92368D0-A7E1-4D40-BDE5-0AFFA504D5D4}"/>
              </a:ext>
            </a:extLst>
          </p:cNvPr>
          <p:cNvSpPr/>
          <p:nvPr/>
        </p:nvSpPr>
        <p:spPr>
          <a:xfrm>
            <a:off x="6745176" y="5626603"/>
            <a:ext cx="1694286" cy="111369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4BCE58-BC6B-594B-8B5E-2E34AD7A7BBB}"/>
              </a:ext>
            </a:extLst>
          </p:cNvPr>
          <p:cNvSpPr txBox="1"/>
          <p:nvPr/>
        </p:nvSpPr>
        <p:spPr>
          <a:xfrm>
            <a:off x="1143271" y="402976"/>
            <a:ext cx="630493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Citizen Science in ROSES</a:t>
            </a:r>
          </a:p>
          <a:p>
            <a:pPr fontAlgn="base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Frequently Asked Questions</a:t>
            </a:r>
          </a:p>
          <a:p>
            <a:pPr fontAlgn="base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Online at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science.nasa.gov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citizenscience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3662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0387F0A-95B9-5E46-996F-4D22296A045A}"/>
              </a:ext>
            </a:extLst>
          </p:cNvPr>
          <p:cNvSpPr/>
          <p:nvPr/>
        </p:nvSpPr>
        <p:spPr>
          <a:xfrm>
            <a:off x="1140372" y="1304836"/>
            <a:ext cx="633248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Q: Is citizen science outreach? </a:t>
            </a:r>
          </a:p>
          <a:p>
            <a:pPr fontAlgn="base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A: No. Projects that have outreach as their primary goal are not generally considered “citizen science” by SMD.   </a:t>
            </a:r>
          </a:p>
        </p:txBody>
      </p:sp>
    </p:spTree>
    <p:extLst>
      <p:ext uri="{BB962C8B-B14F-4D97-AF65-F5344CB8AC3E}">
        <p14:creationId xmlns:p14="http://schemas.microsoft.com/office/powerpoint/2010/main" val="42780368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29462" y="5657671"/>
            <a:ext cx="52469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than merely “publishable”!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B218F4-6ABF-8744-A25E-0B16B6FA60B4}"/>
              </a:ext>
            </a:extLst>
          </p:cNvPr>
          <p:cNvSpPr txBox="1"/>
          <p:nvPr/>
        </p:nvSpPr>
        <p:spPr>
          <a:xfrm>
            <a:off x="629462" y="383259"/>
            <a:ext cx="788507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 Policy Document 33</a:t>
            </a:r>
          </a:p>
          <a:p>
            <a:endParaRPr lang="en-US" sz="3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“SMD citizen science projects shall be held to the same 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rigorous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standards as any SMD science program. Documented project goals must include advances in science, the merit of which shall be determined  by peer review.”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409385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BD4E226-EE5E-FE4B-BC7E-01A5D0764875}"/>
              </a:ext>
            </a:extLst>
          </p:cNvPr>
          <p:cNvSpPr txBox="1"/>
          <p:nvPr/>
        </p:nvSpPr>
        <p:spPr>
          <a:xfrm>
            <a:off x="882870" y="683169"/>
            <a:ext cx="754642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Q: When is the ROSES citizen science proposal deadline? 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A: There is no single deadline; there are many deadlines.  You may propose citizen science projects to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any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 existing ROSES 2019 or 2020 call. The deadlines are given in Tables 2 and 3 of ROSES.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Also, keep an eye out for future citizen science-specific calls!    E.g. the 2016 Citizen Science for Earth Systems Call.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7277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0843A0-3FD6-3044-8A0B-E8F6ADACB8C3}"/>
              </a:ext>
            </a:extLst>
          </p:cNvPr>
          <p:cNvSpPr txBox="1"/>
          <p:nvPr/>
        </p:nvSpPr>
        <p:spPr>
          <a:xfrm>
            <a:off x="1072055" y="998608"/>
            <a:ext cx="699989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Q: Our elementary/high school/college students are doing real NASA science!  Is this eligible for ROSES citizen science funding?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A:  If they are volunteering to do it then yes!   If the students are required to do it for a class or paid to do it then no, not right now.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if you think it’s competitive NASA science, apply for that ROSES funding anyway!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4992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937DCE-F204-6F4A-9DAB-B459F4629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614" y="674803"/>
            <a:ext cx="10546724" cy="94151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C314EC-45D4-CA49-A756-95E26B979A50}"/>
              </a:ext>
            </a:extLst>
          </p:cNvPr>
          <p:cNvSpPr txBox="1"/>
          <p:nvPr/>
        </p:nvSpPr>
        <p:spPr>
          <a:xfrm>
            <a:off x="1052048" y="51865"/>
            <a:ext cx="675056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science.nasa.gov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citizenscience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74AC354-7E8D-744C-84C1-EF2E3AD5F488}"/>
              </a:ext>
            </a:extLst>
          </p:cNvPr>
          <p:cNvSpPr/>
          <p:nvPr/>
        </p:nvSpPr>
        <p:spPr>
          <a:xfrm>
            <a:off x="6618584" y="5382372"/>
            <a:ext cx="1113692" cy="111369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5434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2FB658-AD68-F14B-B330-B1E0A35DDE2B}"/>
              </a:ext>
            </a:extLst>
          </p:cNvPr>
          <p:cNvSpPr txBox="1"/>
          <p:nvPr/>
        </p:nvSpPr>
        <p:spPr>
          <a:xfrm>
            <a:off x="1129553" y="793376"/>
            <a:ext cx="679076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Some of the elements of a competitive science project: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Addresses a currently unsolved problem and seems likely to solve a decent sized chunk of that problem.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Science team composed of experts in relevant fields.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Uses the best methodologies (citizen science or not).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Citizen science must be the best way to solve the problem!</a:t>
            </a:r>
          </a:p>
        </p:txBody>
      </p:sp>
    </p:spTree>
    <p:extLst>
      <p:ext uri="{BB962C8B-B14F-4D97-AF65-F5344CB8AC3E}">
        <p14:creationId xmlns:p14="http://schemas.microsoft.com/office/powerpoint/2010/main" val="996957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D7D3E98-ACAD-1547-BD47-8C271D97FB21}"/>
              </a:ext>
            </a:extLst>
          </p:cNvPr>
          <p:cNvSpPr txBox="1"/>
          <p:nvPr/>
        </p:nvSpPr>
        <p:spPr>
          <a:xfrm>
            <a:off x="537882" y="782134"/>
            <a:ext cx="80682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Q: May I start my own citizen science community/platform?  Or am I required to work with a particular existing community/platform?  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fontAlgn="base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You are not required to work with any existing citizen science community or platform.  But if you plan to develop a new platform or community, you should explain why, given the many platforms/communities that already exist (e.g.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Zooniverse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GLOBE,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iNaturalist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etc.).</a:t>
            </a:r>
          </a:p>
        </p:txBody>
      </p:sp>
    </p:spTree>
    <p:extLst>
      <p:ext uri="{BB962C8B-B14F-4D97-AF65-F5344CB8AC3E}">
        <p14:creationId xmlns:p14="http://schemas.microsoft.com/office/powerpoint/2010/main" val="6166631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589" y="1835406"/>
            <a:ext cx="3957090" cy="1195200"/>
          </a:xfrm>
        </p:spPr>
        <p:txBody>
          <a:bodyPr>
            <a:normAutofit fontScale="90000"/>
          </a:bodyPr>
          <a:lstStyle/>
          <a:p>
            <a:pPr algn="l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Landslides kill thousands of people and cause billions of dollars in proper damage each year.</a:t>
            </a:r>
          </a:p>
        </p:txBody>
      </p:sp>
      <p:sp>
        <p:nvSpPr>
          <p:cNvPr id="7" name="Title 22">
            <a:extLst>
              <a:ext uri="{FF2B5EF4-FFF2-40B4-BE49-F238E27FC236}">
                <a16:creationId xmlns:a16="http://schemas.microsoft.com/office/drawing/2014/main" id="{6A4557A4-60D8-4941-9479-FDDECCEA53C0}"/>
              </a:ext>
            </a:extLst>
          </p:cNvPr>
          <p:cNvSpPr txBox="1">
            <a:spLocks/>
          </p:cNvSpPr>
          <p:nvPr/>
        </p:nvSpPr>
        <p:spPr>
          <a:xfrm>
            <a:off x="459728" y="3741435"/>
            <a:ext cx="4466812" cy="11409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Landslide Reporter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landslides.nasa.gov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0" name="Picture 6" descr="Cell Phone Icon by kael_179">
            <a:extLst>
              <a:ext uri="{FF2B5EF4-FFF2-40B4-BE49-F238E27FC236}">
                <a16:creationId xmlns:a16="http://schemas.microsoft.com/office/drawing/2014/main" id="{7F5AAA8D-DD40-5D4D-AFF6-BFFA45052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61493" y="1632512"/>
            <a:ext cx="2742923" cy="4953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Landslide Reporter - Google Chrome">
            <a:extLst>
              <a:ext uri="{FF2B5EF4-FFF2-40B4-BE49-F238E27FC236}">
                <a16:creationId xmlns:a16="http://schemas.microsoft.com/office/drawing/2014/main" id="{43971E1A-356E-9045-9CE5-4B0337FB92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2381" y="2094909"/>
            <a:ext cx="2742923" cy="386194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AEC3CE1-A569-A043-A72C-F73789B94E29}"/>
              </a:ext>
            </a:extLst>
          </p:cNvPr>
          <p:cNvSpPr/>
          <p:nvPr/>
        </p:nvSpPr>
        <p:spPr>
          <a:xfrm>
            <a:off x="7446125" y="3202172"/>
            <a:ext cx="1238147" cy="167316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Submit new points or polygons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AF0303A-2F54-0F42-ABEB-C9D0F962C24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1843" y="5039716"/>
            <a:ext cx="844682" cy="9798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FB6EC5-CBAA-3D4B-985F-1B1B29D8F6CF}"/>
              </a:ext>
            </a:extLst>
          </p:cNvPr>
          <p:cNvSpPr txBox="1"/>
          <p:nvPr/>
        </p:nvSpPr>
        <p:spPr>
          <a:xfrm>
            <a:off x="1106435" y="6190789"/>
            <a:ext cx="29754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 Dalia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Kirschbaum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081EF5-FDD7-174A-A0A0-CB709A96092D}"/>
              </a:ext>
            </a:extLst>
          </p:cNvPr>
          <p:cNvSpPr txBox="1"/>
          <p:nvPr/>
        </p:nvSpPr>
        <p:spPr>
          <a:xfrm>
            <a:off x="239916" y="367685"/>
            <a:ext cx="866416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Some NASA Citizen Science Projects Save Lives!</a:t>
            </a:r>
          </a:p>
        </p:txBody>
      </p:sp>
    </p:spTree>
    <p:extLst>
      <p:ext uri="{BB962C8B-B14F-4D97-AF65-F5344CB8AC3E}">
        <p14:creationId xmlns:p14="http://schemas.microsoft.com/office/powerpoint/2010/main" val="8079275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B6498D2-B7AF-3549-A097-15EC8CA89992}"/>
              </a:ext>
            </a:extLst>
          </p:cNvPr>
          <p:cNvSpPr txBox="1"/>
          <p:nvPr/>
        </p:nvSpPr>
        <p:spPr>
          <a:xfrm>
            <a:off x="539647" y="959370"/>
            <a:ext cx="79897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Q: May I add a citizen science component onto an existing project or a project that’s mainly professional scientists? 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fontAlgn="base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A: Yes.  You may combine citizen science with any existing project.  Citizen science methods should be chosen whenever they are the best tool to accomplish a scientific goal. 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1408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731F7A5-AF5A-DA4E-A19F-4C21FE038502}"/>
              </a:ext>
            </a:extLst>
          </p:cNvPr>
          <p:cNvSpPr txBox="1"/>
          <p:nvPr/>
        </p:nvSpPr>
        <p:spPr>
          <a:xfrm>
            <a:off x="547141" y="657177"/>
            <a:ext cx="804971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Q: May I apply for funding to support a project that has already been active since before the new Citizen Science Policy (SPD-33)? 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fontAlgn="base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A: Yes.  But first contact a) the technical officer on the award and b) the SMD citizen science officer 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Marc.Kuchner@nasa.gov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).  And if you get the award, then SPD-33 will apply to your project.</a:t>
            </a:r>
          </a:p>
          <a:p>
            <a:pPr fontAlgn="base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9930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966FBD-DC45-AB46-A734-2ECDBAD535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87046" y="1172816"/>
            <a:ext cx="1802296" cy="18022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1A1A0E-6CE1-A544-8EA6-57C1F85B0C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0875" y="1172816"/>
            <a:ext cx="1705259" cy="18685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5974CA-7C81-C741-BA03-2068F00EDA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9056" y="3852086"/>
            <a:ext cx="1802296" cy="17625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F30373-15E3-DE4F-85D7-177FCB8394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9150" y="3783901"/>
            <a:ext cx="1616984" cy="17367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C94D9C2-17A9-F449-932C-614352FA593F}"/>
              </a:ext>
            </a:extLst>
          </p:cNvPr>
          <p:cNvSpPr txBox="1"/>
          <p:nvPr/>
        </p:nvSpPr>
        <p:spPr>
          <a:xfrm>
            <a:off x="3284366" y="3014869"/>
            <a:ext cx="22076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Allison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Leidner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Earth Science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FB52B4-EF47-914A-8954-AFEC5AB9A58A}"/>
              </a:ext>
            </a:extLst>
          </p:cNvPr>
          <p:cNvSpPr txBox="1"/>
          <p:nvPr/>
        </p:nvSpPr>
        <p:spPr>
          <a:xfrm>
            <a:off x="6265799" y="3013126"/>
            <a:ext cx="22236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Liz MacDonald</a:t>
            </a:r>
          </a:p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Heliophysics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653869-FB41-7C4D-ADE0-357F35C87A32}"/>
              </a:ext>
            </a:extLst>
          </p:cNvPr>
          <p:cNvSpPr txBox="1"/>
          <p:nvPr/>
        </p:nvSpPr>
        <p:spPr>
          <a:xfrm>
            <a:off x="3629172" y="313009"/>
            <a:ext cx="4185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SMD Citizen Science Leads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4E101F-DF69-6044-B445-4CB68465B7DA}"/>
              </a:ext>
            </a:extLst>
          </p:cNvPr>
          <p:cNvSpPr txBox="1"/>
          <p:nvPr/>
        </p:nvSpPr>
        <p:spPr>
          <a:xfrm>
            <a:off x="3054335" y="5678341"/>
            <a:ext cx="26677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Becky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Rench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Planetary Science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080747-5DBE-5B4E-B3F3-F6CDC3E525A0}"/>
              </a:ext>
            </a:extLst>
          </p:cNvPr>
          <p:cNvSpPr txBox="1"/>
          <p:nvPr/>
        </p:nvSpPr>
        <p:spPr>
          <a:xfrm>
            <a:off x="6326713" y="5678341"/>
            <a:ext cx="21018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Marc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Kuchner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Astrophysics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47640E6-7CF8-0846-9AEB-ACBA761E12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9808" y="4733355"/>
            <a:ext cx="782900" cy="3914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AB4098-7F35-CA4A-8731-1AC20B6E9873}"/>
              </a:ext>
            </a:extLst>
          </p:cNvPr>
          <p:cNvSpPr txBox="1"/>
          <p:nvPr/>
        </p:nvSpPr>
        <p:spPr>
          <a:xfrm>
            <a:off x="449705" y="1064302"/>
            <a:ext cx="283466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Division Plans Are Due Jan 31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Contact your division rep if you want to provide input!</a:t>
            </a:r>
          </a:p>
        </p:txBody>
      </p:sp>
    </p:spTree>
    <p:extLst>
      <p:ext uri="{BB962C8B-B14F-4D97-AF65-F5344CB8AC3E}">
        <p14:creationId xmlns:p14="http://schemas.microsoft.com/office/powerpoint/2010/main" val="35025605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3855" y="281105"/>
            <a:ext cx="8456289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Building the NASA Citizen Science Community II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July 22-24, 2020</a:t>
            </a:r>
          </a:p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Sarah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Kirn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Leigh Peake, Christine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Voyer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Gulf of Maine Research Institute</a:t>
            </a:r>
          </a:p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Jennifer Shirk</a:t>
            </a: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Citizen Science Association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8241EE-6E46-1D48-87D1-85251D92E399}"/>
              </a:ext>
            </a:extLst>
          </p:cNvPr>
          <p:cNvSpPr txBox="1"/>
          <p:nvPr/>
        </p:nvSpPr>
        <p:spPr>
          <a:xfrm>
            <a:off x="3237339" y="5958876"/>
            <a:ext cx="266932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Portland, Maine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3D0E45-26E4-0D43-B291-D2BC917732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919" r="10983"/>
          <a:stretch/>
        </p:blipFill>
        <p:spPr>
          <a:xfrm>
            <a:off x="2285999" y="3433519"/>
            <a:ext cx="4879299" cy="2525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983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4424" y="1015619"/>
            <a:ext cx="875515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Building the NASA Citizen Science Community III 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 May, 2021</a:t>
            </a:r>
          </a:p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At the Biennial Citizen Science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Association Meeting!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Phoenix, Arizona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B0CAD5C-CD96-4B4B-B9D0-7FA99B95B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596" y="2446780"/>
            <a:ext cx="2764748" cy="4139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87116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CE87035-50FD-554C-9A4A-C89E3EDE66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77625" y="2341968"/>
            <a:ext cx="10546724" cy="9415139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92368D0-A7E1-4D40-BDE5-0AFFA504D5D4}"/>
              </a:ext>
            </a:extLst>
          </p:cNvPr>
          <p:cNvSpPr/>
          <p:nvPr/>
        </p:nvSpPr>
        <p:spPr>
          <a:xfrm>
            <a:off x="6745176" y="5626603"/>
            <a:ext cx="1694286" cy="111369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4BCE58-BC6B-594B-8B5E-2E34AD7A7BBB}"/>
              </a:ext>
            </a:extLst>
          </p:cNvPr>
          <p:cNvSpPr txBox="1"/>
          <p:nvPr/>
        </p:nvSpPr>
        <p:spPr>
          <a:xfrm>
            <a:off x="253728" y="417966"/>
            <a:ext cx="8739893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Contact me: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Marc.Kuchner@nasa.gov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And go to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science.nasa.gov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citizenscience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6752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90946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1083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iseview_screenshot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21" y="55828"/>
            <a:ext cx="649941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89858" y="305987"/>
            <a:ext cx="2273729" cy="35394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WISEView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Web-Based Tool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viewing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WISE+NEOWISE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Images.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Written by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Citizen Scientists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Dan Caselden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Paul Westin</a:t>
            </a:r>
          </a:p>
        </p:txBody>
      </p:sp>
      <p:pic>
        <p:nvPicPr>
          <p:cNvPr id="6" name="Picture 5" descr="WhoAreCitizenScientist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62" r="25807" b="64513"/>
          <a:stretch/>
        </p:blipFill>
        <p:spPr>
          <a:xfrm>
            <a:off x="6759633" y="4091639"/>
            <a:ext cx="2136833" cy="240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9727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oAreCitizenScientis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2" y="247645"/>
            <a:ext cx="9042402" cy="67818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27200" y="-16928"/>
            <a:ext cx="5647400" cy="553998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Who Are NASA’s Citizen Scientists?</a:t>
            </a:r>
          </a:p>
        </p:txBody>
      </p:sp>
    </p:spTree>
    <p:extLst>
      <p:ext uri="{BB962C8B-B14F-4D97-AF65-F5344CB8AC3E}">
        <p14:creationId xmlns:p14="http://schemas.microsoft.com/office/powerpoint/2010/main" val="3961478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E1FA63-C7BE-E045-950F-CF017B2FF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692" y="2332893"/>
            <a:ext cx="4064000" cy="1981200"/>
          </a:xfrm>
          <a:prstGeom prst="rect">
            <a:avLst/>
          </a:prstGeom>
        </p:spPr>
      </p:pic>
      <p:pic>
        <p:nvPicPr>
          <p:cNvPr id="5" name="Picture 2" descr="https://lh3.googleusercontent.com/iFsdzyDMlyzJMjjPmKp7mpmia5_H3d35oZYoxzwYogODUEriuxmtzAvagRZesnapxQYrRjMXivvOzMKA5Lek8nA0GwK0QChpIxphgrF8Psjt4MCLkxjnngMLMQJu2Eh82x-2hLqtivSL0Tlj0Z3q6xK41FX5-OeeVWfCjucwK3SlHFdkOeXYAkFAra3DMj7lG50bszz_iwSQH1_LtbXDcFXn1-qIDy4JF5dsujJD96Hx5yIP4WW6Z5t96x6Z9IOrAu2k8IoqaZL0GcR7WR_Gih61fPGy2H16icgtP8FubtQWZilHKvjlaDppbi8S_qEoYQ7vK4S5rZ7E1JZ40PncE88F6mEf_75N0eoqFYNst3hQqU5lLX16rZ0pn9MAsHP1tHUnvzVgVV-oZ1Nsl5ZUwZwvcLnsHXpcljctmE6X74BqMQ5JAA3mtjANWh-bPMUxpFl7JfvllW85UJg9-VWh8SSJS8EpyzokEbk-RSxYf-uiyclIxrlW8MqlLjN8PiKCKPYHuuVd-b8sxmuJJXajBI5VPa56EwTg-lGH5_PSii8P0lbSPgYTT2faxSJ-SEJpTXol9qyElj4ZFoXWP5No0bjgSod4YXd-hdNe70sFNpxb53ayvlPdow=w414-h736-no">
            <a:extLst>
              <a:ext uri="{FF2B5EF4-FFF2-40B4-BE49-F238E27FC236}">
                <a16:creationId xmlns:a16="http://schemas.microsoft.com/office/drawing/2014/main" id="{AA462EA0-8A88-0A4C-A47B-DD0A363917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4"/>
          <a:stretch/>
        </p:blipFill>
        <p:spPr bwMode="auto">
          <a:xfrm>
            <a:off x="5510161" y="1543305"/>
            <a:ext cx="2808202" cy="484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2634C8-415A-DF46-BFB7-4912B179D420}"/>
              </a:ext>
            </a:extLst>
          </p:cNvPr>
          <p:cNvSpPr txBox="1"/>
          <p:nvPr/>
        </p:nvSpPr>
        <p:spPr>
          <a:xfrm>
            <a:off x="239916" y="367685"/>
            <a:ext cx="866416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Some NASA Citizen Science Projects Save Lives!</a:t>
            </a:r>
          </a:p>
        </p:txBody>
      </p:sp>
    </p:spTree>
    <p:extLst>
      <p:ext uri="{BB962C8B-B14F-4D97-AF65-F5344CB8AC3E}">
        <p14:creationId xmlns:p14="http://schemas.microsoft.com/office/powerpoint/2010/main" val="18953535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486" r="4970"/>
          <a:stretch/>
        </p:blipFill>
        <p:spPr>
          <a:xfrm>
            <a:off x="0" y="-12594"/>
            <a:ext cx="9151564" cy="58908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03395" y="6045885"/>
            <a:ext cx="71372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Michael Blake’s 6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grade class,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Aylesbury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Canada</a:t>
            </a:r>
          </a:p>
        </p:txBody>
      </p:sp>
    </p:spTree>
    <p:extLst>
      <p:ext uri="{BB962C8B-B14F-4D97-AF65-F5344CB8AC3E}">
        <p14:creationId xmlns:p14="http://schemas.microsoft.com/office/powerpoint/2010/main" val="20018905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_DSC0559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42312" cy="6858000"/>
          </a:xfrm>
          <a:prstGeom prst="rect">
            <a:avLst/>
          </a:prstGeom>
        </p:spPr>
      </p:pic>
      <p:pic>
        <p:nvPicPr>
          <p:cNvPr id="6" name="Picture 5" descr="_DSC0560b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16" t="14981" r="6667" b="8900"/>
          <a:stretch/>
        </p:blipFill>
        <p:spPr>
          <a:xfrm>
            <a:off x="3987800" y="1963647"/>
            <a:ext cx="5067300" cy="4610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39217" y="235062"/>
            <a:ext cx="43189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Citizen Scientist Hugo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Durantini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Luca drove 12 hours across South America to help out with an observing run!!</a:t>
            </a:r>
          </a:p>
        </p:txBody>
      </p:sp>
    </p:spTree>
    <p:extLst>
      <p:ext uri="{BB962C8B-B14F-4D97-AF65-F5344CB8AC3E}">
        <p14:creationId xmlns:p14="http://schemas.microsoft.com/office/powerpoint/2010/main" val="2978310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95630" y="2138867"/>
            <a:ext cx="148634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 million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Most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interesting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Images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27969" y="3572044"/>
            <a:ext cx="200376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Correctly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interprets 99%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them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9711" y="3749136"/>
            <a:ext cx="231729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100 million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Images, Spectra,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Time Series, etc.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267194" y="2862733"/>
            <a:ext cx="768106" cy="0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066809" y="728579"/>
            <a:ext cx="701038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Present and Future of NASA Science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693585" y="3670568"/>
            <a:ext cx="360387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Analysis, Problem Solving,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Data Collecting by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Citizen Scientists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99332" y="5255597"/>
            <a:ext cx="27790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Machine Learning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Data Mining</a:t>
            </a:r>
          </a:p>
        </p:txBody>
      </p:sp>
      <p:sp>
        <p:nvSpPr>
          <p:cNvPr id="36" name="Freeform 35"/>
          <p:cNvSpPr/>
          <p:nvPr/>
        </p:nvSpPr>
        <p:spPr>
          <a:xfrm>
            <a:off x="4554859" y="1714888"/>
            <a:ext cx="2361359" cy="556010"/>
          </a:xfrm>
          <a:custGeom>
            <a:avLst/>
            <a:gdLst>
              <a:gd name="connsiteX0" fmla="*/ 0 w 2717800"/>
              <a:gd name="connsiteY0" fmla="*/ 927502 h 927502"/>
              <a:gd name="connsiteX1" fmla="*/ 1358900 w 2717800"/>
              <a:gd name="connsiteY1" fmla="*/ 402 h 927502"/>
              <a:gd name="connsiteX2" fmla="*/ 2717800 w 2717800"/>
              <a:gd name="connsiteY2" fmla="*/ 800502 h 927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17800" h="927502">
                <a:moveTo>
                  <a:pt x="0" y="927502"/>
                </a:moveTo>
                <a:cubicBezTo>
                  <a:pt x="452966" y="474535"/>
                  <a:pt x="905933" y="21569"/>
                  <a:pt x="1358900" y="402"/>
                </a:cubicBezTo>
                <a:cubicBezTo>
                  <a:pt x="1811867" y="-20765"/>
                  <a:pt x="2717800" y="800502"/>
                  <a:pt x="2717800" y="800502"/>
                </a:cubicBezTo>
              </a:path>
            </a:pathLst>
          </a:custGeom>
          <a:ln w="57150" cmpd="sng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Freeform 36"/>
          <p:cNvSpPr/>
          <p:nvPr/>
        </p:nvSpPr>
        <p:spPr>
          <a:xfrm rot="11094952">
            <a:off x="4271726" y="4749490"/>
            <a:ext cx="2361359" cy="556010"/>
          </a:xfrm>
          <a:custGeom>
            <a:avLst/>
            <a:gdLst>
              <a:gd name="connsiteX0" fmla="*/ 0 w 2717800"/>
              <a:gd name="connsiteY0" fmla="*/ 927502 h 927502"/>
              <a:gd name="connsiteX1" fmla="*/ 1358900 w 2717800"/>
              <a:gd name="connsiteY1" fmla="*/ 402 h 927502"/>
              <a:gd name="connsiteX2" fmla="*/ 2717800 w 2717800"/>
              <a:gd name="connsiteY2" fmla="*/ 800502 h 927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17800" h="927502">
                <a:moveTo>
                  <a:pt x="0" y="927502"/>
                </a:moveTo>
                <a:cubicBezTo>
                  <a:pt x="452966" y="474535"/>
                  <a:pt x="905933" y="21569"/>
                  <a:pt x="1358900" y="402"/>
                </a:cubicBezTo>
                <a:cubicBezTo>
                  <a:pt x="1811867" y="-20765"/>
                  <a:pt x="2717800" y="800502"/>
                  <a:pt x="2717800" y="800502"/>
                </a:cubicBezTo>
              </a:path>
            </a:pathLst>
          </a:custGeom>
          <a:ln w="57150" cmpd="sng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 descr="Transiting_Exoplanet_Survey_Satellite_artist_concept_(transparent_background)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602" y="2154260"/>
            <a:ext cx="2443831" cy="17310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1777" y="2379320"/>
            <a:ext cx="1252368" cy="12523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21392" y="2150682"/>
            <a:ext cx="2492373" cy="166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3970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304C9C-AB79-2D4D-9993-73CD240A41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8975" y="4227226"/>
            <a:ext cx="2770014" cy="27700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1894" y="328034"/>
            <a:ext cx="7500212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of them have yielded surprises!</a:t>
            </a:r>
          </a:p>
          <a:p>
            <a:endParaRPr lang="en-US" sz="2400" b="1" dirty="0">
              <a:solidFill>
                <a:prstClr val="black"/>
              </a:solidFill>
              <a:latin typeface="Calibri"/>
            </a:endParaRPr>
          </a:p>
          <a:p>
            <a:r>
              <a:rPr lang="en-US" sz="2400" b="1" dirty="0">
                <a:solidFill>
                  <a:prstClr val="black"/>
                </a:solidFill>
                <a:latin typeface="Calibri"/>
              </a:rPr>
              <a:t>NASA Funded Citizen Science Projects Have Discovered:</a:t>
            </a:r>
          </a:p>
          <a:p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Most of the long period (&gt;2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yr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) extrasolar planets (Planet Hunters)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Most of the known comets (Sungrazer Project)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The oldest white dwarf with a disk (Backyard Worlds: Planet 9)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The oldest planet-forming disk (Disk Detective)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The “Dipper” star phenomenon (Planet Hunters)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A new kind of aurora (</a:t>
            </a:r>
            <a:r>
              <a:rPr lang="en-US" sz="2400" dirty="0" err="1">
                <a:solidFill>
                  <a:prstClr val="black"/>
                </a:solidFill>
              </a:rPr>
              <a:t>Aurorasaurus</a:t>
            </a:r>
            <a:r>
              <a:rPr lang="en-US" sz="2400" dirty="0">
                <a:solidFill>
                  <a:prstClr val="black"/>
                </a:solidFill>
              </a:rPr>
              <a:t>)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prstClr val="black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prstClr val="black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prstClr val="black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77505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CC733D9-1403-8542-AE96-3EC8B71FB10A}"/>
              </a:ext>
            </a:extLst>
          </p:cNvPr>
          <p:cNvSpPr txBox="1"/>
          <p:nvPr/>
        </p:nvSpPr>
        <p:spPr>
          <a:xfrm>
            <a:off x="660929" y="795129"/>
            <a:ext cx="6524671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116 NASA Citizen Scientists Have Become</a:t>
            </a:r>
          </a:p>
          <a:p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Named Co-Authors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on Scientific Papers</a:t>
            </a:r>
          </a:p>
          <a:p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(Not to mention those mentioned in</a:t>
            </a:r>
          </a:p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posters, conference proceedings,</a:t>
            </a:r>
          </a:p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acknowledgements, etc.)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7D8F7D-7404-F344-BA3D-4D8257EF423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4866" y="1311965"/>
            <a:ext cx="3682709" cy="34985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6AA6E7-913E-B844-B4B9-767849B9DC6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1199" y="3061252"/>
            <a:ext cx="3682709" cy="349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4945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4160" y="361743"/>
            <a:ext cx="8635697" cy="56938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 the same time, citizen science </a:t>
            </a:r>
            <a:r>
              <a:rPr lang="en-US" sz="2800" b="1" dirty="0">
                <a:solidFill>
                  <a:prstClr val="black"/>
                </a:solidFill>
                <a:latin typeface="Arial"/>
                <a:cs typeface="Arial"/>
              </a:rPr>
              <a:t>helps the public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"/>
                <a:cs typeface="Arial"/>
              </a:rPr>
              <a:t>take ownership of science.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prstClr val="black"/>
              </a:solidFill>
              <a:latin typeface="Arial"/>
              <a:cs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prstClr val="black"/>
              </a:solidFill>
              <a:latin typeface="Arial"/>
              <a:cs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prstClr val="black"/>
              </a:solidFill>
              <a:latin typeface="Arial"/>
              <a:cs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prstClr val="black"/>
              </a:solidFill>
              <a:latin typeface="Arial"/>
              <a:cs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prstClr val="black"/>
              </a:solidFill>
              <a:latin typeface="Arial"/>
              <a:cs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  Draw a Scientist Test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952993" y="4767887"/>
            <a:ext cx="20095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David Wade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Chambers 1983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0098" y="2138912"/>
            <a:ext cx="25188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Some children believe science is done by and for the benefit of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others.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5560" y="1658154"/>
            <a:ext cx="3937673" cy="381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4500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ssen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58" r="5926" b="18671"/>
          <a:stretch/>
        </p:blipFill>
        <p:spPr>
          <a:xfrm>
            <a:off x="324339" y="1303867"/>
            <a:ext cx="4216400" cy="3986406"/>
          </a:xfrm>
          <a:prstGeom prst="rect">
            <a:avLst/>
          </a:prstGeom>
        </p:spPr>
      </p:pic>
      <p:pic>
        <p:nvPicPr>
          <p:cNvPr id="3" name="Picture 2" descr="Wissen_not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" b="31873"/>
          <a:stretch/>
        </p:blipFill>
        <p:spPr>
          <a:xfrm>
            <a:off x="4572458" y="1303867"/>
            <a:ext cx="4269343" cy="39864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0397" y="5429532"/>
            <a:ext cx="3784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Dresden Airport, Germany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18952" y="5429531"/>
            <a:ext cx="3075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Dulles Airport, U.S.A.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95313" y="257602"/>
            <a:ext cx="63569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How American Science is Faltering: A Tale of </a:t>
            </a: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Two Airport Newsstands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119142" y="1650361"/>
            <a:ext cx="375540" cy="719033"/>
          </a:xfrm>
          <a:prstGeom prst="straightConnector1">
            <a:avLst/>
          </a:prstGeom>
          <a:ln w="114300" cmpd="sng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6756713" y="2565400"/>
            <a:ext cx="743064" cy="982138"/>
          </a:xfrm>
          <a:prstGeom prst="straightConnector1">
            <a:avLst/>
          </a:prstGeom>
          <a:ln w="114300" cmpd="sng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448978" y="3513672"/>
            <a:ext cx="1540618" cy="83099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“Style”</a:t>
            </a: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≠ Science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22628" y="2369394"/>
            <a:ext cx="2226566" cy="83099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“Wissenschaft”</a:t>
            </a:r>
          </a:p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= Science</a:t>
            </a:r>
          </a:p>
        </p:txBody>
      </p:sp>
    </p:spTree>
    <p:extLst>
      <p:ext uri="{BB962C8B-B14F-4D97-AF65-F5344CB8AC3E}">
        <p14:creationId xmlns:p14="http://schemas.microsoft.com/office/powerpoint/2010/main" val="24579154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606DF3C-670C-AD4E-8B82-10FA4E5822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0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167099-3C09-2C4B-A2C2-182EF8B06876}"/>
              </a:ext>
            </a:extLst>
          </p:cNvPr>
          <p:cNvSpPr txBox="1"/>
          <p:nvPr/>
        </p:nvSpPr>
        <p:spPr>
          <a:xfrm>
            <a:off x="905112" y="1363231"/>
            <a:ext cx="744010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NASA Needs You to Lead Citizen Science Projects!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4519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6952</TotalTime>
  <Words>1422</Words>
  <Application>Microsoft Macintosh PowerPoint</Application>
  <PresentationFormat>On-screen Show (4:3)</PresentationFormat>
  <Paragraphs>269</Paragraphs>
  <Slides>42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Arial</vt:lpstr>
      <vt:lpstr>Calibri</vt:lpstr>
      <vt:lpstr>Calibri Light</vt:lpstr>
      <vt:lpstr>TimesNewRomanPS</vt:lpstr>
      <vt:lpstr>TimesNewRomanPSMT</vt:lpstr>
      <vt:lpstr>Office Theme</vt:lpstr>
      <vt:lpstr>PowerPoint Presentation</vt:lpstr>
      <vt:lpstr>PowerPoint Presentation</vt:lpstr>
      <vt:lpstr>Landslides kill thousands of people and cause billions of dollars in proper damage each year.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Kuchner, Marc J. (GSFC-6670)</dc:creator>
  <cp:lastModifiedBy>Kuchner, Marc J. (GSFC-6670)</cp:lastModifiedBy>
  <cp:revision>51</cp:revision>
  <dcterms:created xsi:type="dcterms:W3CDTF">2019-11-05T16:05:30Z</dcterms:created>
  <dcterms:modified xsi:type="dcterms:W3CDTF">2020-01-04T08:18:37Z</dcterms:modified>
</cp:coreProperties>
</file>