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62" r:id="rId6"/>
    <p:sldId id="264" r:id="rId7"/>
    <p:sldId id="261" r:id="rId8"/>
    <p:sldId id="259" r:id="rId9"/>
    <p:sldId id="278" r:id="rId10"/>
    <p:sldId id="279" r:id="rId11"/>
    <p:sldId id="276" r:id="rId12"/>
    <p:sldId id="265" r:id="rId13"/>
    <p:sldId id="280" r:id="rId14"/>
    <p:sldId id="267" r:id="rId15"/>
    <p:sldId id="268" r:id="rId16"/>
    <p:sldId id="269" r:id="rId17"/>
    <p:sldId id="270" r:id="rId18"/>
    <p:sldId id="277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58186-BB80-417A-8D95-56F731F52CE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54504-419D-408D-9E60-617241B9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7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6CEA-F1E5-4C6B-840F-223F669266A1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6916-1432-44EA-A22E-C796234A0343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758C-F546-4C93-8563-72BC1BE8F275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3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7511-31E7-4648-8CD2-8AF19B697955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3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BC82-CE23-431E-83D7-550AC3AD50A6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9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5FB0-236A-49A7-A401-0ADD80E8331E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4F54-84CC-4F60-9A96-8A158009B13F}" type="datetime1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C2F5-9664-42A8-B686-99123A23F348}" type="datetime1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C609-E245-4349-8066-436ED25F1D87}" type="datetime1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7EF5-E296-4F0B-8DE9-9DB725A45F61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0628-398B-4F9D-B979-39952EFC8777}" type="datetime1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B386-0DED-41E4-AAC4-450226FB277E}" type="datetime1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37B5-D53B-410C-B6B1-0C4BCCD8E6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214" y="0"/>
            <a:ext cx="102884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Stella Splendida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Arenberg and John O’Meara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JonArenberg</a:t>
            </a:r>
            <a:r>
              <a:rPr lang="en-US" dirty="0" smtClean="0"/>
              <a:t> and @</a:t>
            </a:r>
            <a:r>
              <a:rPr lang="en-US" dirty="0" err="1" smtClean="0"/>
              <a:t>Astronomera</a:t>
            </a:r>
            <a:endParaRPr lang="en-US" dirty="0" smtClean="0"/>
          </a:p>
          <a:p>
            <a:r>
              <a:rPr lang="en-US" dirty="0"/>
              <a:t>j</a:t>
            </a:r>
            <a:r>
              <a:rPr lang="en-US" dirty="0" smtClean="0"/>
              <a:t>on.arenberg@ngc.com </a:t>
            </a:r>
            <a:r>
              <a:rPr lang="en-US" dirty="0"/>
              <a:t>and jomeara@keck.hawaii.edu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66289"/>
            <a:ext cx="2743200" cy="365125"/>
          </a:xfrm>
        </p:spPr>
        <p:txBody>
          <a:bodyPr/>
          <a:lstStyle/>
          <a:p>
            <a:fld id="{CD5037B5-D53B-410C-B6B1-0C4BCCD8E67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03" y="-367749"/>
            <a:ext cx="12534773" cy="81273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202" y="2637464"/>
            <a:ext cx="2828347" cy="21171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7302386" y="5194884"/>
            <a:ext cx="4889614" cy="1424577"/>
          </a:xfrm>
          <a:prstGeom prst="rect">
            <a:avLst/>
          </a:prstGeom>
        </p:spPr>
      </p:pic>
      <p:pic>
        <p:nvPicPr>
          <p:cNvPr id="7" name="Picture 9" descr="New_Worlds_Observer"/>
          <p:cNvPicPr preferRelativeResize="0"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76522" y="462377"/>
            <a:ext cx="2819400" cy="173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16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the future workforce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379" y="5103674"/>
            <a:ext cx="11885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Need scientists that speak engineering &amp;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Engineers that speak science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2517" y="2355762"/>
            <a:ext cx="74288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Secret Sauce!!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49957" y="3800335"/>
            <a:ext cx="1292086" cy="1580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Idea: Give Students the Experience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real science from </a:t>
            </a:r>
            <a:r>
              <a:rPr lang="en-US" dirty="0" err="1" smtClean="0"/>
              <a:t>cubesats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Data archive to be open like a flight mission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Mission is designed and built by undergraduates</a:t>
            </a:r>
          </a:p>
          <a:p>
            <a:pPr lvl="1"/>
            <a:r>
              <a:rPr lang="en-US" dirty="0" smtClean="0"/>
              <a:t>Science driven</a:t>
            </a:r>
          </a:p>
          <a:p>
            <a:pPr lvl="2"/>
            <a:r>
              <a:rPr lang="en-US" dirty="0" smtClean="0"/>
              <a:t>Calibration</a:t>
            </a:r>
          </a:p>
          <a:p>
            <a:pPr lvl="2"/>
            <a:r>
              <a:rPr lang="en-US" dirty="0" smtClean="0"/>
              <a:t>Data sets from different satellites</a:t>
            </a:r>
          </a:p>
          <a:p>
            <a:pPr lvl="1"/>
            <a:r>
              <a:rPr lang="en-US" dirty="0" smtClean="0"/>
              <a:t>Partner science and engineering departments (at same university)</a:t>
            </a:r>
          </a:p>
          <a:p>
            <a:pPr lvl="2"/>
            <a:r>
              <a:rPr lang="en-US" dirty="0" smtClean="0"/>
              <a:t>Ultimately all astronomy degree granting institutions (~500 in USA)</a:t>
            </a:r>
          </a:p>
          <a:p>
            <a:pPr lvl="2"/>
            <a:endParaRPr lang="en-US" dirty="0"/>
          </a:p>
          <a:p>
            <a:r>
              <a:rPr lang="en-US" dirty="0" smtClean="0"/>
              <a:t>Integrate with course work (science and engineering)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8878" cy="4351338"/>
          </a:xfrm>
        </p:spPr>
        <p:txBody>
          <a:bodyPr/>
          <a:lstStyle/>
          <a:p>
            <a:r>
              <a:rPr lang="en-US" dirty="0" smtClean="0"/>
              <a:t>For Stella Splendida to be a viable program we must establish both a mature concept (what and how) and technology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8878" cy="4351338"/>
          </a:xfrm>
        </p:spPr>
        <p:txBody>
          <a:bodyPr/>
          <a:lstStyle/>
          <a:p>
            <a:r>
              <a:rPr lang="en-US" dirty="0" smtClean="0"/>
              <a:t>For Stella Splendida to be a viable program we must establish both a mature concept (what and how) and technology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4174" y="6176963"/>
            <a:ext cx="58044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36574" y="3021496"/>
            <a:ext cx="16565" cy="33078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704" y="3021496"/>
            <a:ext cx="19879" cy="1500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56583" y="4522304"/>
            <a:ext cx="2494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77511" y="3875973"/>
            <a:ext cx="101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Maturity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95692" y="6329363"/>
            <a:ext cx="303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Technological Maturity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675243" y="5635487"/>
            <a:ext cx="1828800" cy="433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3173" y="379069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Viability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68878" cy="4351338"/>
          </a:xfrm>
        </p:spPr>
        <p:txBody>
          <a:bodyPr/>
          <a:lstStyle/>
          <a:p>
            <a:r>
              <a:rPr lang="en-US" dirty="0" smtClean="0"/>
              <a:t>For Stella Splendida to be a viable program we must establish both a mature concept (what and how) and technology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4174" y="6176963"/>
            <a:ext cx="58044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36574" y="3021496"/>
            <a:ext cx="16565" cy="33078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704" y="3021496"/>
            <a:ext cx="19879" cy="15008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56583" y="4522304"/>
            <a:ext cx="249472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77511" y="3875973"/>
            <a:ext cx="101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Maturity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95692" y="6329363"/>
            <a:ext cx="303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Technological Maturity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526156" y="5646147"/>
            <a:ext cx="2166731" cy="433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3173" y="379069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Viability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6341165" y="4397427"/>
            <a:ext cx="496956" cy="12225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71183" y="3819736"/>
            <a:ext cx="31247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Science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Integration into course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Build, test,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Ground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7439441" y="3875973"/>
            <a:ext cx="765313" cy="2203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52113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Science Mission</a:t>
            </a:r>
          </a:p>
          <a:p>
            <a:pPr lvl="1"/>
            <a:r>
              <a:rPr lang="en-US" dirty="0" smtClean="0"/>
              <a:t>Time domain measurement of brightest stars</a:t>
            </a:r>
          </a:p>
          <a:p>
            <a:pPr lvl="1"/>
            <a:r>
              <a:rPr lang="en-US" dirty="0" smtClean="0"/>
              <a:t>Archive</a:t>
            </a:r>
          </a:p>
          <a:p>
            <a:endParaRPr lang="en-US" dirty="0"/>
          </a:p>
          <a:p>
            <a:r>
              <a:rPr lang="en-US" dirty="0" smtClean="0"/>
              <a:t>Scope of work</a:t>
            </a:r>
          </a:p>
          <a:p>
            <a:pPr lvl="1"/>
            <a:r>
              <a:rPr lang="en-US" dirty="0" smtClean="0"/>
              <a:t>How much of the satellite is unique (university by university designs)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Design reviews</a:t>
            </a:r>
            <a:endParaRPr lang="en-US" dirty="0"/>
          </a:p>
          <a:p>
            <a:r>
              <a:rPr lang="en-US" dirty="0" smtClean="0"/>
              <a:t>Ground stations and archives</a:t>
            </a:r>
          </a:p>
          <a:p>
            <a:r>
              <a:rPr lang="en-US" dirty="0" smtClean="0"/>
              <a:t>Launch</a:t>
            </a:r>
          </a:p>
          <a:p>
            <a:endParaRPr lang="en-US" dirty="0"/>
          </a:p>
          <a:p>
            <a:r>
              <a:rPr lang="en-US" dirty="0" smtClean="0"/>
              <a:t>Pilot phase (program development pathfinding)</a:t>
            </a:r>
          </a:p>
          <a:p>
            <a:pPr lvl="1"/>
            <a:r>
              <a:rPr lang="en-US" dirty="0" smtClean="0"/>
              <a:t>Limited funding and universities</a:t>
            </a:r>
          </a:p>
          <a:p>
            <a:pPr lvl="1"/>
            <a:r>
              <a:rPr lang="en-US" dirty="0" smtClean="0"/>
              <a:t>Contracts</a:t>
            </a:r>
          </a:p>
          <a:p>
            <a:pPr lvl="1"/>
            <a:r>
              <a:rPr lang="en-US" dirty="0" smtClean="0"/>
              <a:t>Money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45"/>
            <a:ext cx="10515600" cy="52113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Science Mission</a:t>
            </a:r>
          </a:p>
          <a:p>
            <a:pPr lvl="1"/>
            <a:r>
              <a:rPr lang="en-US" dirty="0" smtClean="0"/>
              <a:t>Time domain measurement of brightest stars</a:t>
            </a:r>
          </a:p>
          <a:p>
            <a:pPr lvl="1"/>
            <a:r>
              <a:rPr lang="en-US" dirty="0" smtClean="0"/>
              <a:t>Archive</a:t>
            </a:r>
          </a:p>
          <a:p>
            <a:endParaRPr lang="en-US" dirty="0"/>
          </a:p>
          <a:p>
            <a:r>
              <a:rPr lang="en-US" dirty="0" smtClean="0"/>
              <a:t>Scope of work</a:t>
            </a:r>
          </a:p>
          <a:p>
            <a:pPr lvl="1"/>
            <a:r>
              <a:rPr lang="en-US" dirty="0" smtClean="0"/>
              <a:t>How much of the satellite is unique (university by university designs)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Design reviews</a:t>
            </a:r>
            <a:endParaRPr lang="en-US" dirty="0"/>
          </a:p>
          <a:p>
            <a:r>
              <a:rPr lang="en-US" dirty="0" smtClean="0"/>
              <a:t>Ground stations and archives</a:t>
            </a:r>
          </a:p>
          <a:p>
            <a:r>
              <a:rPr lang="en-US" dirty="0" smtClean="0"/>
              <a:t>Launch</a:t>
            </a:r>
          </a:p>
          <a:p>
            <a:endParaRPr lang="en-US" dirty="0"/>
          </a:p>
          <a:p>
            <a:r>
              <a:rPr lang="en-US" dirty="0" smtClean="0"/>
              <a:t>Pilot phase (program development pathfinding)</a:t>
            </a:r>
          </a:p>
          <a:p>
            <a:pPr lvl="1"/>
            <a:r>
              <a:rPr lang="en-US" dirty="0" smtClean="0"/>
              <a:t>Limited funding and universities</a:t>
            </a:r>
          </a:p>
          <a:p>
            <a:pPr lvl="1"/>
            <a:r>
              <a:rPr lang="en-US" dirty="0" smtClean="0"/>
              <a:t>Contracts</a:t>
            </a:r>
          </a:p>
          <a:p>
            <a:pPr lvl="1"/>
            <a:r>
              <a:rPr lang="en-US" dirty="0" smtClean="0"/>
              <a:t>Money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43949" y="1567207"/>
            <a:ext cx="402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Science Team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1518" y="3550788"/>
            <a:ext cx="527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Engineering Team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949" y="5273967"/>
            <a:ext cx="432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Program Team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4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501(c)3 – Non-profit organization</a:t>
            </a:r>
          </a:p>
          <a:p>
            <a:pPr lvl="1"/>
            <a:r>
              <a:rPr lang="en-US" dirty="0" smtClean="0"/>
              <a:t>By-laws</a:t>
            </a:r>
          </a:p>
          <a:p>
            <a:pPr lvl="1"/>
            <a:r>
              <a:rPr lang="en-US" dirty="0" smtClean="0"/>
              <a:t>Board </a:t>
            </a:r>
          </a:p>
          <a:p>
            <a:pPr lvl="1"/>
            <a:r>
              <a:rPr lang="en-US" dirty="0" smtClean="0"/>
              <a:t>Articles</a:t>
            </a:r>
          </a:p>
          <a:p>
            <a:endParaRPr lang="en-US" dirty="0"/>
          </a:p>
          <a:p>
            <a:r>
              <a:rPr lang="en-US" dirty="0" smtClean="0"/>
              <a:t>Website, email all that…</a:t>
            </a:r>
          </a:p>
          <a:p>
            <a:pPr lvl="1"/>
            <a:endParaRPr lang="en-US" dirty="0"/>
          </a:p>
          <a:p>
            <a:r>
              <a:rPr lang="en-US" dirty="0" smtClean="0"/>
              <a:t>Hold initial (WebEx)  meetings of science, engineering and program teams later in Q1-20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Scientific and Engineering Workforce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Jonathan Arenberg and John O’Meara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JonArenberg</a:t>
            </a:r>
            <a:r>
              <a:rPr lang="en-US" dirty="0" smtClean="0"/>
              <a:t> and @</a:t>
            </a:r>
            <a:r>
              <a:rPr lang="en-US" dirty="0" err="1" smtClean="0"/>
              <a:t>Astronomera</a:t>
            </a:r>
            <a:endParaRPr lang="en-US" dirty="0" smtClean="0"/>
          </a:p>
          <a:p>
            <a:r>
              <a:rPr lang="en-US" dirty="0"/>
              <a:t>jon.arenberg@ngc.com and jomeara@keck.hawaii.edu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306" t="8387" r="748" b="8853"/>
          <a:stretch/>
        </p:blipFill>
        <p:spPr>
          <a:xfrm>
            <a:off x="0" y="-59513"/>
            <a:ext cx="12192000" cy="72696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221672"/>
            <a:ext cx="12053455" cy="697459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Stella Splendida is a concept for the development of the science and engineering workforce of the 21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3600" b="1" dirty="0" smtClean="0">
                <a:solidFill>
                  <a:schemeClr val="bg1"/>
                </a:solidFill>
              </a:rPr>
              <a:t> Century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Unique opportunity to inject valuable mission experience</a:t>
            </a:r>
          </a:p>
          <a:p>
            <a:pPr lvl="2"/>
            <a:r>
              <a:rPr lang="en-US" sz="2800" b="1" dirty="0" smtClean="0">
                <a:solidFill>
                  <a:schemeClr val="bg1"/>
                </a:solidFill>
              </a:rPr>
              <a:t>Partnership among academics, industry, scientists</a:t>
            </a:r>
          </a:p>
          <a:p>
            <a:pPr lvl="3"/>
            <a:r>
              <a:rPr lang="en-US" sz="2400" b="1" dirty="0" smtClean="0">
                <a:solidFill>
                  <a:schemeClr val="bg1"/>
                </a:solidFill>
              </a:rPr>
              <a:t>Engineers speaking science</a:t>
            </a:r>
          </a:p>
          <a:p>
            <a:pPr lvl="3"/>
            <a:r>
              <a:rPr lang="en-US" sz="2400" b="1" dirty="0" smtClean="0">
                <a:solidFill>
                  <a:schemeClr val="bg1"/>
                </a:solidFill>
              </a:rPr>
              <a:t>Scientists speaking engineering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We are in the process of organizing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Want to help create the workforce for tomorrow’s missions and for the tomorrow after that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Contact us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j</a:t>
            </a:r>
            <a:r>
              <a:rPr lang="en-US" b="1" dirty="0" smtClean="0">
                <a:solidFill>
                  <a:schemeClr val="bg1"/>
                </a:solidFill>
              </a:rPr>
              <a:t>on.arenberg@ngc.com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or </a:t>
            </a:r>
            <a:r>
              <a:rPr lang="en-US" dirty="0" smtClean="0">
                <a:solidFill>
                  <a:srgbClr val="FFFF00"/>
                </a:solidFill>
              </a:rPr>
              <a:t>jomeara@keck.hawaii.edu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44397"/>
            <a:ext cx="2743200" cy="365125"/>
          </a:xfrm>
        </p:spPr>
        <p:txBody>
          <a:bodyPr/>
          <a:lstStyle/>
          <a:p>
            <a:fld id="{CD5037B5-D53B-410C-B6B1-0C4BCCD8E6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Stella Splendida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58164" cy="4351338"/>
          </a:xfrm>
        </p:spPr>
        <p:txBody>
          <a:bodyPr/>
          <a:lstStyle/>
          <a:p>
            <a:r>
              <a:rPr lang="en-US" dirty="0" smtClean="0"/>
              <a:t>Who are we?</a:t>
            </a:r>
          </a:p>
          <a:p>
            <a:r>
              <a:rPr lang="en-US" dirty="0" smtClean="0"/>
              <a:t>Need</a:t>
            </a:r>
          </a:p>
          <a:p>
            <a:r>
              <a:rPr lang="en-US" dirty="0" smtClean="0"/>
              <a:t>Concept</a:t>
            </a:r>
          </a:p>
          <a:p>
            <a:r>
              <a:rPr lang="en-US" dirty="0" smtClean="0"/>
              <a:t>Where are we in development of the concept?</a:t>
            </a:r>
          </a:p>
          <a:p>
            <a:r>
              <a:rPr lang="en-US" dirty="0" smtClean="0"/>
              <a:t>What is next</a:t>
            </a:r>
          </a:p>
          <a:p>
            <a:r>
              <a:rPr lang="en-US" dirty="0" smtClean="0"/>
              <a:t>Want to help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25" y="1269602"/>
            <a:ext cx="4096475" cy="4907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18763" y="6251713"/>
            <a:ext cx="237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Astro 2020 Whitepaper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Jonathan Arenberg</a:t>
            </a:r>
          </a:p>
          <a:p>
            <a:pPr lvl="1"/>
            <a:r>
              <a:rPr lang="en-US" dirty="0" smtClean="0"/>
              <a:t>Chandra</a:t>
            </a:r>
          </a:p>
          <a:p>
            <a:pPr lvl="1"/>
            <a:r>
              <a:rPr lang="en-US" dirty="0" smtClean="0"/>
              <a:t>Starshade</a:t>
            </a:r>
          </a:p>
          <a:p>
            <a:pPr lvl="1"/>
            <a:r>
              <a:rPr lang="en-US" dirty="0" smtClean="0"/>
              <a:t>JWST</a:t>
            </a:r>
          </a:p>
          <a:p>
            <a:pPr lvl="1"/>
            <a:r>
              <a:rPr lang="en-US" dirty="0" smtClean="0"/>
              <a:t>Astro 2020 Decadal Missions</a:t>
            </a:r>
          </a:p>
          <a:p>
            <a:pPr lvl="2"/>
            <a:r>
              <a:rPr lang="en-US" dirty="0" smtClean="0"/>
              <a:t>LUVOIR</a:t>
            </a:r>
          </a:p>
          <a:p>
            <a:pPr lvl="2"/>
            <a:r>
              <a:rPr lang="en-US" dirty="0" smtClean="0"/>
              <a:t>Origins</a:t>
            </a:r>
          </a:p>
          <a:p>
            <a:pPr lvl="2"/>
            <a:r>
              <a:rPr lang="en-US" dirty="0" smtClean="0"/>
              <a:t>Lynx</a:t>
            </a:r>
          </a:p>
          <a:p>
            <a:pPr lvl="1"/>
            <a:r>
              <a:rPr lang="en-US" dirty="0" smtClean="0"/>
              <a:t>Other missions and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John O’Meara</a:t>
            </a:r>
          </a:p>
          <a:p>
            <a:pPr lvl="1"/>
            <a:r>
              <a:rPr lang="en-US" dirty="0" smtClean="0"/>
              <a:t>Chief Scientist Keck Observatory</a:t>
            </a:r>
          </a:p>
          <a:p>
            <a:pPr lvl="1"/>
            <a:r>
              <a:rPr lang="en-US" dirty="0" smtClean="0"/>
              <a:t>LUVOIR STDT</a:t>
            </a:r>
          </a:p>
          <a:p>
            <a:pPr lvl="1"/>
            <a:r>
              <a:rPr lang="en-US" dirty="0" smtClean="0"/>
              <a:t>Synergy Science Team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Jonathan Arenberg</a:t>
            </a:r>
          </a:p>
          <a:p>
            <a:pPr lvl="1"/>
            <a:r>
              <a:rPr lang="en-US" dirty="0" smtClean="0"/>
              <a:t>Chandra</a:t>
            </a:r>
          </a:p>
          <a:p>
            <a:pPr lvl="1"/>
            <a:r>
              <a:rPr lang="en-US" dirty="0" smtClean="0"/>
              <a:t>Starshade</a:t>
            </a:r>
          </a:p>
          <a:p>
            <a:pPr lvl="1"/>
            <a:r>
              <a:rPr lang="en-US" dirty="0" smtClean="0"/>
              <a:t>JWST</a:t>
            </a:r>
          </a:p>
          <a:p>
            <a:pPr lvl="1"/>
            <a:r>
              <a:rPr lang="en-US" dirty="0" smtClean="0"/>
              <a:t>Astro 2020 Decadal Missions</a:t>
            </a:r>
          </a:p>
          <a:p>
            <a:pPr lvl="2"/>
            <a:r>
              <a:rPr lang="en-US" dirty="0" smtClean="0"/>
              <a:t>LUVOIR</a:t>
            </a:r>
          </a:p>
          <a:p>
            <a:pPr lvl="2"/>
            <a:r>
              <a:rPr lang="en-US" dirty="0" smtClean="0"/>
              <a:t>Origins</a:t>
            </a:r>
          </a:p>
          <a:p>
            <a:pPr lvl="2"/>
            <a:r>
              <a:rPr lang="en-US" dirty="0" smtClean="0"/>
              <a:t>Lynx</a:t>
            </a:r>
          </a:p>
          <a:p>
            <a:pPr lvl="1"/>
            <a:r>
              <a:rPr lang="en-US" dirty="0" smtClean="0"/>
              <a:t>Other missions and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John O’Meara</a:t>
            </a:r>
          </a:p>
          <a:p>
            <a:pPr lvl="1"/>
            <a:r>
              <a:rPr lang="en-US" dirty="0" smtClean="0"/>
              <a:t>Chief Scientist Keck Observatory</a:t>
            </a:r>
          </a:p>
          <a:p>
            <a:pPr lvl="1"/>
            <a:r>
              <a:rPr lang="en-US" dirty="0" smtClean="0"/>
              <a:t>LUVOIR STDT</a:t>
            </a:r>
          </a:p>
          <a:p>
            <a:pPr lvl="1"/>
            <a:r>
              <a:rPr lang="en-US" dirty="0" smtClean="0"/>
              <a:t>Synergy Science Team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041259" y="5715298"/>
            <a:ext cx="254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Scientist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Jonathan Arenberg</a:t>
            </a:r>
          </a:p>
          <a:p>
            <a:pPr lvl="1"/>
            <a:r>
              <a:rPr lang="en-US" dirty="0" smtClean="0"/>
              <a:t>Chandra</a:t>
            </a:r>
          </a:p>
          <a:p>
            <a:pPr lvl="1"/>
            <a:r>
              <a:rPr lang="en-US" dirty="0" smtClean="0"/>
              <a:t>Starshade</a:t>
            </a:r>
          </a:p>
          <a:p>
            <a:pPr lvl="1"/>
            <a:r>
              <a:rPr lang="en-US" dirty="0" smtClean="0"/>
              <a:t>JWST</a:t>
            </a:r>
          </a:p>
          <a:p>
            <a:pPr lvl="1"/>
            <a:r>
              <a:rPr lang="en-US" dirty="0" smtClean="0"/>
              <a:t>Astro 2020 Decadal Missions</a:t>
            </a:r>
          </a:p>
          <a:p>
            <a:pPr lvl="2"/>
            <a:r>
              <a:rPr lang="en-US" dirty="0" smtClean="0"/>
              <a:t>LUVOIR</a:t>
            </a:r>
          </a:p>
          <a:p>
            <a:pPr lvl="2"/>
            <a:r>
              <a:rPr lang="en-US" dirty="0" smtClean="0"/>
              <a:t>Origins</a:t>
            </a:r>
          </a:p>
          <a:p>
            <a:pPr lvl="2"/>
            <a:r>
              <a:rPr lang="en-US" dirty="0" smtClean="0"/>
              <a:t>Lynx</a:t>
            </a:r>
          </a:p>
          <a:p>
            <a:pPr lvl="1"/>
            <a:r>
              <a:rPr lang="en-US" dirty="0" smtClean="0"/>
              <a:t>Other missions and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John O’Meara</a:t>
            </a:r>
          </a:p>
          <a:p>
            <a:pPr lvl="1"/>
            <a:r>
              <a:rPr lang="en-US" dirty="0" smtClean="0"/>
              <a:t>Chief Scientist Keck Observatory</a:t>
            </a:r>
          </a:p>
          <a:p>
            <a:pPr lvl="1"/>
            <a:r>
              <a:rPr lang="en-US" dirty="0" smtClean="0"/>
              <a:t>LUVOIR STDT</a:t>
            </a:r>
          </a:p>
          <a:p>
            <a:pPr lvl="1"/>
            <a:r>
              <a:rPr lang="en-US" dirty="0" smtClean="0"/>
              <a:t>Synergy Science Team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67164" y="5867698"/>
            <a:ext cx="2666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Engineer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3659" y="5867698"/>
            <a:ext cx="254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Scientist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Paper Co-authors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Jason Tumlinson (Space Telescope Science Institute)</a:t>
            </a:r>
          </a:p>
          <a:p>
            <a:r>
              <a:rPr lang="en-US" dirty="0" smtClean="0"/>
              <a:t>Dawn Gelino (NASA Exoplanet Office)</a:t>
            </a:r>
          </a:p>
          <a:p>
            <a:r>
              <a:rPr lang="en-US" dirty="0" smtClean="0"/>
              <a:t>Michael Garcia (NASA Headquarters)</a:t>
            </a:r>
          </a:p>
          <a:p>
            <a:r>
              <a:rPr lang="en-US" dirty="0" smtClean="0"/>
              <a:t>Sean Carey (Caltech IPAC)</a:t>
            </a:r>
          </a:p>
          <a:p>
            <a:r>
              <a:rPr lang="en-US" dirty="0" smtClean="0"/>
              <a:t>Scott Wolk (</a:t>
            </a:r>
            <a:r>
              <a:rPr lang="en-US" dirty="0" err="1" smtClean="0"/>
              <a:t>CfA</a:t>
            </a:r>
            <a:r>
              <a:rPr lang="en-US" dirty="0" smtClean="0"/>
              <a:t> SAO)</a:t>
            </a:r>
          </a:p>
          <a:p>
            <a:r>
              <a:rPr lang="en-US" dirty="0" smtClean="0"/>
              <a:t>Nancy Wolk (</a:t>
            </a:r>
            <a:r>
              <a:rPr lang="en-US" dirty="0" err="1" smtClean="0"/>
              <a:t>CfA</a:t>
            </a:r>
            <a:r>
              <a:rPr lang="en-US" dirty="0" smtClean="0"/>
              <a:t> SAO)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Simone D’Amico (Stanford University)</a:t>
            </a:r>
          </a:p>
          <a:p>
            <a:r>
              <a:rPr lang="en-US" dirty="0" smtClean="0"/>
              <a:t>Richard Wirz (University of California, Los Angeles)</a:t>
            </a:r>
          </a:p>
          <a:p>
            <a:r>
              <a:rPr lang="en-US" dirty="0" smtClean="0"/>
              <a:t>Russ Genet (California Polytechnic University)</a:t>
            </a:r>
          </a:p>
          <a:p>
            <a:r>
              <a:rPr lang="en-US" dirty="0" smtClean="0"/>
              <a:t>David Barnhart (University of Southern California)</a:t>
            </a:r>
          </a:p>
          <a:p>
            <a:r>
              <a:rPr lang="en-US" dirty="0" smtClean="0"/>
              <a:t>Rachel Freed (Institute for Student Astronomical Research)</a:t>
            </a:r>
          </a:p>
          <a:p>
            <a:r>
              <a:rPr lang="en-US" dirty="0" err="1" smtClean="0"/>
              <a:t>Kalee</a:t>
            </a:r>
            <a:r>
              <a:rPr lang="en-US" dirty="0" smtClean="0"/>
              <a:t> Tock (Stanford Online High School)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Krystal Puga (Northrop Grumman Space Systems)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the future workforce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Science (Astrophysics, Earth Science </a:t>
            </a:r>
            <a:r>
              <a:rPr lang="en-US" dirty="0" err="1" smtClean="0"/>
              <a:t>etc</a:t>
            </a:r>
            <a:r>
              <a:rPr lang="en-US" dirty="0" smtClean="0"/>
              <a:t>) from space driven by technology</a:t>
            </a:r>
          </a:p>
          <a:p>
            <a:pPr lvl="1"/>
            <a:r>
              <a:rPr lang="en-US" dirty="0" smtClean="0"/>
              <a:t>Telescope aperture</a:t>
            </a:r>
          </a:p>
          <a:p>
            <a:pPr lvl="1"/>
            <a:r>
              <a:rPr lang="en-US" dirty="0" smtClean="0"/>
              <a:t>High performing systems</a:t>
            </a:r>
          </a:p>
          <a:p>
            <a:pPr lvl="2"/>
            <a:r>
              <a:rPr lang="en-US" dirty="0" smtClean="0"/>
              <a:t>Very large</a:t>
            </a:r>
          </a:p>
          <a:p>
            <a:pPr lvl="2"/>
            <a:r>
              <a:rPr lang="en-US" dirty="0" smtClean="0"/>
              <a:t>Very stable</a:t>
            </a:r>
          </a:p>
          <a:p>
            <a:pPr lvl="2"/>
            <a:r>
              <a:rPr lang="en-US" dirty="0" smtClean="0"/>
              <a:t>Time domain</a:t>
            </a:r>
          </a:p>
          <a:p>
            <a:pPr lvl="1"/>
            <a:r>
              <a:rPr lang="en-US" dirty="0" smtClean="0"/>
              <a:t>Cost and schedule efficiency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Support to science</a:t>
            </a:r>
          </a:p>
          <a:p>
            <a:pPr lvl="1"/>
            <a:r>
              <a:rPr lang="en-US" dirty="0" smtClean="0"/>
              <a:t>Need to be able to “speak customer”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37B5-D53B-410C-B6B1-0C4BCCD8E67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03" y="-347871"/>
            <a:ext cx="12534773" cy="81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718</Words>
  <Application>Microsoft Office PowerPoint</Application>
  <PresentationFormat>Widescreen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Stella Splendida</vt:lpstr>
      <vt:lpstr>Developing the Scientific and Engineering Workforce of the 21st Century</vt:lpstr>
      <vt:lpstr>Presenting Stella Splendida</vt:lpstr>
      <vt:lpstr>Who are we?</vt:lpstr>
      <vt:lpstr>Who are we?</vt:lpstr>
      <vt:lpstr>Who are we?</vt:lpstr>
      <vt:lpstr>White Paper Co-authors</vt:lpstr>
      <vt:lpstr>Need for the future workforce</vt:lpstr>
      <vt:lpstr>PowerPoint Presentation</vt:lpstr>
      <vt:lpstr>PowerPoint Presentation</vt:lpstr>
      <vt:lpstr>Need for the future workforce</vt:lpstr>
      <vt:lpstr>The BIG Idea</vt:lpstr>
      <vt:lpstr>The BIG Idea: Give Students the Experience</vt:lpstr>
      <vt:lpstr>Where are we?</vt:lpstr>
      <vt:lpstr>Where are we?</vt:lpstr>
      <vt:lpstr>Where are we?</vt:lpstr>
      <vt:lpstr>Open Questions</vt:lpstr>
      <vt:lpstr>Open Questions</vt:lpstr>
      <vt:lpstr>Immediate Steps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 Splendida</dc:title>
  <dc:creator>Arenberg, Jon [US] (AS)</dc:creator>
  <cp:lastModifiedBy>Arenberg, Jon [US] (AS)</cp:lastModifiedBy>
  <cp:revision>20</cp:revision>
  <dcterms:created xsi:type="dcterms:W3CDTF">2020-01-02T21:45:41Z</dcterms:created>
  <dcterms:modified xsi:type="dcterms:W3CDTF">2020-01-03T02:16:26Z</dcterms:modified>
</cp:coreProperties>
</file>