
<file path=[Content_Types].xml><?xml version="1.0" encoding="utf-8"?>
<Types xmlns="http://schemas.openxmlformats.org/package/2006/content-types">
  <Default Extension="xml" ContentType="application/xml"/>
  <Default Extension="jpeg" ContentType="image/jpeg"/>
  <Default Extension="jpg" ContentType="image/jpeg"/>
  <Default Extension="mpg" ContentType="video/m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25"/>
  </p:notesMasterIdLst>
  <p:handoutMasterIdLst>
    <p:handoutMasterId r:id="rId26"/>
  </p:handoutMasterIdLst>
  <p:sldIdLst>
    <p:sldId id="758" r:id="rId2"/>
    <p:sldId id="846" r:id="rId3"/>
    <p:sldId id="2743" r:id="rId4"/>
    <p:sldId id="3056" r:id="rId5"/>
    <p:sldId id="369" r:id="rId6"/>
    <p:sldId id="388" r:id="rId7"/>
    <p:sldId id="352" r:id="rId8"/>
    <p:sldId id="3319" r:id="rId9"/>
    <p:sldId id="3051" r:id="rId10"/>
    <p:sldId id="3191" r:id="rId11"/>
    <p:sldId id="3062" r:id="rId12"/>
    <p:sldId id="3328" r:id="rId13"/>
    <p:sldId id="400" r:id="rId14"/>
    <p:sldId id="3080" r:id="rId15"/>
    <p:sldId id="257" r:id="rId16"/>
    <p:sldId id="3064" r:id="rId17"/>
    <p:sldId id="793" r:id="rId18"/>
    <p:sldId id="256" r:id="rId19"/>
    <p:sldId id="3075" r:id="rId20"/>
    <p:sldId id="3073" r:id="rId21"/>
    <p:sldId id="3074" r:id="rId22"/>
    <p:sldId id="3067" r:id="rId23"/>
    <p:sldId id="3076" r:id="rId2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8">
          <p15:clr>
            <a:srgbClr val="A4A3A4"/>
          </p15:clr>
        </p15:guide>
        <p15:guide id="2" pos="2875">
          <p15:clr>
            <a:srgbClr val="A4A3A4"/>
          </p15:clr>
        </p15:guide>
        <p15:guide id="3" orient="horz" pos="2160">
          <p15:clr>
            <a:srgbClr val="A4A3A4"/>
          </p15:clr>
        </p15:guide>
        <p15:guide id="4" pos="28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BD4F0"/>
    <a:srgbClr val="49F0EA"/>
    <a:srgbClr val="0099FF"/>
    <a:srgbClr val="B6EEEC"/>
    <a:srgbClr val="0000FF"/>
    <a:srgbClr val="006600"/>
    <a:srgbClr val="ABBFEC"/>
    <a:srgbClr val="004821"/>
    <a:srgbClr val="7183C2"/>
    <a:srgbClr val="A5AF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28" autoAdjust="0"/>
    <p:restoredTop sz="86511" autoAdjust="0"/>
  </p:normalViewPr>
  <p:slideViewPr>
    <p:cSldViewPr snapToGrid="0" snapToObjects="1">
      <p:cViewPr varScale="1">
        <p:scale>
          <a:sx n="81" d="100"/>
          <a:sy n="81" d="100"/>
        </p:scale>
        <p:origin x="1384" y="184"/>
      </p:cViewPr>
      <p:guideLst>
        <p:guide orient="horz" pos="2168"/>
        <p:guide pos="2875"/>
        <p:guide orient="horz" pos="2160"/>
        <p:guide pos="2884"/>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sz="quarter" idx="1"/>
          </p:nvPr>
        </p:nvSpPr>
        <p:spPr>
          <a:xfrm>
            <a:off x="4143587" y="1"/>
            <a:ext cx="3169920" cy="480060"/>
          </a:xfrm>
          <a:prstGeom prst="rect">
            <a:avLst/>
          </a:prstGeom>
        </p:spPr>
        <p:txBody>
          <a:bodyPr vert="horz" lIns="96656" tIns="48328" rIns="96656" bIns="48328" rtlCol="0"/>
          <a:lstStyle>
            <a:lvl1pPr algn="r">
              <a:defRPr sz="1200"/>
            </a:lvl1pPr>
          </a:lstStyle>
          <a:p>
            <a:fld id="{F0522E36-8968-794B-BE81-5D4DCBC5778A}" type="datetimeFigureOut">
              <a:rPr lang="en-US" smtClean="0"/>
              <a:t>1/4/20</a:t>
            </a:fld>
            <a:endParaRPr lang="en-US"/>
          </a:p>
        </p:txBody>
      </p:sp>
      <p:sp>
        <p:nvSpPr>
          <p:cNvPr id="4" name="Footer Placeholder 3"/>
          <p:cNvSpPr>
            <a:spLocks noGrp="1"/>
          </p:cNvSpPr>
          <p:nvPr>
            <p:ph type="ftr" sz="quarter" idx="2"/>
          </p:nvPr>
        </p:nvSpPr>
        <p:spPr>
          <a:xfrm>
            <a:off x="0" y="9119475"/>
            <a:ext cx="3169920" cy="480060"/>
          </a:xfrm>
          <a:prstGeom prst="rect">
            <a:avLst/>
          </a:prstGeom>
        </p:spPr>
        <p:txBody>
          <a:bodyPr vert="horz" lIns="96656" tIns="48328" rIns="96656" bIns="48328"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0060"/>
          </a:xfrm>
          <a:prstGeom prst="rect">
            <a:avLst/>
          </a:prstGeom>
        </p:spPr>
        <p:txBody>
          <a:bodyPr vert="horz" lIns="96656" tIns="48328" rIns="96656" bIns="48328" rtlCol="0" anchor="b"/>
          <a:lstStyle>
            <a:lvl1pPr algn="r">
              <a:defRPr sz="1200"/>
            </a:lvl1pPr>
          </a:lstStyle>
          <a:p>
            <a:fld id="{8DF17F06-4C2D-514C-999B-8EEDB05A5BB8}" type="slidenum">
              <a:rPr lang="en-US" smtClean="0"/>
              <a:t>‹#›</a:t>
            </a:fld>
            <a:endParaRPr lang="en-US"/>
          </a:p>
        </p:txBody>
      </p:sp>
    </p:spTree>
    <p:extLst>
      <p:ext uri="{BB962C8B-B14F-4D97-AF65-F5344CB8AC3E}">
        <p14:creationId xmlns:p14="http://schemas.microsoft.com/office/powerpoint/2010/main" val="5329739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56" tIns="48328" rIns="96656" bIns="48328" rtlCol="0"/>
          <a:lstStyle>
            <a:lvl1pPr algn="r">
              <a:defRPr sz="1200"/>
            </a:lvl1pPr>
          </a:lstStyle>
          <a:p>
            <a:fld id="{FF96907E-ED28-3140-A393-745F6C77447C}" type="datetimeFigureOut">
              <a:rPr lang="en-US" smtClean="0"/>
              <a:t>1/4/20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6" tIns="48328" rIns="96656" bIns="48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0060"/>
          </a:xfrm>
          <a:prstGeom prst="rect">
            <a:avLst/>
          </a:prstGeom>
        </p:spPr>
        <p:txBody>
          <a:bodyPr vert="horz" lIns="96656" tIns="48328" rIns="96656" bIns="48328" rtlCol="0" anchor="b"/>
          <a:lstStyle>
            <a:lvl1pPr algn="r">
              <a:defRPr sz="1200"/>
            </a:lvl1pPr>
          </a:lstStyle>
          <a:p>
            <a:fld id="{BC3B29D5-E802-944E-B33D-DBCC6C93AAD8}" type="slidenum">
              <a:rPr lang="en-US" smtClean="0"/>
              <a:t>‹#›</a:t>
            </a:fld>
            <a:endParaRPr lang="en-US"/>
          </a:p>
        </p:txBody>
      </p:sp>
    </p:spTree>
    <p:extLst>
      <p:ext uri="{BB962C8B-B14F-4D97-AF65-F5344CB8AC3E}">
        <p14:creationId xmlns:p14="http://schemas.microsoft.com/office/powerpoint/2010/main" val="6864125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B29D5-E802-944E-B33D-DBCC6C93AAD8}" type="slidenum">
              <a:rPr lang="en-US" smtClean="0"/>
              <a:t>1</a:t>
            </a:fld>
            <a:endParaRPr lang="en-US"/>
          </a:p>
        </p:txBody>
      </p:sp>
    </p:spTree>
    <p:extLst>
      <p:ext uri="{BB962C8B-B14F-4D97-AF65-F5344CB8AC3E}">
        <p14:creationId xmlns:p14="http://schemas.microsoft.com/office/powerpoint/2010/main" val="4041030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charset="0"/>
                <a:ea typeface="ヒラギノ角ゴ Pro W3" charset="-128"/>
              </a:defRPr>
            </a:lvl1pPr>
            <a:lvl2pPr marL="742950" indent="-285750">
              <a:defRPr sz="1600">
                <a:solidFill>
                  <a:schemeClr val="tx1"/>
                </a:solidFill>
                <a:latin typeface="Times" charset="0"/>
                <a:ea typeface="ヒラギノ角ゴ Pro W3" charset="-128"/>
              </a:defRPr>
            </a:lvl2pPr>
            <a:lvl3pPr marL="1143000" indent="-228600">
              <a:defRPr sz="1600">
                <a:solidFill>
                  <a:schemeClr val="tx1"/>
                </a:solidFill>
                <a:latin typeface="Times" charset="0"/>
                <a:ea typeface="ヒラギノ角ゴ Pro W3" charset="-128"/>
              </a:defRPr>
            </a:lvl3pPr>
            <a:lvl4pPr marL="1600200" indent="-228600">
              <a:defRPr sz="1600">
                <a:solidFill>
                  <a:schemeClr val="tx1"/>
                </a:solidFill>
                <a:latin typeface="Times" charset="0"/>
                <a:ea typeface="ヒラギノ角ゴ Pro W3" charset="-128"/>
              </a:defRPr>
            </a:lvl4pPr>
            <a:lvl5pPr marL="2057400" indent="-228600">
              <a:defRPr sz="1600">
                <a:solidFill>
                  <a:schemeClr val="tx1"/>
                </a:solidFill>
                <a:latin typeface="Times" charset="0"/>
                <a:ea typeface="ヒラギノ角ゴ Pro W3" charset="-128"/>
              </a:defRPr>
            </a:lvl5pPr>
            <a:lvl6pPr marL="2514600" indent="-228600" eaLnBrk="0" fontAlgn="base" hangingPunct="0">
              <a:spcBef>
                <a:spcPct val="0"/>
              </a:spcBef>
              <a:spcAft>
                <a:spcPct val="0"/>
              </a:spcAft>
              <a:defRPr sz="1600">
                <a:solidFill>
                  <a:schemeClr val="tx1"/>
                </a:solidFill>
                <a:latin typeface="Times" charset="0"/>
                <a:ea typeface="ヒラギノ角ゴ Pro W3" charset="-128"/>
              </a:defRPr>
            </a:lvl6pPr>
            <a:lvl7pPr marL="2971800" indent="-228600" eaLnBrk="0" fontAlgn="base" hangingPunct="0">
              <a:spcBef>
                <a:spcPct val="0"/>
              </a:spcBef>
              <a:spcAft>
                <a:spcPct val="0"/>
              </a:spcAft>
              <a:defRPr sz="1600">
                <a:solidFill>
                  <a:schemeClr val="tx1"/>
                </a:solidFill>
                <a:latin typeface="Times" charset="0"/>
                <a:ea typeface="ヒラギノ角ゴ Pro W3" charset="-128"/>
              </a:defRPr>
            </a:lvl7pPr>
            <a:lvl8pPr marL="3429000" indent="-228600" eaLnBrk="0" fontAlgn="base" hangingPunct="0">
              <a:spcBef>
                <a:spcPct val="0"/>
              </a:spcBef>
              <a:spcAft>
                <a:spcPct val="0"/>
              </a:spcAft>
              <a:defRPr sz="1600">
                <a:solidFill>
                  <a:schemeClr val="tx1"/>
                </a:solidFill>
                <a:latin typeface="Times" charset="0"/>
                <a:ea typeface="ヒラギノ角ゴ Pro W3" charset="-128"/>
              </a:defRPr>
            </a:lvl8pPr>
            <a:lvl9pPr marL="3886200" indent="-228600" eaLnBrk="0" fontAlgn="base" hangingPunct="0">
              <a:spcBef>
                <a:spcPct val="0"/>
              </a:spcBef>
              <a:spcAft>
                <a:spcPct val="0"/>
              </a:spcAft>
              <a:defRPr sz="1600">
                <a:solidFill>
                  <a:schemeClr val="tx1"/>
                </a:solidFill>
                <a:latin typeface="Times" charset="0"/>
                <a:ea typeface="ヒラギノ角ゴ Pro W3" charset="-128"/>
              </a:defRPr>
            </a:lvl9pPr>
          </a:lstStyle>
          <a:p>
            <a:fld id="{22388F47-9566-8D43-9C34-E492BAE784F6}" type="slidenum">
              <a:rPr lang="en-US" altLang="x-none" sz="1200"/>
              <a:pPr/>
              <a:t>16</a:t>
            </a:fld>
            <a:endParaRPr lang="en-US" altLang="x-none"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latin typeface="Times" charset="0"/>
                <a:ea typeface="ＭＳ Ｐゴシック" charset="-128"/>
              </a:rPr>
              <a:t>Words From ROSES?  Grad students can be a strength or weakness for sub-orbital, lack of them is not necessarily a weakness for other categories. </a:t>
            </a:r>
          </a:p>
          <a:p>
            <a:pPr eaLnBrk="1" hangingPunct="1"/>
            <a:endParaRPr lang="en-US" altLang="x-none">
              <a:latin typeface="Times" charset="0"/>
              <a:ea typeface="ＭＳ Ｐゴシック" charset="-128"/>
            </a:endParaRPr>
          </a:p>
          <a:p>
            <a:pPr eaLnBrk="1" hangingPunct="1"/>
            <a:r>
              <a:rPr lang="en-US" altLang="x-none">
                <a:latin typeface="Times" charset="0"/>
                <a:ea typeface="ＭＳ Ｐゴシック" charset="-128"/>
              </a:rPr>
              <a:t>Cubesats and ISS because they are expected to be  sub-orbital class, in scope and cost. </a:t>
            </a:r>
          </a:p>
        </p:txBody>
      </p:sp>
    </p:spTree>
    <p:extLst>
      <p:ext uri="{BB962C8B-B14F-4D97-AF65-F5344CB8AC3E}">
        <p14:creationId xmlns:p14="http://schemas.microsoft.com/office/powerpoint/2010/main" val="3553336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image shows 2 bright airy spots. The smaller spots are “ghost” images caused by on-chip electronics </a:t>
            </a:r>
            <a:r>
              <a:rPr lang="en-US" sz="1200" dirty="0" err="1"/>
              <a:t>Xtalk</a:t>
            </a:r>
            <a:r>
              <a:rPr lang="en-US" sz="1200" dirty="0"/>
              <a:t>. (that can be subtracted)</a:t>
            </a:r>
          </a:p>
          <a:p>
            <a:r>
              <a:rPr lang="en-US" sz="1200" dirty="0"/>
              <a:t>The 100 and 150Mpix sensors are available today. Space Micro </a:t>
            </a:r>
            <a:r>
              <a:rPr lang="en-US" sz="1200" dirty="0" err="1"/>
              <a:t>corp</a:t>
            </a:r>
            <a:r>
              <a:rPr lang="en-US" sz="1200" dirty="0"/>
              <a:t> will build a flight camera around them for $850K (and $350 for unit #2) Includes a FPGA with ~trillion </a:t>
            </a:r>
            <a:r>
              <a:rPr lang="en-US" sz="1200" dirty="0" err="1"/>
              <a:t>arith</a:t>
            </a:r>
            <a:r>
              <a:rPr lang="en-US" sz="1200" dirty="0"/>
              <a:t> ops/sec for image processing. (programming the FPGA not included) We need to ID target star and ~100 ref stars and only send down “postage” stamps not the whole 100 </a:t>
            </a:r>
            <a:r>
              <a:rPr lang="en-US" sz="1200" dirty="0" err="1"/>
              <a:t>Mpix</a:t>
            </a:r>
            <a:r>
              <a:rPr lang="en-US" sz="1200" dirty="0"/>
              <a:t>.  (I think they built the flight focal planes for TESS.)</a:t>
            </a:r>
          </a:p>
          <a:p>
            <a:r>
              <a:rPr lang="en-US" sz="1200" dirty="0"/>
              <a:t>The </a:t>
            </a:r>
            <a:r>
              <a:rPr lang="en-US" sz="1200" dirty="0" err="1"/>
              <a:t>Asteria</a:t>
            </a:r>
            <a:r>
              <a:rPr lang="en-US" sz="1200" dirty="0"/>
              <a:t> </a:t>
            </a:r>
            <a:r>
              <a:rPr lang="en-US" sz="1200" dirty="0" err="1"/>
              <a:t>cubesat</a:t>
            </a:r>
            <a:r>
              <a:rPr lang="en-US" sz="1200" dirty="0"/>
              <a:t> demonstrated high thermal stability (0.01C) of the focal plane and sub-arcsec pointing stability. We will adopt similar techniques for MASS. </a:t>
            </a:r>
          </a:p>
          <a:p>
            <a:r>
              <a:rPr lang="en-US" sz="1200" dirty="0" err="1"/>
              <a:t>SiC</a:t>
            </a:r>
            <a:r>
              <a:rPr lang="en-US" sz="1200" dirty="0"/>
              <a:t> 35cm telescope ROM quote of ~ $2M is from a company that built the 8 </a:t>
            </a:r>
            <a:r>
              <a:rPr lang="en-US" sz="1200" dirty="0" err="1"/>
              <a:t>SiC</a:t>
            </a:r>
            <a:r>
              <a:rPr lang="en-US" sz="1200" dirty="0"/>
              <a:t> 35cm telescopes for Skybox/Google/Planet Labs now in orbit at a lower price. But this price is 3X lower than the NASA/JPL  NICM flight instrument cost model.</a:t>
            </a:r>
          </a:p>
          <a:p>
            <a:r>
              <a:rPr lang="en-US" sz="1200" dirty="0"/>
              <a:t>The S/C bus ROM cost from Blue Canyon was almost an order of magnitude lower than similar ESPA class S/C bus from Ball and Gen Atomics(Surrey) from 3-4 </a:t>
            </a:r>
            <a:r>
              <a:rPr lang="en-US" sz="1200" dirty="0" err="1"/>
              <a:t>yrs</a:t>
            </a:r>
            <a:r>
              <a:rPr lang="en-US" sz="1200" dirty="0"/>
              <a:t> ago.</a:t>
            </a:r>
          </a:p>
          <a:p>
            <a:endParaRPr lang="en-US" dirty="0"/>
          </a:p>
        </p:txBody>
      </p:sp>
      <p:sp>
        <p:nvSpPr>
          <p:cNvPr id="4" name="Slide Number Placeholder 3"/>
          <p:cNvSpPr>
            <a:spLocks noGrp="1"/>
          </p:cNvSpPr>
          <p:nvPr>
            <p:ph type="sldNum" sz="quarter" idx="5"/>
          </p:nvPr>
        </p:nvSpPr>
        <p:spPr/>
        <p:txBody>
          <a:bodyPr/>
          <a:lstStyle/>
          <a:p>
            <a:fld id="{BC3B29D5-E802-944E-B33D-DBCC6C93AAD8}" type="slidenum">
              <a:rPr lang="en-US" smtClean="0"/>
              <a:t>18</a:t>
            </a:fld>
            <a:endParaRPr lang="en-US"/>
          </a:p>
        </p:txBody>
      </p:sp>
    </p:spTree>
    <p:extLst>
      <p:ext uri="{BB962C8B-B14F-4D97-AF65-F5344CB8AC3E}">
        <p14:creationId xmlns:p14="http://schemas.microsoft.com/office/powerpoint/2010/main" val="354315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charset="0"/>
                <a:ea typeface="ヒラギノ角ゴ Pro W3" charset="-128"/>
              </a:defRPr>
            </a:lvl1pPr>
            <a:lvl2pPr marL="742950" indent="-285750">
              <a:defRPr sz="1600">
                <a:solidFill>
                  <a:schemeClr val="tx1"/>
                </a:solidFill>
                <a:latin typeface="Times" charset="0"/>
                <a:ea typeface="ヒラギノ角ゴ Pro W3" charset="-128"/>
              </a:defRPr>
            </a:lvl2pPr>
            <a:lvl3pPr marL="1143000" indent="-228600">
              <a:defRPr sz="1600">
                <a:solidFill>
                  <a:schemeClr val="tx1"/>
                </a:solidFill>
                <a:latin typeface="Times" charset="0"/>
                <a:ea typeface="ヒラギノ角ゴ Pro W3" charset="-128"/>
              </a:defRPr>
            </a:lvl3pPr>
            <a:lvl4pPr marL="1600200" indent="-228600">
              <a:defRPr sz="1600">
                <a:solidFill>
                  <a:schemeClr val="tx1"/>
                </a:solidFill>
                <a:latin typeface="Times" charset="0"/>
                <a:ea typeface="ヒラギノ角ゴ Pro W3" charset="-128"/>
              </a:defRPr>
            </a:lvl4pPr>
            <a:lvl5pPr marL="2057400" indent="-228600">
              <a:defRPr sz="1600">
                <a:solidFill>
                  <a:schemeClr val="tx1"/>
                </a:solidFill>
                <a:latin typeface="Times" charset="0"/>
                <a:ea typeface="ヒラギノ角ゴ Pro W3" charset="-128"/>
              </a:defRPr>
            </a:lvl5pPr>
            <a:lvl6pPr marL="2514600" indent="-228600" eaLnBrk="0" fontAlgn="base" hangingPunct="0">
              <a:spcBef>
                <a:spcPct val="0"/>
              </a:spcBef>
              <a:spcAft>
                <a:spcPct val="0"/>
              </a:spcAft>
              <a:defRPr sz="1600">
                <a:solidFill>
                  <a:schemeClr val="tx1"/>
                </a:solidFill>
                <a:latin typeface="Times" charset="0"/>
                <a:ea typeface="ヒラギノ角ゴ Pro W3" charset="-128"/>
              </a:defRPr>
            </a:lvl6pPr>
            <a:lvl7pPr marL="2971800" indent="-228600" eaLnBrk="0" fontAlgn="base" hangingPunct="0">
              <a:spcBef>
                <a:spcPct val="0"/>
              </a:spcBef>
              <a:spcAft>
                <a:spcPct val="0"/>
              </a:spcAft>
              <a:defRPr sz="1600">
                <a:solidFill>
                  <a:schemeClr val="tx1"/>
                </a:solidFill>
                <a:latin typeface="Times" charset="0"/>
                <a:ea typeface="ヒラギノ角ゴ Pro W3" charset="-128"/>
              </a:defRPr>
            </a:lvl7pPr>
            <a:lvl8pPr marL="3429000" indent="-228600" eaLnBrk="0" fontAlgn="base" hangingPunct="0">
              <a:spcBef>
                <a:spcPct val="0"/>
              </a:spcBef>
              <a:spcAft>
                <a:spcPct val="0"/>
              </a:spcAft>
              <a:defRPr sz="1600">
                <a:solidFill>
                  <a:schemeClr val="tx1"/>
                </a:solidFill>
                <a:latin typeface="Times" charset="0"/>
                <a:ea typeface="ヒラギノ角ゴ Pro W3" charset="-128"/>
              </a:defRPr>
            </a:lvl8pPr>
            <a:lvl9pPr marL="3886200" indent="-228600" eaLnBrk="0" fontAlgn="base" hangingPunct="0">
              <a:spcBef>
                <a:spcPct val="0"/>
              </a:spcBef>
              <a:spcAft>
                <a:spcPct val="0"/>
              </a:spcAft>
              <a:defRPr sz="1600">
                <a:solidFill>
                  <a:schemeClr val="tx1"/>
                </a:solidFill>
                <a:latin typeface="Times" charset="0"/>
                <a:ea typeface="ヒラギノ角ゴ Pro W3" charset="-128"/>
              </a:defRPr>
            </a:lvl9pPr>
          </a:lstStyle>
          <a:p>
            <a:fld id="{22388F47-9566-8D43-9C34-E492BAE784F6}" type="slidenum">
              <a:rPr lang="en-US" altLang="x-none" sz="1200"/>
              <a:pPr/>
              <a:t>4</a:t>
            </a:fld>
            <a:endParaRPr lang="en-US" altLang="x-none"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dirty="0">
                <a:latin typeface="Times" charset="0"/>
                <a:ea typeface="ＭＳ Ｐゴシック" charset="-128"/>
              </a:rPr>
              <a:t>Words From ROSES?  Grad students can be a strength or weakness for sub-orbital, lack of them is not necessarily a weakness for other categories. </a:t>
            </a:r>
          </a:p>
          <a:p>
            <a:pPr eaLnBrk="1" hangingPunct="1"/>
            <a:endParaRPr lang="en-US" altLang="x-none" dirty="0">
              <a:latin typeface="Times" charset="0"/>
              <a:ea typeface="ＭＳ Ｐゴシック" charset="-128"/>
            </a:endParaRPr>
          </a:p>
          <a:p>
            <a:pPr eaLnBrk="1" hangingPunct="1"/>
            <a:r>
              <a:rPr lang="en-US" altLang="x-none" dirty="0" err="1">
                <a:latin typeface="Times" charset="0"/>
                <a:ea typeface="ＭＳ Ｐゴシック" charset="-128"/>
              </a:rPr>
              <a:t>Cubesats</a:t>
            </a:r>
            <a:r>
              <a:rPr lang="en-US" altLang="x-none" dirty="0">
                <a:latin typeface="Times" charset="0"/>
                <a:ea typeface="ＭＳ Ｐゴシック" charset="-128"/>
              </a:rPr>
              <a:t> and ISS because they are expected to be  sub-orbital class, in scope and cost. </a:t>
            </a:r>
          </a:p>
        </p:txBody>
      </p:sp>
    </p:spTree>
    <p:extLst>
      <p:ext uri="{BB962C8B-B14F-4D97-AF65-F5344CB8AC3E}">
        <p14:creationId xmlns:p14="http://schemas.microsoft.com/office/powerpoint/2010/main" val="4138194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B29D5-E802-944E-B33D-DBCC6C93AAD8}" type="slidenum">
              <a:rPr lang="en-US" smtClean="0"/>
              <a:t>5</a:t>
            </a:fld>
            <a:endParaRPr lang="en-US"/>
          </a:p>
        </p:txBody>
      </p:sp>
    </p:spTree>
    <p:extLst>
      <p:ext uri="{BB962C8B-B14F-4D97-AF65-F5344CB8AC3E}">
        <p14:creationId xmlns:p14="http://schemas.microsoft.com/office/powerpoint/2010/main" val="1915386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C1E21F1-3666-4A9D-B55E-EEBEBB85B30F}" type="slidenum">
              <a:rPr lang="en-US" altLang="en-US"/>
              <a:pPr/>
              <a:t>6</a:t>
            </a:fld>
            <a:endParaRPr lang="en-US" altLang="en-US"/>
          </a:p>
        </p:txBody>
      </p:sp>
      <p:sp>
        <p:nvSpPr>
          <p:cNvPr id="5121" name="Rectangle 1"/>
          <p:cNvSpPr txBox="1">
            <a:spLocks noGrp="1" noRot="1" noChangeAspect="1" noChangeArrowheads="1"/>
          </p:cNvSpPr>
          <p:nvPr>
            <p:ph type="sldImg"/>
          </p:nvPr>
        </p:nvSpPr>
        <p:spPr bwMode="auto">
          <a:xfrm>
            <a:off x="1257300" y="730250"/>
            <a:ext cx="4800600" cy="36004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2" name="Rectangle 2"/>
          <p:cNvSpPr txBox="1">
            <a:spLocks noGrp="1" noChangeArrowheads="1"/>
          </p:cNvSpPr>
          <p:nvPr>
            <p:ph type="body" idx="1"/>
          </p:nvPr>
        </p:nvSpPr>
        <p:spPr bwMode="auto">
          <a:xfrm>
            <a:off x="732119" y="4559662"/>
            <a:ext cx="5852459" cy="43202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74254">
              <a:defRPr/>
            </a:pPr>
            <a:endParaRPr lang="en-US" dirty="0">
              <a:cs typeface="Times New Roman" panose="02020603050405020304" pitchFamily="18" charset="0"/>
            </a:endParaRPr>
          </a:p>
        </p:txBody>
      </p:sp>
    </p:spTree>
    <p:extLst>
      <p:ext uri="{BB962C8B-B14F-4D97-AF65-F5344CB8AC3E}">
        <p14:creationId xmlns:p14="http://schemas.microsoft.com/office/powerpoint/2010/main" val="574393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06438"/>
            <a:ext cx="4646613"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B10582CB-FB42-4B6A-8566-504F22F5F854}" type="slidenum">
              <a:rPr lang="en-US" altLang="en-US" smtClean="0"/>
              <a:pPr/>
              <a:t>7</a:t>
            </a:fld>
            <a:endParaRPr lang="en-US" altLang="en-US"/>
          </a:p>
        </p:txBody>
      </p:sp>
    </p:spTree>
    <p:extLst>
      <p:ext uri="{BB962C8B-B14F-4D97-AF65-F5344CB8AC3E}">
        <p14:creationId xmlns:p14="http://schemas.microsoft.com/office/powerpoint/2010/main" val="2403819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EJD 10/24/19:  Replaced “The” with “NASA’s”, replaced</a:t>
            </a:r>
            <a:r>
              <a:rPr lang="en-US" baseline="0" dirty="0"/>
              <a:t> “per year” with “annually”; for consideration – not sure if the launch triangles are lining up with table and perhaps not enough of them, and in slideshow on my computer the chart and arrows running off right side of slide – no change made, for APD decision</a:t>
            </a:r>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8</a:t>
            </a:fld>
            <a:endParaRPr lang="en-US"/>
          </a:p>
        </p:txBody>
      </p:sp>
    </p:spTree>
    <p:extLst>
      <p:ext uri="{BB962C8B-B14F-4D97-AF65-F5344CB8AC3E}">
        <p14:creationId xmlns:p14="http://schemas.microsoft.com/office/powerpoint/2010/main" val="1573600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ling</a:t>
            </a:r>
          </a:p>
        </p:txBody>
      </p:sp>
      <p:sp>
        <p:nvSpPr>
          <p:cNvPr id="4" name="Slide Number Placeholder 3"/>
          <p:cNvSpPr>
            <a:spLocks noGrp="1"/>
          </p:cNvSpPr>
          <p:nvPr>
            <p:ph type="sldNum" sz="quarter" idx="10"/>
          </p:nvPr>
        </p:nvSpPr>
        <p:spPr/>
        <p:txBody>
          <a:bodyPr/>
          <a:lstStyle/>
          <a:p>
            <a:fld id="{146C0CBE-288C-D84B-B11F-1B62224BD7E3}" type="slidenum">
              <a:rPr lang="en-US" smtClean="0"/>
              <a:t>10</a:t>
            </a:fld>
            <a:endParaRPr lang="en-US" dirty="0"/>
          </a:p>
        </p:txBody>
      </p:sp>
    </p:spTree>
    <p:extLst>
      <p:ext uri="{BB962C8B-B14F-4D97-AF65-F5344CB8AC3E}">
        <p14:creationId xmlns:p14="http://schemas.microsoft.com/office/powerpoint/2010/main" val="196077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charset="0"/>
                <a:ea typeface="ヒラギノ角ゴ Pro W3" charset="-128"/>
              </a:defRPr>
            </a:lvl1pPr>
            <a:lvl2pPr marL="742950" indent="-285750">
              <a:defRPr sz="1600">
                <a:solidFill>
                  <a:schemeClr val="tx1"/>
                </a:solidFill>
                <a:latin typeface="Times" charset="0"/>
                <a:ea typeface="ヒラギノ角ゴ Pro W3" charset="-128"/>
              </a:defRPr>
            </a:lvl2pPr>
            <a:lvl3pPr marL="1143000" indent="-228600">
              <a:defRPr sz="1600">
                <a:solidFill>
                  <a:schemeClr val="tx1"/>
                </a:solidFill>
                <a:latin typeface="Times" charset="0"/>
                <a:ea typeface="ヒラギノ角ゴ Pro W3" charset="-128"/>
              </a:defRPr>
            </a:lvl3pPr>
            <a:lvl4pPr marL="1600200" indent="-228600">
              <a:defRPr sz="1600">
                <a:solidFill>
                  <a:schemeClr val="tx1"/>
                </a:solidFill>
                <a:latin typeface="Times" charset="0"/>
                <a:ea typeface="ヒラギノ角ゴ Pro W3" charset="-128"/>
              </a:defRPr>
            </a:lvl4pPr>
            <a:lvl5pPr marL="2057400" indent="-228600">
              <a:defRPr sz="1600">
                <a:solidFill>
                  <a:schemeClr val="tx1"/>
                </a:solidFill>
                <a:latin typeface="Times" charset="0"/>
                <a:ea typeface="ヒラギノ角ゴ Pro W3" charset="-128"/>
              </a:defRPr>
            </a:lvl5pPr>
            <a:lvl6pPr marL="2514600" indent="-228600" eaLnBrk="0" fontAlgn="base" hangingPunct="0">
              <a:spcBef>
                <a:spcPct val="0"/>
              </a:spcBef>
              <a:spcAft>
                <a:spcPct val="0"/>
              </a:spcAft>
              <a:defRPr sz="1600">
                <a:solidFill>
                  <a:schemeClr val="tx1"/>
                </a:solidFill>
                <a:latin typeface="Times" charset="0"/>
                <a:ea typeface="ヒラギノ角ゴ Pro W3" charset="-128"/>
              </a:defRPr>
            </a:lvl6pPr>
            <a:lvl7pPr marL="2971800" indent="-228600" eaLnBrk="0" fontAlgn="base" hangingPunct="0">
              <a:spcBef>
                <a:spcPct val="0"/>
              </a:spcBef>
              <a:spcAft>
                <a:spcPct val="0"/>
              </a:spcAft>
              <a:defRPr sz="1600">
                <a:solidFill>
                  <a:schemeClr val="tx1"/>
                </a:solidFill>
                <a:latin typeface="Times" charset="0"/>
                <a:ea typeface="ヒラギノ角ゴ Pro W3" charset="-128"/>
              </a:defRPr>
            </a:lvl7pPr>
            <a:lvl8pPr marL="3429000" indent="-228600" eaLnBrk="0" fontAlgn="base" hangingPunct="0">
              <a:spcBef>
                <a:spcPct val="0"/>
              </a:spcBef>
              <a:spcAft>
                <a:spcPct val="0"/>
              </a:spcAft>
              <a:defRPr sz="1600">
                <a:solidFill>
                  <a:schemeClr val="tx1"/>
                </a:solidFill>
                <a:latin typeface="Times" charset="0"/>
                <a:ea typeface="ヒラギノ角ゴ Pro W3" charset="-128"/>
              </a:defRPr>
            </a:lvl8pPr>
            <a:lvl9pPr marL="3886200" indent="-228600" eaLnBrk="0" fontAlgn="base" hangingPunct="0">
              <a:spcBef>
                <a:spcPct val="0"/>
              </a:spcBef>
              <a:spcAft>
                <a:spcPct val="0"/>
              </a:spcAft>
              <a:defRPr sz="1600">
                <a:solidFill>
                  <a:schemeClr val="tx1"/>
                </a:solidFill>
                <a:latin typeface="Times" charset="0"/>
                <a:ea typeface="ヒラギノ角ゴ Pro W3" charset="-128"/>
              </a:defRPr>
            </a:lvl9pPr>
          </a:lstStyle>
          <a:p>
            <a:fld id="{22388F47-9566-8D43-9C34-E492BAE784F6}" type="slidenum">
              <a:rPr lang="en-US" altLang="x-none" sz="1200"/>
              <a:pPr/>
              <a:t>11</a:t>
            </a:fld>
            <a:endParaRPr lang="en-US" altLang="x-none"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latin typeface="Times" charset="0"/>
                <a:ea typeface="ＭＳ Ｐゴシック" charset="-128"/>
              </a:rPr>
              <a:t>Words From ROSES?  Grad students can be a strength or weakness for sub-orbital, lack of them is not necessarily a weakness for other categories. </a:t>
            </a:r>
          </a:p>
          <a:p>
            <a:pPr eaLnBrk="1" hangingPunct="1"/>
            <a:endParaRPr lang="en-US" altLang="x-none">
              <a:latin typeface="Times" charset="0"/>
              <a:ea typeface="ＭＳ Ｐゴシック" charset="-128"/>
            </a:endParaRPr>
          </a:p>
          <a:p>
            <a:pPr eaLnBrk="1" hangingPunct="1"/>
            <a:r>
              <a:rPr lang="en-US" altLang="x-none">
                <a:latin typeface="Times" charset="0"/>
                <a:ea typeface="ＭＳ Ｐゴシック" charset="-128"/>
              </a:rPr>
              <a:t>Cubesats and ISS because they are expected to be  sub-orbital class, in scope and cost. </a:t>
            </a:r>
          </a:p>
        </p:txBody>
      </p:sp>
    </p:spTree>
    <p:extLst>
      <p:ext uri="{BB962C8B-B14F-4D97-AF65-F5344CB8AC3E}">
        <p14:creationId xmlns:p14="http://schemas.microsoft.com/office/powerpoint/2010/main" val="4057160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57200" rtl="0" eaLnBrk="1" fontAlgn="auto" latinLnBrk="0" hangingPunct="1">
              <a:lnSpc>
                <a:spcPct val="93000"/>
              </a:lnSpc>
              <a:spcBef>
                <a:spcPts val="0"/>
              </a:spcBef>
              <a:spcAft>
                <a:spcPts val="0"/>
              </a:spcAft>
              <a:buClrTx/>
              <a:buSzTx/>
              <a:buFontTx/>
              <a:buNone/>
              <a:tabLst>
                <a:tab pos="432662" algn="l"/>
                <a:tab pos="865323" algn="l"/>
                <a:tab pos="1297985" algn="l"/>
                <a:tab pos="1730646" algn="l"/>
                <a:tab pos="2163308" algn="l"/>
                <a:tab pos="2595969" algn="l"/>
                <a:tab pos="3028631" algn="l"/>
              </a:tabLst>
              <a:defRPr/>
            </a:pPr>
            <a:fld id="{6C1E21F1-3666-4A9D-B55E-EEBEBB85B30F}"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457200" rtl="0" eaLnBrk="1" fontAlgn="auto" latinLnBrk="0" hangingPunct="1">
                <a:lnSpc>
                  <a:spcPct val="93000"/>
                </a:lnSpc>
                <a:spcBef>
                  <a:spcPts val="0"/>
                </a:spcBef>
                <a:spcAft>
                  <a:spcPts val="0"/>
                </a:spcAft>
                <a:buClrTx/>
                <a:buSzTx/>
                <a:buFontTx/>
                <a:buNone/>
                <a:tabLst>
                  <a:tab pos="432662" algn="l"/>
                  <a:tab pos="865323" algn="l"/>
                  <a:tab pos="1297985" algn="l"/>
                  <a:tab pos="1730646" algn="l"/>
                  <a:tab pos="2163308" algn="l"/>
                  <a:tab pos="2595969" algn="l"/>
                  <a:tab pos="3028631" algn="l"/>
                </a:tabLst>
                <a:defRPr/>
              </a:pPr>
              <a:t>13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5121" name="Rectangle 1"/>
          <p:cNvSpPr txBox="1">
            <a:spLocks noGrp="1" noRot="1" noChangeAspect="1" noChangeArrowheads="1"/>
          </p:cNvSpPr>
          <p:nvPr>
            <p:ph type="sldImg"/>
          </p:nvPr>
        </p:nvSpPr>
        <p:spPr bwMode="auto">
          <a:xfrm>
            <a:off x="1257300" y="730250"/>
            <a:ext cx="4800600" cy="36004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2" name="Rectangle 2"/>
          <p:cNvSpPr txBox="1">
            <a:spLocks noGrp="1" noChangeArrowheads="1"/>
          </p:cNvSpPr>
          <p:nvPr>
            <p:ph type="body" idx="1"/>
          </p:nvPr>
        </p:nvSpPr>
        <p:spPr bwMode="auto">
          <a:xfrm>
            <a:off x="732119" y="4559662"/>
            <a:ext cx="5852459" cy="43202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74254">
              <a:defRPr/>
            </a:pPr>
            <a:endParaRPr lang="en-US" dirty="0">
              <a:cs typeface="Times New Roman" panose="02020603050405020304" pitchFamily="18" charset="0"/>
            </a:endParaRPr>
          </a:p>
        </p:txBody>
      </p:sp>
    </p:spTree>
    <p:extLst>
      <p:ext uri="{BB962C8B-B14F-4D97-AF65-F5344CB8AC3E}">
        <p14:creationId xmlns:p14="http://schemas.microsoft.com/office/powerpoint/2010/main" val="4055428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BG.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TextBox 13"/>
          <p:cNvSpPr txBox="1"/>
          <p:nvPr userDrawn="1"/>
        </p:nvSpPr>
        <p:spPr>
          <a:xfrm>
            <a:off x="225454" y="819087"/>
            <a:ext cx="4381305" cy="830997"/>
          </a:xfrm>
          <a:prstGeom prst="rect">
            <a:avLst/>
          </a:prstGeom>
          <a:noFill/>
        </p:spPr>
        <p:txBody>
          <a:bodyPr wrap="square" rtlCol="0">
            <a:spAutoFit/>
          </a:bodyPr>
          <a:lstStyle/>
          <a:p>
            <a:r>
              <a:rPr lang="en-US" sz="4800" dirty="0">
                <a:solidFill>
                  <a:schemeClr val="bg1"/>
                </a:solidFill>
                <a:latin typeface="Arial"/>
                <a:cs typeface="Arial"/>
              </a:rPr>
              <a:t>Astrophysics</a:t>
            </a:r>
          </a:p>
        </p:txBody>
      </p:sp>
      <p:sp>
        <p:nvSpPr>
          <p:cNvPr id="20" name="Text Placeholder 19"/>
          <p:cNvSpPr>
            <a:spLocks noGrp="1"/>
          </p:cNvSpPr>
          <p:nvPr>
            <p:ph type="body" sz="quarter" idx="10" hasCustomPrompt="1"/>
          </p:nvPr>
        </p:nvSpPr>
        <p:spPr>
          <a:xfrm>
            <a:off x="196660" y="1673736"/>
            <a:ext cx="4845050" cy="873266"/>
          </a:xfrm>
        </p:spPr>
        <p:txBody>
          <a:bodyPr/>
          <a:lstStyle>
            <a:lvl1pPr marL="0" indent="0">
              <a:lnSpc>
                <a:spcPct val="90000"/>
              </a:lnSpc>
              <a:buNone/>
              <a:defRPr sz="2400" baseline="0">
                <a:solidFill>
                  <a:schemeClr val="bg1"/>
                </a:solidFill>
              </a:defRPr>
            </a:lvl1pPr>
          </a:lstStyle>
          <a:p>
            <a:pPr lvl="0"/>
            <a:r>
              <a:rPr lang="en-US" dirty="0"/>
              <a:t>Presentation Title</a:t>
            </a:r>
          </a:p>
        </p:txBody>
      </p:sp>
      <p:pic>
        <p:nvPicPr>
          <p:cNvPr id="8" name="Picture 7" descr="Image1.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645135"/>
            <a:ext cx="2240280" cy="2053590"/>
          </a:xfrm>
          <a:prstGeom prst="rect">
            <a:avLst/>
          </a:prstGeom>
        </p:spPr>
      </p:pic>
      <p:pic>
        <p:nvPicPr>
          <p:cNvPr id="9" name="Picture 8" descr="Image2.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02987" y="2645135"/>
            <a:ext cx="2240280" cy="2053590"/>
          </a:xfrm>
          <a:prstGeom prst="rect">
            <a:avLst/>
          </a:prstGeom>
        </p:spPr>
      </p:pic>
      <p:pic>
        <p:nvPicPr>
          <p:cNvPr id="10" name="Picture 9" descr="Image3.jp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605974" y="2645135"/>
            <a:ext cx="2240280" cy="2053590"/>
          </a:xfrm>
          <a:prstGeom prst="rect">
            <a:avLst/>
          </a:prstGeom>
        </p:spPr>
      </p:pic>
      <p:pic>
        <p:nvPicPr>
          <p:cNvPr id="11" name="Picture 10" descr="Image4.jp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908961" y="2645135"/>
            <a:ext cx="2235039" cy="2048786"/>
          </a:xfrm>
          <a:prstGeom prst="rect">
            <a:avLst/>
          </a:prstGeom>
        </p:spPr>
      </p:pic>
      <p:pic>
        <p:nvPicPr>
          <p:cNvPr id="12" name="Picture 11" descr="Nasa logo.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8304668" y="136305"/>
            <a:ext cx="716891" cy="592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userDrawn="1"/>
        </p:nvSpPr>
        <p:spPr>
          <a:xfrm>
            <a:off x="217939" y="293062"/>
            <a:ext cx="4381305" cy="276999"/>
          </a:xfrm>
          <a:prstGeom prst="rect">
            <a:avLst/>
          </a:prstGeom>
          <a:noFill/>
        </p:spPr>
        <p:txBody>
          <a:bodyPr wrap="square" rtlCol="0">
            <a:spAutoFit/>
          </a:bodyPr>
          <a:lstStyle/>
          <a:p>
            <a:r>
              <a:rPr lang="en-US" sz="1200" dirty="0">
                <a:solidFill>
                  <a:schemeClr val="bg1"/>
                </a:solidFill>
                <a:latin typeface="Arial"/>
                <a:cs typeface="Arial"/>
              </a:rPr>
              <a:t>National Aeronautics and Space Administration</a:t>
            </a:r>
          </a:p>
        </p:txBody>
      </p:sp>
      <p:sp>
        <p:nvSpPr>
          <p:cNvPr id="24" name="Text Placeholder 23"/>
          <p:cNvSpPr>
            <a:spLocks noGrp="1"/>
          </p:cNvSpPr>
          <p:nvPr>
            <p:ph type="body" sz="quarter" idx="11" hasCustomPrompt="1"/>
          </p:nvPr>
        </p:nvSpPr>
        <p:spPr>
          <a:xfrm>
            <a:off x="213985" y="4777862"/>
            <a:ext cx="5094225" cy="1044252"/>
          </a:xfrm>
        </p:spPr>
        <p:txBody>
          <a:bodyPr/>
          <a:lstStyle>
            <a:lvl1pPr marL="0" indent="0">
              <a:buNone/>
              <a:defRPr sz="1600">
                <a:solidFill>
                  <a:srgbClr val="112143"/>
                </a:solidFill>
                <a:latin typeface="Arial"/>
                <a:cs typeface="Arial"/>
              </a:defRPr>
            </a:lvl1pPr>
            <a:lvl2pPr>
              <a:defRPr sz="1600">
                <a:solidFill>
                  <a:srgbClr val="112143"/>
                </a:solidFill>
                <a:latin typeface="Arial"/>
                <a:cs typeface="Arial"/>
              </a:defRPr>
            </a:lvl2pPr>
            <a:lvl3pPr>
              <a:defRPr sz="1600">
                <a:solidFill>
                  <a:srgbClr val="112143"/>
                </a:solidFill>
                <a:latin typeface="Arial"/>
                <a:cs typeface="Arial"/>
              </a:defRPr>
            </a:lvl3pPr>
            <a:lvl4pPr>
              <a:defRPr sz="1600">
                <a:solidFill>
                  <a:srgbClr val="112143"/>
                </a:solidFill>
                <a:latin typeface="Arial"/>
                <a:cs typeface="Arial"/>
              </a:defRPr>
            </a:lvl4pPr>
            <a:lvl5pPr>
              <a:defRPr sz="1600">
                <a:solidFill>
                  <a:srgbClr val="112143"/>
                </a:solidFill>
                <a:latin typeface="Arial"/>
                <a:cs typeface="Arial"/>
              </a:defRPr>
            </a:lvl5pPr>
          </a:lstStyle>
          <a:p>
            <a:pPr lvl="0"/>
            <a:r>
              <a:rPr lang="en-US" dirty="0"/>
              <a:t>Subtitle</a:t>
            </a:r>
          </a:p>
        </p:txBody>
      </p:sp>
      <p:sp>
        <p:nvSpPr>
          <p:cNvPr id="27" name="Text Placeholder 26"/>
          <p:cNvSpPr>
            <a:spLocks noGrp="1"/>
          </p:cNvSpPr>
          <p:nvPr>
            <p:ph type="body" sz="quarter" idx="12" hasCustomPrompt="1"/>
          </p:nvPr>
        </p:nvSpPr>
        <p:spPr>
          <a:xfrm>
            <a:off x="5593601" y="4803565"/>
            <a:ext cx="3268407" cy="362792"/>
          </a:xfrm>
        </p:spPr>
        <p:txBody>
          <a:bodyPr/>
          <a:lstStyle>
            <a:lvl1pPr marL="0" indent="0" algn="r">
              <a:buNone/>
              <a:defRPr sz="1800" b="1">
                <a:solidFill>
                  <a:srgbClr val="112143"/>
                </a:solidFill>
              </a:defRPr>
            </a:lvl1pPr>
            <a:lvl2pPr algn="r">
              <a:defRPr sz="1800" b="1">
                <a:solidFill>
                  <a:srgbClr val="112143"/>
                </a:solidFill>
              </a:defRPr>
            </a:lvl2pPr>
            <a:lvl3pPr algn="r">
              <a:defRPr sz="1800" b="1">
                <a:solidFill>
                  <a:srgbClr val="112143"/>
                </a:solidFill>
              </a:defRPr>
            </a:lvl3pPr>
            <a:lvl4pPr algn="r">
              <a:defRPr sz="1800" b="1">
                <a:solidFill>
                  <a:srgbClr val="112143"/>
                </a:solidFill>
              </a:defRPr>
            </a:lvl4pPr>
            <a:lvl5pPr algn="r">
              <a:defRPr sz="1800" b="1">
                <a:solidFill>
                  <a:srgbClr val="112143"/>
                </a:solidFill>
              </a:defRPr>
            </a:lvl5pPr>
          </a:lstStyle>
          <a:p>
            <a:pPr lvl="0"/>
            <a:r>
              <a:rPr lang="en-US" dirty="0"/>
              <a:t>Presenter Name</a:t>
            </a:r>
          </a:p>
        </p:txBody>
      </p:sp>
      <p:sp>
        <p:nvSpPr>
          <p:cNvPr id="31" name="Text Placeholder 30"/>
          <p:cNvSpPr>
            <a:spLocks noGrp="1"/>
          </p:cNvSpPr>
          <p:nvPr>
            <p:ph type="body" sz="quarter" idx="13" hasCustomPrompt="1"/>
          </p:nvPr>
        </p:nvSpPr>
        <p:spPr>
          <a:xfrm>
            <a:off x="5593601" y="5103719"/>
            <a:ext cx="3268407" cy="949325"/>
          </a:xfrm>
        </p:spPr>
        <p:txBody>
          <a:bodyPr/>
          <a:lstStyle>
            <a:lvl1pPr marL="0" indent="0" algn="r">
              <a:buNone/>
              <a:defRPr sz="1300">
                <a:solidFill>
                  <a:srgbClr val="112143"/>
                </a:solidFill>
              </a:defRPr>
            </a:lvl1pPr>
            <a:lvl2pPr algn="r">
              <a:defRPr sz="1300">
                <a:solidFill>
                  <a:srgbClr val="112143"/>
                </a:solidFill>
              </a:defRPr>
            </a:lvl2pPr>
            <a:lvl3pPr algn="r">
              <a:defRPr sz="1300">
                <a:solidFill>
                  <a:srgbClr val="112143"/>
                </a:solidFill>
              </a:defRPr>
            </a:lvl3pPr>
            <a:lvl4pPr algn="r">
              <a:defRPr sz="1300">
                <a:solidFill>
                  <a:srgbClr val="112143"/>
                </a:solidFill>
              </a:defRPr>
            </a:lvl4pPr>
            <a:lvl5pPr algn="r">
              <a:defRPr sz="1300">
                <a:solidFill>
                  <a:srgbClr val="112143"/>
                </a:solidFill>
              </a:defRPr>
            </a:lvl5pPr>
          </a:lstStyle>
          <a:p>
            <a:pPr lvl="0"/>
            <a:r>
              <a:rPr lang="en-US" dirty="0"/>
              <a:t>Title</a:t>
            </a:r>
          </a:p>
        </p:txBody>
      </p:sp>
      <p:sp>
        <p:nvSpPr>
          <p:cNvPr id="33" name="Text Placeholder 32"/>
          <p:cNvSpPr>
            <a:spLocks noGrp="1"/>
          </p:cNvSpPr>
          <p:nvPr>
            <p:ph type="body" sz="quarter" idx="14" hasCustomPrompt="1"/>
          </p:nvPr>
        </p:nvSpPr>
        <p:spPr>
          <a:xfrm>
            <a:off x="206428" y="5922010"/>
            <a:ext cx="5094287" cy="296863"/>
          </a:xfrm>
        </p:spPr>
        <p:txBody>
          <a:bodyPr/>
          <a:lstStyle>
            <a:lvl1pPr marL="0" indent="0">
              <a:buNone/>
              <a:defRPr sz="1600">
                <a:solidFill>
                  <a:srgbClr val="112143"/>
                </a:solidFill>
              </a:defRPr>
            </a:lvl1pPr>
            <a:lvl2pPr>
              <a:defRPr sz="1600"/>
            </a:lvl2pPr>
            <a:lvl3pPr>
              <a:defRPr sz="1600"/>
            </a:lvl3pPr>
            <a:lvl4pPr>
              <a:defRPr sz="1600"/>
            </a:lvl4pPr>
            <a:lvl5pPr>
              <a:defRPr sz="1600"/>
            </a:lvl5pPr>
          </a:lstStyle>
          <a:p>
            <a:pPr lvl="0"/>
            <a:r>
              <a:rPr lang="en-US" dirty="0"/>
              <a:t>Date</a:t>
            </a:r>
          </a:p>
        </p:txBody>
      </p:sp>
      <p:sp>
        <p:nvSpPr>
          <p:cNvPr id="15" name="Slide Number Placeholder 5"/>
          <p:cNvSpPr>
            <a:spLocks noGrp="1"/>
          </p:cNvSpPr>
          <p:nvPr>
            <p:ph type="sldNum" sz="quarter" idx="15"/>
          </p:nvPr>
        </p:nvSpPr>
        <p:spPr>
          <a:xfrm>
            <a:off x="6953320" y="6528092"/>
            <a:ext cx="2133600" cy="285316"/>
          </a:xfrm>
          <a:prstGeom prst="rect">
            <a:avLst/>
          </a:prstGeom>
        </p:spPr>
        <p:txBody>
          <a:bodyPr/>
          <a:lstStyle>
            <a:lvl1pPr algn="r">
              <a:defRPr sz="1100">
                <a:solidFill>
                  <a:srgbClr val="112143"/>
                </a:solidFill>
                <a:latin typeface="Arial"/>
                <a:cs typeface="Arial"/>
              </a:defRPr>
            </a:lvl1pPr>
          </a:lstStyle>
          <a:p>
            <a:fld id="{D297EF46-42AB-314A-A2E7-FB6E0BBF01D2}" type="slidenum">
              <a:rPr lang="en-US" smtClean="0"/>
              <a:pPr/>
              <a:t>‹#›</a:t>
            </a:fld>
            <a:endParaRPr lang="en-US" dirty="0"/>
          </a:p>
        </p:txBody>
      </p:sp>
      <p:sp>
        <p:nvSpPr>
          <p:cNvPr id="16" name="TextBox 15"/>
          <p:cNvSpPr txBox="1"/>
          <p:nvPr userDrawn="1"/>
        </p:nvSpPr>
        <p:spPr>
          <a:xfrm>
            <a:off x="184904" y="6470613"/>
            <a:ext cx="4381305" cy="276999"/>
          </a:xfrm>
          <a:prstGeom prst="rect">
            <a:avLst/>
          </a:prstGeom>
          <a:noFill/>
        </p:spPr>
        <p:txBody>
          <a:bodyPr wrap="square" rtlCol="0">
            <a:spAutoFit/>
          </a:bodyPr>
          <a:lstStyle/>
          <a:p>
            <a:r>
              <a:rPr lang="en-US" sz="1200" dirty="0" err="1">
                <a:solidFill>
                  <a:schemeClr val="tx1"/>
                </a:solidFill>
                <a:latin typeface="Arial"/>
                <a:cs typeface="Arial"/>
              </a:rPr>
              <a:t>www.nasa.gov</a:t>
            </a:r>
            <a:endParaRPr lang="en-US" sz="1200" dirty="0">
              <a:solidFill>
                <a:schemeClr val="tx1"/>
              </a:solidFill>
              <a:latin typeface="Arial"/>
              <a:cs typeface="Arial"/>
            </a:endParaRPr>
          </a:p>
        </p:txBody>
      </p:sp>
    </p:spTree>
    <p:extLst>
      <p:ext uri="{BB962C8B-B14F-4D97-AF65-F5344CB8AC3E}">
        <p14:creationId xmlns:p14="http://schemas.microsoft.com/office/powerpoint/2010/main" val="875607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pic>
        <p:nvPicPr>
          <p:cNvPr id="3" name="Picture 2" descr="Nasa logo.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04669" y="136305"/>
            <a:ext cx="716891" cy="592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5"/>
          <p:cNvSpPr>
            <a:spLocks noGrp="1"/>
          </p:cNvSpPr>
          <p:nvPr>
            <p:ph type="sldNum" sz="quarter" idx="12"/>
          </p:nvPr>
        </p:nvSpPr>
        <p:spPr>
          <a:xfrm>
            <a:off x="6953320" y="6528092"/>
            <a:ext cx="2133600" cy="285316"/>
          </a:xfrm>
          <a:prstGeom prst="rect">
            <a:avLst/>
          </a:prstGeom>
        </p:spPr>
        <p:txBody>
          <a:bodyPr/>
          <a:lstStyle>
            <a:lvl1pPr algn="r">
              <a:defRPr sz="900">
                <a:solidFill>
                  <a:srgbClr val="112143"/>
                </a:solidFill>
                <a:latin typeface="Arial"/>
                <a:cs typeface="Arial"/>
              </a:defRPr>
            </a:lvl1pPr>
          </a:lstStyle>
          <a:p>
            <a:fld id="{D297EF46-42AB-314A-A2E7-FB6E0BBF01D2}" type="slidenum">
              <a:rPr lang="en-US" smtClean="0"/>
              <a:pPr/>
              <a:t>‹#›</a:t>
            </a:fld>
            <a:endParaRPr lang="en-US" dirty="0"/>
          </a:p>
        </p:txBody>
      </p:sp>
    </p:spTree>
    <p:extLst>
      <p:ext uri="{BB962C8B-B14F-4D97-AF65-F5344CB8AC3E}">
        <p14:creationId xmlns:p14="http://schemas.microsoft.com/office/powerpoint/2010/main" val="1990946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69"/>
            <a:ext cx="8229600" cy="724186"/>
          </a:xfrm>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marL="163513" indent="-163513">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953320" y="6528092"/>
            <a:ext cx="2133600" cy="285316"/>
          </a:xfrm>
          <a:prstGeom prst="rect">
            <a:avLst/>
          </a:prstGeom>
        </p:spPr>
        <p:txBody>
          <a:bodyPr/>
          <a:lstStyle>
            <a:lvl1pPr algn="r">
              <a:defRPr sz="1100">
                <a:solidFill>
                  <a:srgbClr val="112143"/>
                </a:solidFill>
                <a:latin typeface="Arial"/>
                <a:cs typeface="Arial"/>
              </a:defRPr>
            </a:lvl1pPr>
          </a:lstStyle>
          <a:p>
            <a:fld id="{D297EF46-42AB-314A-A2E7-FB6E0BBF01D2}" type="slidenum">
              <a:rPr lang="en-US" smtClean="0"/>
              <a:pPr/>
              <a:t>‹#›</a:t>
            </a:fld>
            <a:endParaRPr lang="en-US" dirty="0"/>
          </a:p>
        </p:txBody>
      </p:sp>
      <p:pic>
        <p:nvPicPr>
          <p:cNvPr id="5" name="Picture 4" descr="Nasa logo.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04668" y="136305"/>
            <a:ext cx="716891" cy="592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58187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6"/>
            <a:ext cx="8229600" cy="724186"/>
          </a:xfrm>
        </p:spPr>
        <p:txBody>
          <a:bodyPr>
            <a:noAutofit/>
          </a:bodyPr>
          <a:lstStyle/>
          <a:p>
            <a:r>
              <a:rPr lang="en-US" dirty="0"/>
              <a:t>Click to edit Master title style</a:t>
            </a:r>
          </a:p>
        </p:txBody>
      </p:sp>
      <p:sp>
        <p:nvSpPr>
          <p:cNvPr id="4" name="Slide Number Placeholder 5"/>
          <p:cNvSpPr>
            <a:spLocks noGrp="1"/>
          </p:cNvSpPr>
          <p:nvPr>
            <p:ph type="sldNum" sz="quarter" idx="12"/>
          </p:nvPr>
        </p:nvSpPr>
        <p:spPr>
          <a:xfrm>
            <a:off x="6953320" y="6528092"/>
            <a:ext cx="2133600" cy="285316"/>
          </a:xfrm>
          <a:prstGeom prst="rect">
            <a:avLst/>
          </a:prstGeom>
        </p:spPr>
        <p:txBody>
          <a:bodyPr>
            <a:noAutofit/>
          </a:bodyPr>
          <a:lstStyle>
            <a:lvl1pPr algn="r">
              <a:defRPr sz="1100">
                <a:solidFill>
                  <a:srgbClr val="112143"/>
                </a:solidFill>
                <a:latin typeface="Arial"/>
                <a:cs typeface="Arial"/>
              </a:defRPr>
            </a:lvl1pPr>
          </a:lstStyle>
          <a:p>
            <a:fld id="{D297EF46-42AB-314A-A2E7-FB6E0BBF01D2}" type="slidenum">
              <a:rPr lang="en-US" smtClean="0"/>
              <a:pPr/>
              <a:t>‹#›</a:t>
            </a:fld>
            <a:endParaRPr lang="en-US" dirty="0"/>
          </a:p>
        </p:txBody>
      </p:sp>
      <p:sp>
        <p:nvSpPr>
          <p:cNvPr id="6" name="Content Placeholder 2"/>
          <p:cNvSpPr>
            <a:spLocks noGrp="1"/>
          </p:cNvSpPr>
          <p:nvPr>
            <p:ph idx="1"/>
          </p:nvPr>
        </p:nvSpPr>
        <p:spPr>
          <a:xfrm>
            <a:off x="457200" y="1105842"/>
            <a:ext cx="8229600" cy="5464996"/>
          </a:xfrm>
        </p:spPr>
        <p:txBody>
          <a:bodyPr>
            <a:noAutofit/>
          </a:bodyPr>
          <a:lstStyle>
            <a:lvl1pPr marL="163513" indent="-163513">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Nasa logo.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04668" y="136305"/>
            <a:ext cx="716891" cy="592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6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6" name="Slide Number Placeholder 5"/>
          <p:cNvSpPr>
            <a:spLocks noGrp="1"/>
          </p:cNvSpPr>
          <p:nvPr>
            <p:ph type="sldNum" sz="quarter" idx="12"/>
          </p:nvPr>
        </p:nvSpPr>
        <p:spPr>
          <a:xfrm>
            <a:off x="6981860" y="6556628"/>
            <a:ext cx="2133600" cy="285316"/>
          </a:xfrm>
          <a:prstGeom prst="rect">
            <a:avLst/>
          </a:prstGeom>
        </p:spPr>
        <p:txBody>
          <a:bodyPr>
            <a:noAutofit/>
          </a:bodyPr>
          <a:lstStyle>
            <a:lvl1pPr algn="r">
              <a:defRPr sz="1100">
                <a:solidFill>
                  <a:srgbClr val="112143"/>
                </a:solidFill>
                <a:latin typeface="Arial"/>
                <a:cs typeface="Arial"/>
              </a:defRPr>
            </a:lvl1pPr>
          </a:lstStyle>
          <a:p>
            <a:fld id="{D297EF46-42AB-314A-A2E7-FB6E0BBF01D2}" type="slidenum">
              <a:rPr lang="en-US" smtClean="0"/>
              <a:pPr/>
              <a:t>‹#›</a:t>
            </a:fld>
            <a:endParaRPr lang="en-US" dirty="0"/>
          </a:p>
        </p:txBody>
      </p:sp>
      <p:pic>
        <p:nvPicPr>
          <p:cNvPr id="4" name="Picture 3" descr="Nasa logo.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04668" y="136305"/>
            <a:ext cx="716891" cy="592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11416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81860" y="6556628"/>
            <a:ext cx="2133600" cy="285316"/>
          </a:xfrm>
          <a:prstGeom prst="rect">
            <a:avLst/>
          </a:prstGeom>
        </p:spPr>
        <p:txBody>
          <a:bodyPr/>
          <a:lstStyle>
            <a:lvl1pPr algn="r">
              <a:defRPr sz="1100">
                <a:solidFill>
                  <a:srgbClr val="112143"/>
                </a:solidFill>
                <a:latin typeface="Arial"/>
                <a:cs typeface="Arial"/>
              </a:defRPr>
            </a:lvl1pPr>
          </a:lstStyle>
          <a:p>
            <a:fld id="{D297EF46-42AB-314A-A2E7-FB6E0BBF01D2}" type="slidenum">
              <a:rPr lang="en-US" smtClean="0"/>
              <a:pPr/>
              <a:t>‹#›</a:t>
            </a:fld>
            <a:endParaRPr lang="en-US" dirty="0"/>
          </a:p>
        </p:txBody>
      </p:sp>
      <p:pic>
        <p:nvPicPr>
          <p:cNvPr id="3" name="Picture 2" descr="Nasa logo.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04668" y="136305"/>
            <a:ext cx="716891" cy="592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9656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599"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31FBCFA-9C46-8F43-8D04-46A1851597AD}" type="slidenum">
              <a:rPr lang="en-US" smtClean="0"/>
              <a:pPr/>
              <a:t>‹#›</a:t>
            </a:fld>
            <a:endParaRPr lang="en-US"/>
          </a:p>
        </p:txBody>
      </p:sp>
    </p:spTree>
    <p:extLst>
      <p:ext uri="{BB962C8B-B14F-4D97-AF65-F5344CB8AC3E}">
        <p14:creationId xmlns:p14="http://schemas.microsoft.com/office/powerpoint/2010/main" val="49506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6"/>
            <a:ext cx="8229600" cy="724186"/>
          </a:xfrm>
        </p:spPr>
        <p:txBody>
          <a:bodyPr>
            <a:noAutofit/>
          </a:bodyPr>
          <a:lstStyle/>
          <a:p>
            <a:r>
              <a:rPr lang="en-US" dirty="0"/>
              <a:t>Click to edit Master title style</a:t>
            </a:r>
          </a:p>
        </p:txBody>
      </p:sp>
      <p:sp>
        <p:nvSpPr>
          <p:cNvPr id="4" name="Slide Number Placeholder 5"/>
          <p:cNvSpPr>
            <a:spLocks noGrp="1"/>
          </p:cNvSpPr>
          <p:nvPr>
            <p:ph type="sldNum" sz="quarter" idx="12"/>
          </p:nvPr>
        </p:nvSpPr>
        <p:spPr>
          <a:xfrm>
            <a:off x="6953320" y="6528092"/>
            <a:ext cx="2133600" cy="285316"/>
          </a:xfrm>
          <a:prstGeom prst="rect">
            <a:avLst/>
          </a:prstGeom>
        </p:spPr>
        <p:txBody>
          <a:bodyPr>
            <a:noAutofit/>
          </a:bodyPr>
          <a:lstStyle>
            <a:lvl1pPr algn="r">
              <a:defRPr sz="825">
                <a:solidFill>
                  <a:srgbClr val="112143"/>
                </a:solidFill>
                <a:latin typeface="Arial"/>
                <a:cs typeface="Arial"/>
              </a:defRPr>
            </a:lvl1pPr>
          </a:lstStyle>
          <a:p>
            <a:fld id="{D297EF46-42AB-314A-A2E7-FB6E0BBF01D2}" type="slidenum">
              <a:rPr lang="en-US" smtClean="0"/>
              <a:pPr/>
              <a:t>‹#›</a:t>
            </a:fld>
            <a:endParaRPr lang="en-US" dirty="0"/>
          </a:p>
        </p:txBody>
      </p:sp>
      <p:sp>
        <p:nvSpPr>
          <p:cNvPr id="6" name="Content Placeholder 2"/>
          <p:cNvSpPr>
            <a:spLocks noGrp="1"/>
          </p:cNvSpPr>
          <p:nvPr>
            <p:ph idx="1"/>
          </p:nvPr>
        </p:nvSpPr>
        <p:spPr>
          <a:xfrm>
            <a:off x="457200" y="1105842"/>
            <a:ext cx="8229600" cy="5464996"/>
          </a:xfrm>
        </p:spPr>
        <p:txBody>
          <a:bodyPr>
            <a:noAutofit/>
          </a:bodyPr>
          <a:lstStyle>
            <a:lvl1pPr marL="122635" indent="-122635">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Nasa logo.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04669" y="136305"/>
            <a:ext cx="716891" cy="592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6612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0AAAE7-9D46-4EC6-8E85-A021BDBD60DD}" type="datetimeFigureOut">
              <a:rPr lang="en-US" smtClean="0"/>
              <a:t>1/4/20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85D968-6FDE-4628-B3D9-72B2F63EE458}" type="slidenum">
              <a:rPr lang="en-US" smtClean="0"/>
              <a:t>‹#›</a:t>
            </a:fld>
            <a:endParaRPr lang="en-US"/>
          </a:p>
        </p:txBody>
      </p:sp>
    </p:spTree>
    <p:extLst>
      <p:ext uri="{BB962C8B-B14F-4D97-AF65-F5344CB8AC3E}">
        <p14:creationId xmlns:p14="http://schemas.microsoft.com/office/powerpoint/2010/main" val="216408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2" y="273631"/>
            <a:ext cx="8226720" cy="1143480"/>
          </a:xfrm>
        </p:spPr>
        <p:txBody>
          <a:bodyPr/>
          <a:lstStyle/>
          <a:p>
            <a:r>
              <a:rPr lang="en-US"/>
              <a:t>Click to edit Master title style</a:t>
            </a:r>
          </a:p>
        </p:txBody>
      </p:sp>
      <p:sp>
        <p:nvSpPr>
          <p:cNvPr id="3" name="Date Placeholder 2"/>
          <p:cNvSpPr>
            <a:spLocks noGrp="1"/>
          </p:cNvSpPr>
          <p:nvPr>
            <p:ph type="dt" idx="10"/>
          </p:nvPr>
        </p:nvSpPr>
        <p:spPr>
          <a:xfrm>
            <a:off x="456482" y="6247378"/>
            <a:ext cx="2128320" cy="470930"/>
          </a:xfrm>
        </p:spPr>
        <p:txBody>
          <a:bodyPr/>
          <a:lstStyle>
            <a:lvl1pPr>
              <a:defRPr/>
            </a:lvl1pPr>
          </a:lstStyle>
          <a:p>
            <a:endParaRPr lang="en-US" altLang="en-US"/>
          </a:p>
        </p:txBody>
      </p:sp>
      <p:sp>
        <p:nvSpPr>
          <p:cNvPr id="4" name="Footer Placeholder 3"/>
          <p:cNvSpPr>
            <a:spLocks noGrp="1"/>
          </p:cNvSpPr>
          <p:nvPr>
            <p:ph type="ftr" idx="11"/>
          </p:nvPr>
        </p:nvSpPr>
        <p:spPr>
          <a:xfrm>
            <a:off x="3127680" y="6247378"/>
            <a:ext cx="2897280" cy="470930"/>
          </a:xfrm>
        </p:spPr>
        <p:txBody>
          <a:bodyPr/>
          <a:lstStyle>
            <a:lvl1pPr>
              <a:defRPr/>
            </a:lvl1pPr>
          </a:lstStyle>
          <a:p>
            <a:endParaRPr lang="en-US" altLang="en-US"/>
          </a:p>
        </p:txBody>
      </p:sp>
      <p:sp>
        <p:nvSpPr>
          <p:cNvPr id="5" name="Slide Number Placeholder 4"/>
          <p:cNvSpPr>
            <a:spLocks noGrp="1"/>
          </p:cNvSpPr>
          <p:nvPr>
            <p:ph type="sldNum" idx="12"/>
          </p:nvPr>
        </p:nvSpPr>
        <p:spPr>
          <a:xfrm>
            <a:off x="6556322" y="6247378"/>
            <a:ext cx="2128320" cy="470930"/>
          </a:xfrm>
        </p:spPr>
        <p:txBody>
          <a:bodyPr/>
          <a:lstStyle>
            <a:lvl1pPr>
              <a:defRPr/>
            </a:lvl1pPr>
          </a:lstStyle>
          <a:p>
            <a:fld id="{B2644208-B770-4E97-B42E-22E26CA9C6AA}" type="slidenum">
              <a:rPr lang="en-US" altLang="en-US"/>
              <a:pPr/>
              <a:t>‹#›</a:t>
            </a:fld>
            <a:endParaRPr lang="en-US" altLang="en-US"/>
          </a:p>
        </p:txBody>
      </p:sp>
    </p:spTree>
    <p:extLst>
      <p:ext uri="{BB962C8B-B14F-4D97-AF65-F5344CB8AC3E}">
        <p14:creationId xmlns:p14="http://schemas.microsoft.com/office/powerpoint/2010/main" val="12689150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jpg"/><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Template_bg.jpg"/>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67739"/>
            <a:ext cx="8229600" cy="724186"/>
          </a:xfrm>
          <a:prstGeom prst="rect">
            <a:avLst/>
          </a:prstGeom>
        </p:spPr>
        <p:txBody>
          <a:bodyPr vert="horz" lIns="91440" tIns="45720" rIns="91440" bIns="45720" rtlCol="0" anchor="ctr">
            <a:noAutofit/>
          </a:bodyPr>
          <a:lstStyle/>
          <a:p>
            <a:r>
              <a:rPr lang="en-US" dirty="0"/>
              <a:t>Two lines of summary title text</a:t>
            </a:r>
            <a:br>
              <a:rPr lang="en-US" dirty="0"/>
            </a:br>
            <a:r>
              <a:rPr lang="en-US" dirty="0"/>
              <a:t>for Astrophysics</a:t>
            </a:r>
          </a:p>
        </p:txBody>
      </p:sp>
      <p:sp>
        <p:nvSpPr>
          <p:cNvPr id="3" name="Text Placeholder 2"/>
          <p:cNvSpPr>
            <a:spLocks noGrp="1"/>
          </p:cNvSpPr>
          <p:nvPr>
            <p:ph type="body" idx="1"/>
          </p:nvPr>
        </p:nvSpPr>
        <p:spPr>
          <a:xfrm>
            <a:off x="457200" y="1105842"/>
            <a:ext cx="8229600" cy="546499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6953320" y="6528092"/>
            <a:ext cx="2133600" cy="285316"/>
          </a:xfrm>
          <a:prstGeom prst="rect">
            <a:avLst/>
          </a:prstGeom>
        </p:spPr>
        <p:txBody>
          <a:bodyPr/>
          <a:lstStyle>
            <a:lvl1pPr algn="r">
              <a:defRPr sz="1100">
                <a:solidFill>
                  <a:srgbClr val="112143"/>
                </a:solidFill>
                <a:latin typeface="Arial"/>
                <a:cs typeface="Arial"/>
              </a:defRPr>
            </a:lvl1pPr>
          </a:lstStyle>
          <a:p>
            <a:fld id="{D297EF46-42AB-314A-A2E7-FB6E0BBF01D2}" type="slidenum">
              <a:rPr lang="en-US" smtClean="0"/>
              <a:pPr/>
              <a:t>‹#›</a:t>
            </a:fld>
            <a:endParaRPr lang="en-US" dirty="0"/>
          </a:p>
        </p:txBody>
      </p:sp>
      <p:pic>
        <p:nvPicPr>
          <p:cNvPr id="6" name="Picture 5" descr="Nasa logo.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8304668" y="136305"/>
            <a:ext cx="716891" cy="592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7625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4" r:id="rId4"/>
    <p:sldLayoutId id="2147483655" r:id="rId5"/>
    <p:sldLayoutId id="2147483661" r:id="rId6"/>
    <p:sldLayoutId id="2147483663" r:id="rId7"/>
    <p:sldLayoutId id="2147483672" r:id="rId8"/>
    <p:sldLayoutId id="2147483675" r:id="rId9"/>
    <p:sldLayoutId id="2147483677" r:id="rId10"/>
  </p:sldLayoutIdLst>
  <p:hf hdr="0" ftr="0" dt="0"/>
  <p:txStyles>
    <p:titleStyle>
      <a:lvl1pPr algn="ctr" defTabSz="457200" rtl="0" eaLnBrk="1" latinLnBrk="0" hangingPunct="1">
        <a:lnSpc>
          <a:spcPct val="90000"/>
        </a:lnSpc>
        <a:spcBef>
          <a:spcPct val="0"/>
        </a:spcBef>
        <a:buNone/>
        <a:defRPr sz="2600" b="1" kern="1200">
          <a:solidFill>
            <a:schemeClr val="tx1"/>
          </a:solidFill>
          <a:latin typeface="Arial"/>
          <a:ea typeface="+mj-ea"/>
          <a:cs typeface="Arial"/>
        </a:defRPr>
      </a:lvl1pPr>
    </p:titleStyle>
    <p:bodyStyle>
      <a:lvl1pPr marL="0" indent="-164592" algn="l" defTabSz="457200" rtl="0" eaLnBrk="1" latinLnBrk="0" hangingPunct="1">
        <a:lnSpc>
          <a:spcPct val="90000"/>
        </a:lnSpc>
        <a:spcBef>
          <a:spcPts val="300"/>
        </a:spcBef>
        <a:buFont typeface="Arial"/>
        <a:buChar char="•"/>
        <a:defRPr sz="2000" kern="1200">
          <a:solidFill>
            <a:schemeClr val="tx1"/>
          </a:solidFill>
          <a:latin typeface="Arial"/>
          <a:ea typeface="+mn-ea"/>
          <a:cs typeface="Arial"/>
        </a:defRPr>
      </a:lvl1pPr>
      <a:lvl2pPr marL="557784" indent="-192024" algn="l" defTabSz="457200" rtl="0" eaLnBrk="1" latinLnBrk="0" hangingPunct="1">
        <a:lnSpc>
          <a:spcPct val="90000"/>
        </a:lnSpc>
        <a:spcBef>
          <a:spcPts val="300"/>
        </a:spcBef>
        <a:buSzPct val="80000"/>
        <a:buFont typeface="Arial"/>
        <a:buChar char="–"/>
        <a:defRPr sz="1600" kern="1200">
          <a:solidFill>
            <a:schemeClr val="tx1"/>
          </a:solidFill>
          <a:latin typeface="Arial"/>
          <a:ea typeface="+mn-ea"/>
          <a:cs typeface="Arial"/>
        </a:defRPr>
      </a:lvl2pPr>
      <a:lvl3pPr marL="685800" indent="-137160" algn="l" defTabSz="457200" rtl="0" eaLnBrk="1" latinLnBrk="0" hangingPunct="1">
        <a:lnSpc>
          <a:spcPct val="90000"/>
        </a:lnSpc>
        <a:spcBef>
          <a:spcPts val="300"/>
        </a:spcBef>
        <a:buFont typeface="Arial"/>
        <a:buChar char="•"/>
        <a:defRPr sz="1600" kern="1200">
          <a:solidFill>
            <a:schemeClr val="tx1"/>
          </a:solidFill>
          <a:latin typeface="Arial"/>
          <a:ea typeface="+mn-ea"/>
          <a:cs typeface="Arial"/>
        </a:defRPr>
      </a:lvl3pPr>
      <a:lvl4pPr marL="868680" indent="-228600" algn="l" defTabSz="457200" rtl="0" eaLnBrk="1" latinLnBrk="0" hangingPunct="1">
        <a:lnSpc>
          <a:spcPct val="90000"/>
        </a:lnSpc>
        <a:spcBef>
          <a:spcPts val="300"/>
        </a:spcBef>
        <a:buFont typeface="Arial"/>
        <a:buChar char="–"/>
        <a:defRPr sz="1400" kern="1200">
          <a:solidFill>
            <a:schemeClr val="tx1"/>
          </a:solidFill>
          <a:latin typeface="Arial"/>
          <a:ea typeface="+mn-ea"/>
          <a:cs typeface="Arial"/>
        </a:defRPr>
      </a:lvl4pPr>
      <a:lvl5pPr marL="1051560" indent="-182880" algn="l" defTabSz="457200" rtl="0" eaLnBrk="1" latinLnBrk="0" hangingPunct="1">
        <a:lnSpc>
          <a:spcPct val="90000"/>
        </a:lnSpc>
        <a:spcBef>
          <a:spcPts val="3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 Type="http://schemas.microsoft.com/office/2007/relationships/media" Target="../media/media1.mpg"/><Relationship Id="rId2" Type="http://schemas.openxmlformats.org/officeDocument/2006/relationships/video" Target="../media/media1.mpg"/></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jpg"/><Relationship Id="rId7" Type="http://schemas.openxmlformats.org/officeDocument/2006/relationships/image" Target="../media/image28.emf"/><Relationship Id="rId8"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14.png"/><Relationship Id="rId6" Type="http://schemas.openxmlformats.org/officeDocument/2006/relationships/hyperlink" Target="https://www.nasa.gov/feature/nasa-astrophysics-eyes-big-science-with-small-satellites"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hyperlink" Target="https://www.spacex.com/smallsat" TargetMode="External"/><Relationship Id="rId6" Type="http://schemas.openxmlformats.org/officeDocument/2006/relationships/hyperlink" Target="https://www.yorkspacesystems.com/s-class/" TargetMode="External"/><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4" Type="http://schemas.microsoft.com/office/2007/relationships/hdphoto" Target="../media/hdphoto1.wdp"/><Relationship Id="rId1" Type="http://schemas.openxmlformats.org/officeDocument/2006/relationships/slideLayout" Target="../slideLayouts/slideLayout5.xml"/><Relationship Id="rId2"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png"/><Relationship Id="rId5" Type="http://schemas.openxmlformats.org/officeDocument/2006/relationships/image" Target="../media/image43.emf"/><Relationship Id="rId6" Type="http://schemas.openxmlformats.org/officeDocument/2006/relationships/image" Target="../media/image44.png"/><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tiff"/></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eg"/><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a:xfrm>
            <a:off x="213986" y="4813355"/>
            <a:ext cx="4387044" cy="1571116"/>
          </a:xfrm>
        </p:spPr>
        <p:txBody>
          <a:bodyPr/>
          <a:lstStyle/>
          <a:p>
            <a:r>
              <a:rPr lang="en-US" sz="2000" b="1" dirty="0"/>
              <a:t>NASA Astrophysics CubeSats and </a:t>
            </a:r>
            <a:r>
              <a:rPr lang="en-US" sz="2000" b="1" dirty="0" err="1"/>
              <a:t>SmallSats</a:t>
            </a:r>
            <a:r>
              <a:rPr lang="en-US" sz="2000" b="1" dirty="0"/>
              <a:t>: Current and Future Prospects </a:t>
            </a:r>
          </a:p>
          <a:p>
            <a:r>
              <a:rPr lang="en-US" sz="2000" b="1" dirty="0"/>
              <a:t>Jan 4, 2020 AAS Workshop</a:t>
            </a:r>
          </a:p>
          <a:p>
            <a:r>
              <a:rPr lang="en-US" sz="2000" b="1" dirty="0"/>
              <a:t>Hawaii</a:t>
            </a:r>
            <a:endParaRPr lang="en-US" dirty="0"/>
          </a:p>
        </p:txBody>
      </p:sp>
      <p:sp>
        <p:nvSpPr>
          <p:cNvPr id="32" name="Text Placeholder 31"/>
          <p:cNvSpPr>
            <a:spLocks noGrp="1"/>
          </p:cNvSpPr>
          <p:nvPr>
            <p:ph type="body" sz="quarter" idx="12"/>
          </p:nvPr>
        </p:nvSpPr>
        <p:spPr>
          <a:xfrm>
            <a:off x="5642588" y="4813355"/>
            <a:ext cx="3268407" cy="1329750"/>
          </a:xfrm>
        </p:spPr>
        <p:txBody>
          <a:bodyPr/>
          <a:lstStyle/>
          <a:p>
            <a:r>
              <a:rPr lang="en-US" sz="2000" dirty="0"/>
              <a:t>Michael Garcia</a:t>
            </a:r>
          </a:p>
          <a:p>
            <a:endParaRPr lang="en-US" dirty="0"/>
          </a:p>
        </p:txBody>
      </p:sp>
      <p:pic>
        <p:nvPicPr>
          <p:cNvPr id="5" name="Picture 4"/>
          <p:cNvPicPr>
            <a:picLocks noChangeAspect="1"/>
          </p:cNvPicPr>
          <p:nvPr/>
        </p:nvPicPr>
        <p:blipFill rotWithShape="1">
          <a:blip r:embed="rId5"/>
          <a:srcRect l="35209" r="3253"/>
          <a:stretch/>
        </p:blipFill>
        <p:spPr>
          <a:xfrm>
            <a:off x="2297540" y="2651948"/>
            <a:ext cx="2239819" cy="2047052"/>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t="-1215"/>
          <a:stretch/>
        </p:blipFill>
        <p:spPr>
          <a:xfrm>
            <a:off x="2297540" y="2627086"/>
            <a:ext cx="2239819" cy="2071914"/>
          </a:xfrm>
          <a:prstGeom prst="rect">
            <a:avLst/>
          </a:prstGeom>
        </p:spPr>
      </p:pic>
      <p:pic>
        <p:nvPicPr>
          <p:cNvPr id="8" name="Picture 7" descr="STSCI-H-p1708b-m-2000x1667.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2622920"/>
            <a:ext cx="2220686" cy="2079709"/>
          </a:xfrm>
          <a:prstGeom prst="rect">
            <a:avLst/>
          </a:prstGeom>
        </p:spPr>
      </p:pic>
      <p:pic>
        <p:nvPicPr>
          <p:cNvPr id="9" name="Picture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08801" y="2622920"/>
            <a:ext cx="2235200" cy="2079709"/>
          </a:xfrm>
          <a:prstGeom prst="rect">
            <a:avLst/>
          </a:prstGeom>
        </p:spPr>
      </p:pic>
      <p:pic>
        <p:nvPicPr>
          <p:cNvPr id="10" name="Picture 9"/>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601030" y="2621982"/>
            <a:ext cx="2235202" cy="2077018"/>
          </a:xfrm>
          <a:prstGeom prst="rect">
            <a:avLst/>
          </a:prstGeom>
        </p:spPr>
      </p:pic>
      <p:pic>
        <p:nvPicPr>
          <p:cNvPr id="2" name="Meatball-Animated-mpg-352x240-0203.mpg">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174182" y="71248"/>
            <a:ext cx="957943" cy="736273"/>
          </a:xfrm>
          <a:prstGeom prst="rect">
            <a:avLst/>
          </a:prstGeom>
        </p:spPr>
      </p:pic>
      <p:sp>
        <p:nvSpPr>
          <p:cNvPr id="11" name="Text Placeholder 31"/>
          <p:cNvSpPr>
            <a:spLocks noGrp="1"/>
          </p:cNvSpPr>
          <p:nvPr>
            <p:ph type="body" sz="quarter" idx="12"/>
          </p:nvPr>
        </p:nvSpPr>
        <p:spPr>
          <a:xfrm>
            <a:off x="3837709" y="4813354"/>
            <a:ext cx="5073287" cy="2044645"/>
          </a:xfrm>
        </p:spPr>
        <p:txBody>
          <a:bodyPr/>
          <a:lstStyle/>
          <a:p>
            <a:r>
              <a:rPr lang="en-US" sz="2000" dirty="0"/>
              <a:t>Michael Garcia</a:t>
            </a:r>
          </a:p>
          <a:p>
            <a:r>
              <a:rPr lang="en-US" sz="2000" b="0" dirty="0"/>
              <a:t>NASA HQ</a:t>
            </a:r>
            <a:endParaRPr lang="en-US" sz="1600" b="0" dirty="0"/>
          </a:p>
          <a:p>
            <a:r>
              <a:rPr lang="en-US" sz="1600" b="0" dirty="0"/>
              <a:t>HST Program Scientist</a:t>
            </a:r>
          </a:p>
          <a:p>
            <a:r>
              <a:rPr lang="en-US" sz="1600" b="0" dirty="0"/>
              <a:t>Athena Deputy Program Scientist</a:t>
            </a:r>
          </a:p>
          <a:p>
            <a:r>
              <a:rPr lang="en-US" sz="1600" b="0" dirty="0"/>
              <a:t>APRA, LUVOIR Deputy PS</a:t>
            </a:r>
          </a:p>
          <a:p>
            <a:r>
              <a:rPr lang="en-US" sz="1600" dirty="0"/>
              <a:t>UV/Vis/</a:t>
            </a:r>
            <a:r>
              <a:rPr lang="en-US" sz="1600" dirty="0" err="1"/>
              <a:t>ExoPlanets</a:t>
            </a:r>
            <a:r>
              <a:rPr lang="en-US" sz="1600" dirty="0"/>
              <a:t> Program Scientist </a:t>
            </a:r>
          </a:p>
          <a:p>
            <a:r>
              <a:rPr lang="en-US" sz="1600" dirty="0"/>
              <a:t>Astrophysics CubeSats and </a:t>
            </a:r>
            <a:r>
              <a:rPr lang="en-US" sz="1600" dirty="0" err="1"/>
              <a:t>SmallSats</a:t>
            </a:r>
            <a:r>
              <a:rPr lang="en-US" sz="1600" dirty="0"/>
              <a:t> POC</a:t>
            </a:r>
          </a:p>
          <a:p>
            <a:endParaRPr lang="en-US" sz="1600" b="0" dirty="0"/>
          </a:p>
          <a:p>
            <a:endParaRPr lang="en-US" dirty="0"/>
          </a:p>
        </p:txBody>
      </p:sp>
      <p:sp>
        <p:nvSpPr>
          <p:cNvPr id="3" name="Slide Number Placeholder 2"/>
          <p:cNvSpPr>
            <a:spLocks noGrp="1"/>
          </p:cNvSpPr>
          <p:nvPr>
            <p:ph type="sldNum" sz="quarter" idx="15"/>
          </p:nvPr>
        </p:nvSpPr>
        <p:spPr/>
        <p:txBody>
          <a:bodyPr/>
          <a:lstStyle/>
          <a:p>
            <a:fld id="{D297EF46-42AB-314A-A2E7-FB6E0BBF01D2}" type="slidenum">
              <a:rPr lang="en-US" smtClean="0"/>
              <a:pPr/>
              <a:t>1</a:t>
            </a:fld>
            <a:endParaRPr lang="en-US" dirty="0"/>
          </a:p>
        </p:txBody>
      </p:sp>
    </p:spTree>
    <p:extLst>
      <p:ext uri="{BB962C8B-B14F-4D97-AF65-F5344CB8AC3E}">
        <p14:creationId xmlns:p14="http://schemas.microsoft.com/office/powerpoint/2010/main" val="363716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B2B0BB79-566F-1E40-94FA-B175FDD8FF0D}"/>
              </a:ext>
            </a:extLst>
          </p:cNvPr>
          <p:cNvPicPr>
            <a:picLocks noChangeAspect="1"/>
          </p:cNvPicPr>
          <p:nvPr/>
        </p:nvPicPr>
        <p:blipFill>
          <a:blip r:embed="rId3"/>
          <a:stretch>
            <a:fillRect/>
          </a:stretch>
        </p:blipFill>
        <p:spPr>
          <a:xfrm>
            <a:off x="2866271" y="3717074"/>
            <a:ext cx="2334039" cy="2053038"/>
          </a:xfrm>
          <a:prstGeom prst="rect">
            <a:avLst/>
          </a:prstGeom>
        </p:spPr>
      </p:pic>
      <p:pic>
        <p:nvPicPr>
          <p:cNvPr id="13" name="Picture 12">
            <a:extLst>
              <a:ext uri="{FF2B5EF4-FFF2-40B4-BE49-F238E27FC236}">
                <a16:creationId xmlns:a16="http://schemas.microsoft.com/office/drawing/2014/main" xmlns="" id="{CFAC7D55-0CE4-FE40-B79C-1423570DFD9A}"/>
              </a:ext>
            </a:extLst>
          </p:cNvPr>
          <p:cNvPicPr>
            <a:picLocks noChangeAspect="1"/>
          </p:cNvPicPr>
          <p:nvPr/>
        </p:nvPicPr>
        <p:blipFill>
          <a:blip r:embed="rId4"/>
          <a:stretch>
            <a:fillRect/>
          </a:stretch>
        </p:blipFill>
        <p:spPr>
          <a:xfrm flipH="1">
            <a:off x="4998003" y="1478434"/>
            <a:ext cx="2366978" cy="1991201"/>
          </a:xfrm>
          <a:prstGeom prst="rect">
            <a:avLst/>
          </a:prstGeom>
        </p:spPr>
      </p:pic>
      <p:sp>
        <p:nvSpPr>
          <p:cNvPr id="4" name="Slide Number Placeholder 3"/>
          <p:cNvSpPr>
            <a:spLocks noGrp="1"/>
          </p:cNvSpPr>
          <p:nvPr>
            <p:ph type="sldNum" sz="quarter" idx="12"/>
          </p:nvPr>
        </p:nvSpPr>
        <p:spPr/>
        <p:txBody>
          <a:bodyPr/>
          <a:lstStyle/>
          <a:p>
            <a:fld id="{2E8C51FE-49D9-314D-9957-ABBF7DDE8782}" type="slidenum">
              <a:rPr lang="en-US" smtClean="0"/>
              <a:t>10</a:t>
            </a:fld>
            <a:endParaRPr lang="en-US" dirty="0"/>
          </a:p>
        </p:txBody>
      </p:sp>
      <p:sp>
        <p:nvSpPr>
          <p:cNvPr id="3" name="Title 1">
            <a:extLst>
              <a:ext uri="{FF2B5EF4-FFF2-40B4-BE49-F238E27FC236}">
                <a16:creationId xmlns:a16="http://schemas.microsoft.com/office/drawing/2014/main" xmlns="" id="{F20318CD-40F6-F647-BC56-031BBFE92E7F}"/>
              </a:ext>
            </a:extLst>
          </p:cNvPr>
          <p:cNvSpPr txBox="1">
            <a:spLocks/>
          </p:cNvSpPr>
          <p:nvPr/>
        </p:nvSpPr>
        <p:spPr>
          <a:xfrm>
            <a:off x="625282" y="118061"/>
            <a:ext cx="7886700" cy="457048"/>
          </a:xfrm>
          <a:prstGeom prst="rect">
            <a:avLst/>
          </a:prstGeom>
        </p:spPr>
        <p:txBody>
          <a:bodyPr vert="horz" lIns="68580" tIns="34290" rIns="68580" bIns="34290" rtlCol="0" anchor="t" anchorCtr="0">
            <a:spAutoFit/>
          </a:bodyPr>
          <a:lstStyle>
            <a:lvl1pPr algn="l" defTabSz="914400" rtl="0" eaLnBrk="1" latinLnBrk="0" hangingPunct="1">
              <a:lnSpc>
                <a:spcPct val="90000"/>
              </a:lnSpc>
              <a:spcBef>
                <a:spcPct val="0"/>
              </a:spcBef>
              <a:buNone/>
              <a:defRPr sz="4000" b="1" i="0" kern="1200">
                <a:solidFill>
                  <a:srgbClr val="2A3564"/>
                </a:solidFill>
                <a:latin typeface="Arial Narrow" charset="0"/>
                <a:ea typeface="Arial Narrow" charset="0"/>
                <a:cs typeface="Arial Narrow" charset="0"/>
              </a:defRPr>
            </a:lvl1pPr>
          </a:lstStyle>
          <a:p>
            <a:pPr algn="ctr"/>
            <a:r>
              <a:rPr lang="en-US" sz="2800" b="0" dirty="0">
                <a:solidFill>
                  <a:schemeClr val="tx1"/>
                </a:solidFill>
                <a:latin typeface="+mn-lt"/>
                <a:cs typeface="Arial Narrow" panose="020B0604020202020204" pitchFamily="34" charset="0"/>
              </a:rPr>
              <a:t>Five Astrophysics CubeSats in Development</a:t>
            </a:r>
          </a:p>
        </p:txBody>
      </p:sp>
      <p:pic>
        <p:nvPicPr>
          <p:cNvPr id="7" name="Picture 6">
            <a:extLst>
              <a:ext uri="{FF2B5EF4-FFF2-40B4-BE49-F238E27FC236}">
                <a16:creationId xmlns:a16="http://schemas.microsoft.com/office/drawing/2014/main" xmlns="" id="{4397E93A-D811-5D41-9084-74A51018138A}"/>
              </a:ext>
            </a:extLst>
          </p:cNvPr>
          <p:cNvPicPr>
            <a:picLocks noChangeAspect="1"/>
          </p:cNvPicPr>
          <p:nvPr/>
        </p:nvPicPr>
        <p:blipFill>
          <a:blip r:embed="rId5"/>
          <a:stretch>
            <a:fillRect/>
          </a:stretch>
        </p:blipFill>
        <p:spPr>
          <a:xfrm>
            <a:off x="-5503" y="3676567"/>
            <a:ext cx="1939983" cy="2321897"/>
          </a:xfrm>
          <a:prstGeom prst="rect">
            <a:avLst/>
          </a:prstGeom>
        </p:spPr>
      </p:pic>
      <p:sp>
        <p:nvSpPr>
          <p:cNvPr id="9" name="Rectangle 6">
            <a:extLst>
              <a:ext uri="{FF2B5EF4-FFF2-40B4-BE49-F238E27FC236}">
                <a16:creationId xmlns:a16="http://schemas.microsoft.com/office/drawing/2014/main" xmlns="" id="{6E612CDC-74C6-824E-9ED0-4B5BCACD30B0}"/>
              </a:ext>
            </a:extLst>
          </p:cNvPr>
          <p:cNvSpPr>
            <a:spLocks noChangeArrowheads="1"/>
          </p:cNvSpPr>
          <p:nvPr/>
        </p:nvSpPr>
        <p:spPr bwMode="auto">
          <a:xfrm>
            <a:off x="6524351" y="1096923"/>
            <a:ext cx="2562569" cy="2282695"/>
          </a:xfrm>
          <a:prstGeom prst="rect">
            <a:avLst/>
          </a:prstGeom>
          <a:solidFill>
            <a:schemeClr val="bg1"/>
          </a:solidFill>
          <a:ln w="12700">
            <a:solidFill>
              <a:srgbClr val="850014"/>
            </a:solidFill>
            <a:miter lim="800000"/>
            <a:headEnd/>
            <a:tailEnd/>
          </a:ln>
          <a:extLst>
            <a:ext uri="{909E8E84-426E-40dd-AFC4-6F175D3DCCD1}">
              <a14:hiddenFill xmlns:a14="http://schemas.microsoft.com/office/drawing/2010/main" xmlns="">
                <a:solidFill>
                  <a:srgbClr val="FFFFFF"/>
                </a:solidFill>
              </a14:hiddenFill>
            </a:ext>
          </a:extLst>
        </p:spPr>
        <p:txBody>
          <a:bodyPr lIns="73219" tIns="36609" rIns="73219" bIns="36609"/>
          <a:lstStyle/>
          <a:p>
            <a:pPr marL="133350" lvl="1" indent="-133350" eaLnBrk="0" fontAlgn="base" hangingPunct="0">
              <a:lnSpc>
                <a:spcPct val="90000"/>
              </a:lnSpc>
              <a:spcBef>
                <a:spcPts val="450"/>
              </a:spcBef>
              <a:spcAft>
                <a:spcPct val="0"/>
              </a:spcAft>
              <a:buClr>
                <a:srgbClr val="000000"/>
              </a:buClr>
              <a:buFont typeface="Arial"/>
              <a:buChar char="•"/>
              <a:defRPr/>
            </a:pPr>
            <a:r>
              <a:rPr lang="en-US" sz="1400" b="1" dirty="0">
                <a:solidFill>
                  <a:prstClr val="black"/>
                </a:solidFill>
                <a:ea typeface="ヒラギノ角ゴ Pro W3" pitchFamily="-106" charset="-128"/>
                <a:cs typeface="Arial"/>
              </a:rPr>
              <a:t>SPARCS, PI</a:t>
            </a:r>
            <a:r>
              <a:rPr lang="en-US" sz="1400" dirty="0">
                <a:solidFill>
                  <a:prstClr val="black"/>
                </a:solidFill>
                <a:ea typeface="ヒラギノ角ゴ Pro W3" pitchFamily="-106" charset="-128"/>
                <a:cs typeface="Arial"/>
              </a:rPr>
              <a:t>: </a:t>
            </a:r>
            <a:r>
              <a:rPr lang="en-US" sz="1400" dirty="0" err="1">
                <a:solidFill>
                  <a:prstClr val="black"/>
                </a:solidFill>
                <a:ea typeface="ヒラギノ角ゴ Pro W3" pitchFamily="-106" charset="-128"/>
                <a:cs typeface="Arial"/>
              </a:rPr>
              <a:t>Eygenya</a:t>
            </a:r>
            <a:r>
              <a:rPr lang="en-US" sz="1400" dirty="0">
                <a:solidFill>
                  <a:prstClr val="black"/>
                </a:solidFill>
                <a:ea typeface="ヒラギノ角ゴ Pro W3" pitchFamily="-106" charset="-128"/>
                <a:cs typeface="Arial"/>
              </a:rPr>
              <a:t> </a:t>
            </a:r>
            <a:r>
              <a:rPr lang="en-US" sz="1400" dirty="0" err="1">
                <a:solidFill>
                  <a:prstClr val="black"/>
                </a:solidFill>
                <a:ea typeface="ヒラギノ角ゴ Pro W3" pitchFamily="-106" charset="-128"/>
                <a:cs typeface="Arial"/>
              </a:rPr>
              <a:t>Shkolnik</a:t>
            </a:r>
            <a:r>
              <a:rPr lang="en-US" sz="1400" dirty="0">
                <a:solidFill>
                  <a:prstClr val="black"/>
                </a:solidFill>
                <a:ea typeface="ヒラギノ角ゴ Pro W3" pitchFamily="-106" charset="-128"/>
                <a:cs typeface="Arial"/>
              </a:rPr>
              <a:t>, ASU</a:t>
            </a:r>
          </a:p>
          <a:p>
            <a:pPr marL="133350" lvl="1" indent="-133350" eaLnBrk="0" fontAlgn="base" hangingPunct="0">
              <a:lnSpc>
                <a:spcPct val="90000"/>
              </a:lnSpc>
              <a:spcBef>
                <a:spcPts val="450"/>
              </a:spcBef>
              <a:spcAft>
                <a:spcPct val="0"/>
              </a:spcAft>
              <a:buClr>
                <a:srgbClr val="000000"/>
              </a:buClr>
              <a:buFont typeface="Arial"/>
              <a:buChar char="•"/>
              <a:defRPr/>
            </a:pPr>
            <a:r>
              <a:rPr lang="en-US" sz="1400" b="1" dirty="0">
                <a:solidFill>
                  <a:prstClr val="black"/>
                </a:solidFill>
                <a:ea typeface="ヒラギノ角ゴ Pro W3" pitchFamily="-106" charset="-128"/>
                <a:cs typeface="Arial"/>
              </a:rPr>
              <a:t>Science Objectives: </a:t>
            </a:r>
            <a:r>
              <a:rPr lang="en-US" sz="1400" dirty="0">
                <a:solidFill>
                  <a:srgbClr val="000000"/>
                </a:solidFill>
                <a:ea typeface="ＭＳ Ｐゴシック" pitchFamily="34" charset="-128"/>
                <a:cs typeface="Arial"/>
              </a:rPr>
              <a:t> Determine rate, strength and 2-band color of bright UV flares from 25 M dwarfs, effect on habitability? </a:t>
            </a:r>
          </a:p>
          <a:p>
            <a:pPr marL="133350" lvl="1" indent="-133350" eaLnBrk="0" fontAlgn="base" hangingPunct="0">
              <a:lnSpc>
                <a:spcPct val="90000"/>
              </a:lnSpc>
              <a:spcBef>
                <a:spcPts val="450"/>
              </a:spcBef>
              <a:spcAft>
                <a:spcPct val="0"/>
              </a:spcAft>
              <a:buClr>
                <a:srgbClr val="000000"/>
              </a:buClr>
              <a:buFont typeface="Arial"/>
              <a:buChar char="•"/>
              <a:defRPr/>
            </a:pPr>
            <a:r>
              <a:rPr lang="en-US" sz="1400" b="1" dirty="0">
                <a:solidFill>
                  <a:srgbClr val="000000"/>
                </a:solidFill>
                <a:ea typeface="ＭＳ Ｐゴシック" pitchFamily="34" charset="-128"/>
                <a:cs typeface="Arial"/>
              </a:rPr>
              <a:t>Technologies: </a:t>
            </a:r>
            <a:r>
              <a:rPr lang="en-US" sz="1400" dirty="0">
                <a:solidFill>
                  <a:srgbClr val="000000"/>
                </a:solidFill>
                <a:ea typeface="ＭＳ Ｐゴシック" pitchFamily="34" charset="-128"/>
                <a:cs typeface="Arial"/>
              </a:rPr>
              <a:t>BCT S/C, d-doped CCD, UV dichroic.</a:t>
            </a:r>
            <a:endParaRPr lang="en-US" sz="1400" dirty="0">
              <a:solidFill>
                <a:prstClr val="black"/>
              </a:solidFill>
              <a:ea typeface="ヒラギノ角ゴ Pro W3" pitchFamily="-106" charset="-128"/>
              <a:cs typeface="Arial"/>
            </a:endParaRPr>
          </a:p>
          <a:p>
            <a:pPr marL="133350" lvl="1" indent="-133350" eaLnBrk="0" fontAlgn="base" hangingPunct="0">
              <a:lnSpc>
                <a:spcPct val="90000"/>
              </a:lnSpc>
              <a:spcBef>
                <a:spcPts val="450"/>
              </a:spcBef>
              <a:spcAft>
                <a:spcPct val="0"/>
              </a:spcAft>
              <a:buClr>
                <a:srgbClr val="000000"/>
              </a:buClr>
              <a:buFont typeface="Arial"/>
              <a:buChar char="•"/>
              <a:defRPr/>
            </a:pPr>
            <a:r>
              <a:rPr lang="en-US" sz="1400" b="1" dirty="0">
                <a:solidFill>
                  <a:srgbClr val="000000"/>
                </a:solidFill>
                <a:ea typeface="ヒラギノ角ゴ Pro W3" pitchFamily="-106" charset="-128"/>
                <a:cs typeface="Arial"/>
              </a:rPr>
              <a:t>Launch</a:t>
            </a:r>
            <a:r>
              <a:rPr lang="en-US" sz="1400" dirty="0">
                <a:solidFill>
                  <a:srgbClr val="000000"/>
                </a:solidFill>
                <a:ea typeface="ヒラギノ角ゴ Pro W3" pitchFamily="-106" charset="-128"/>
                <a:cs typeface="Arial"/>
              </a:rPr>
              <a:t>: Fall 2021</a:t>
            </a:r>
          </a:p>
        </p:txBody>
      </p:sp>
      <p:sp>
        <p:nvSpPr>
          <p:cNvPr id="10" name="Rectangle 6">
            <a:extLst>
              <a:ext uri="{FF2B5EF4-FFF2-40B4-BE49-F238E27FC236}">
                <a16:creationId xmlns:a16="http://schemas.microsoft.com/office/drawing/2014/main" xmlns="" id="{9A10E177-22C1-AE4B-B2AD-B95D45B6C352}"/>
              </a:ext>
            </a:extLst>
          </p:cNvPr>
          <p:cNvSpPr>
            <a:spLocks noChangeArrowheads="1"/>
          </p:cNvSpPr>
          <p:nvPr/>
        </p:nvSpPr>
        <p:spPr bwMode="auto">
          <a:xfrm>
            <a:off x="4706312" y="3379619"/>
            <a:ext cx="2237009" cy="3240637"/>
          </a:xfrm>
          <a:prstGeom prst="rect">
            <a:avLst/>
          </a:prstGeom>
          <a:solidFill>
            <a:schemeClr val="bg1"/>
          </a:solidFill>
          <a:ln w="12700">
            <a:solidFill>
              <a:srgbClr val="850014"/>
            </a:solidFill>
            <a:miter lim="800000"/>
            <a:headEnd/>
            <a:tailEnd/>
          </a:ln>
          <a:extLst>
            <a:ext uri="{909E8E84-426E-40dd-AFC4-6F175D3DCCD1}">
              <a14:hiddenFill xmlns="" xmlns:a14="http://schemas.microsoft.com/office/drawing/2010/main">
                <a:solidFill>
                  <a:srgbClr val="FFFFFF"/>
                </a:solidFill>
              </a14:hiddenFill>
            </a:ext>
          </a:extLst>
        </p:spPr>
        <p:txBody>
          <a:bodyPr lIns="73219" tIns="36609" rIns="73219" bIns="36609"/>
          <a:lstStyle/>
          <a:p>
            <a:pPr marL="133350" lvl="1" indent="-133350" eaLnBrk="0" hangingPunct="0">
              <a:lnSpc>
                <a:spcPct val="90000"/>
              </a:lnSpc>
              <a:spcBef>
                <a:spcPts val="450"/>
              </a:spcBef>
              <a:buClr>
                <a:srgbClr val="000000"/>
              </a:buClr>
              <a:buFont typeface="Arial"/>
              <a:buChar char="•"/>
            </a:pPr>
            <a:r>
              <a:rPr lang="en-US" sz="1400" b="1" dirty="0">
                <a:solidFill>
                  <a:prstClr val="black"/>
                </a:solidFill>
                <a:latin typeface="Arial"/>
                <a:ea typeface="ヒラギノ角ゴ Pro W3" pitchFamily="-106" charset="-128"/>
                <a:cs typeface="Arial"/>
              </a:rPr>
              <a:t>SPRITE, PI</a:t>
            </a:r>
            <a:r>
              <a:rPr lang="en-US" sz="1400" dirty="0">
                <a:solidFill>
                  <a:prstClr val="black"/>
                </a:solidFill>
                <a:latin typeface="Arial"/>
                <a:ea typeface="ヒラギノ角ゴ Pro W3" pitchFamily="-106" charset="-128"/>
                <a:cs typeface="Arial"/>
              </a:rPr>
              <a:t>: Brian Fleming, CU </a:t>
            </a:r>
          </a:p>
          <a:p>
            <a:pPr marL="133350" lvl="1" indent="-133350" eaLnBrk="0" hangingPunct="0">
              <a:lnSpc>
                <a:spcPct val="90000"/>
              </a:lnSpc>
              <a:spcBef>
                <a:spcPts val="450"/>
              </a:spcBef>
              <a:buClr>
                <a:srgbClr val="000000"/>
              </a:buClr>
              <a:buFont typeface="Arial"/>
              <a:buChar char="•"/>
            </a:pPr>
            <a:r>
              <a:rPr lang="en-US" sz="1400" b="1" dirty="0">
                <a:solidFill>
                  <a:prstClr val="black"/>
                </a:solidFill>
                <a:latin typeface="Arial"/>
                <a:ea typeface="ヒラギノ角ゴ Pro W3" pitchFamily="-106" charset="-128"/>
                <a:cs typeface="Arial"/>
              </a:rPr>
              <a:t>Science Objectives: </a:t>
            </a:r>
            <a:r>
              <a:rPr lang="en-US" sz="1400" dirty="0">
                <a:latin typeface="Arial"/>
                <a:cs typeface="Arial"/>
              </a:rPr>
              <a:t>Determine ionization rate of IGM from galaxies and AGN, trace feedback within galaxies driven by star-forming regions, using low-resolution imaging UV spectrograph. </a:t>
            </a:r>
          </a:p>
          <a:p>
            <a:pPr marL="133350" lvl="1" indent="-133350" eaLnBrk="0" hangingPunct="0">
              <a:lnSpc>
                <a:spcPct val="90000"/>
              </a:lnSpc>
              <a:spcBef>
                <a:spcPts val="450"/>
              </a:spcBef>
              <a:buClr>
                <a:srgbClr val="000000"/>
              </a:buClr>
              <a:buFont typeface="Arial"/>
              <a:buChar char="•"/>
            </a:pPr>
            <a:r>
              <a:rPr lang="en-US" sz="1400" b="1" dirty="0">
                <a:solidFill>
                  <a:prstClr val="black"/>
                </a:solidFill>
                <a:latin typeface="Arial"/>
                <a:ea typeface="ヒラギノ角ゴ Pro W3" pitchFamily="-106" charset="-128"/>
                <a:cs typeface="Arial"/>
              </a:rPr>
              <a:t>Technologies: </a:t>
            </a:r>
            <a:r>
              <a:rPr lang="en-US" sz="1400" dirty="0">
                <a:solidFill>
                  <a:prstClr val="black"/>
                </a:solidFill>
                <a:latin typeface="Arial"/>
                <a:ea typeface="ヒラギノ角ゴ Pro W3" pitchFamily="-106" charset="-128"/>
                <a:cs typeface="Arial"/>
              </a:rPr>
              <a:t>in house S/C, UV coatings, next-gen MCP.</a:t>
            </a:r>
          </a:p>
          <a:p>
            <a:pPr marL="133350" lvl="1" indent="-133350" eaLnBrk="0" hangingPunct="0">
              <a:lnSpc>
                <a:spcPct val="90000"/>
              </a:lnSpc>
              <a:spcBef>
                <a:spcPts val="450"/>
              </a:spcBef>
              <a:buClr>
                <a:srgbClr val="000000"/>
              </a:buClr>
              <a:buFont typeface="Arial"/>
              <a:buChar char="•"/>
            </a:pPr>
            <a:r>
              <a:rPr lang="en-US" sz="1400" b="1" dirty="0">
                <a:solidFill>
                  <a:srgbClr val="000000"/>
                </a:solidFill>
                <a:latin typeface="Arial"/>
                <a:ea typeface="ヒラギノ角ゴ Pro W3" pitchFamily="-106" charset="-128"/>
                <a:cs typeface="Arial"/>
              </a:rPr>
              <a:t>Launch</a:t>
            </a:r>
            <a:r>
              <a:rPr lang="en-US" sz="1400" dirty="0">
                <a:solidFill>
                  <a:srgbClr val="000000"/>
                </a:solidFill>
                <a:latin typeface="Arial"/>
                <a:ea typeface="ヒラギノ角ゴ Pro W3" pitchFamily="-106" charset="-128"/>
                <a:cs typeface="Arial"/>
              </a:rPr>
              <a:t>: Fall 2022</a:t>
            </a:r>
          </a:p>
          <a:p>
            <a:pPr marL="0" lvl="1" eaLnBrk="0" hangingPunct="0">
              <a:lnSpc>
                <a:spcPct val="90000"/>
              </a:lnSpc>
              <a:spcBef>
                <a:spcPts val="450"/>
              </a:spcBef>
              <a:buClr>
                <a:srgbClr val="000000"/>
              </a:buClr>
            </a:pPr>
            <a:endParaRPr lang="en-US" sz="1200" dirty="0">
              <a:solidFill>
                <a:srgbClr val="000000"/>
              </a:solidFill>
              <a:latin typeface="Arial"/>
              <a:ea typeface="ヒラギノ角ゴ Pro W3" pitchFamily="-106" charset="-128"/>
              <a:cs typeface="Arial"/>
            </a:endParaRPr>
          </a:p>
        </p:txBody>
      </p:sp>
      <p:sp>
        <p:nvSpPr>
          <p:cNvPr id="14" name="Rectangle 6">
            <a:extLst>
              <a:ext uri="{FF2B5EF4-FFF2-40B4-BE49-F238E27FC236}">
                <a16:creationId xmlns:a16="http://schemas.microsoft.com/office/drawing/2014/main" xmlns="" id="{B8A2228C-C5E4-B64D-BD23-B9E8001EA4AF}"/>
              </a:ext>
            </a:extLst>
          </p:cNvPr>
          <p:cNvSpPr>
            <a:spLocks noChangeArrowheads="1"/>
          </p:cNvSpPr>
          <p:nvPr/>
        </p:nvSpPr>
        <p:spPr bwMode="auto">
          <a:xfrm>
            <a:off x="7068601" y="3401098"/>
            <a:ext cx="1955551" cy="2199993"/>
          </a:xfrm>
          <a:prstGeom prst="rect">
            <a:avLst/>
          </a:prstGeom>
          <a:solidFill>
            <a:schemeClr val="bg1"/>
          </a:solidFill>
          <a:ln w="12700">
            <a:solidFill>
              <a:srgbClr val="850014"/>
            </a:solidFill>
            <a:miter lim="800000"/>
            <a:headEnd/>
            <a:tailEnd/>
          </a:ln>
          <a:extLst>
            <a:ext uri="{909E8E84-426E-40dd-AFC4-6F175D3DCCD1}">
              <a14:hiddenFill xmlns="" xmlns:a14="http://schemas.microsoft.com/office/drawing/2010/main">
                <a:solidFill>
                  <a:srgbClr val="FFFFFF"/>
                </a:solidFill>
              </a14:hiddenFill>
            </a:ext>
          </a:extLst>
        </p:spPr>
        <p:txBody>
          <a:bodyPr lIns="73219" tIns="36609" rIns="73219" bIns="36609"/>
          <a:lstStyle/>
          <a:p>
            <a:pPr marL="133350" lvl="1" indent="-133350" eaLnBrk="0" hangingPunct="0">
              <a:lnSpc>
                <a:spcPct val="90000"/>
              </a:lnSpc>
              <a:spcBef>
                <a:spcPts val="450"/>
              </a:spcBef>
              <a:buClr>
                <a:srgbClr val="000000"/>
              </a:buClr>
              <a:buFont typeface="Arial"/>
              <a:buChar char="•"/>
            </a:pPr>
            <a:r>
              <a:rPr lang="en-US" sz="1400" b="1" dirty="0" err="1">
                <a:solidFill>
                  <a:prstClr val="black"/>
                </a:solidFill>
                <a:latin typeface="Arial"/>
                <a:ea typeface="ヒラギノ角ゴ Pro W3" pitchFamily="-106" charset="-128"/>
                <a:cs typeface="Arial"/>
              </a:rPr>
              <a:t>BlackCat</a:t>
            </a:r>
            <a:r>
              <a:rPr lang="en-US" sz="1400" b="1" dirty="0">
                <a:solidFill>
                  <a:prstClr val="black"/>
                </a:solidFill>
                <a:latin typeface="Arial"/>
                <a:ea typeface="ヒラギノ角ゴ Pro W3" pitchFamily="-106" charset="-128"/>
                <a:cs typeface="Arial"/>
              </a:rPr>
              <a:t>, PI</a:t>
            </a:r>
            <a:r>
              <a:rPr lang="en-US" sz="1400" dirty="0">
                <a:solidFill>
                  <a:prstClr val="black"/>
                </a:solidFill>
                <a:latin typeface="Arial"/>
                <a:ea typeface="ヒラギノ角ゴ Pro W3" pitchFamily="-106" charset="-128"/>
                <a:cs typeface="Arial"/>
              </a:rPr>
              <a:t>: Abe Falcone, Penn St. </a:t>
            </a:r>
          </a:p>
          <a:p>
            <a:pPr marL="133350" lvl="1" indent="-133350" eaLnBrk="0" hangingPunct="0">
              <a:lnSpc>
                <a:spcPct val="90000"/>
              </a:lnSpc>
              <a:spcBef>
                <a:spcPts val="450"/>
              </a:spcBef>
              <a:buClr>
                <a:srgbClr val="000000"/>
              </a:buClr>
              <a:buFont typeface="Arial"/>
              <a:buChar char="•"/>
            </a:pPr>
            <a:r>
              <a:rPr lang="en-US" sz="1400" b="1" dirty="0">
                <a:solidFill>
                  <a:prstClr val="black"/>
                </a:solidFill>
                <a:latin typeface="Arial"/>
                <a:ea typeface="ヒラギノ角ゴ Pro W3" pitchFamily="-106" charset="-128"/>
                <a:cs typeface="Arial"/>
              </a:rPr>
              <a:t>Science Objectives: </a:t>
            </a:r>
            <a:r>
              <a:rPr lang="en-US" sz="1400" dirty="0">
                <a:latin typeface="Arial"/>
                <a:cs typeface="Arial"/>
              </a:rPr>
              <a:t>GRB/Transient detection in 0.2-20keV with coded mask. </a:t>
            </a:r>
          </a:p>
          <a:p>
            <a:pPr marL="133350" lvl="1" indent="-133350" eaLnBrk="0" hangingPunct="0">
              <a:lnSpc>
                <a:spcPct val="90000"/>
              </a:lnSpc>
              <a:spcBef>
                <a:spcPts val="450"/>
              </a:spcBef>
              <a:buClr>
                <a:srgbClr val="000000"/>
              </a:buClr>
              <a:buFont typeface="Arial"/>
              <a:buChar char="•"/>
            </a:pPr>
            <a:r>
              <a:rPr lang="en-US" sz="1400" b="1" dirty="0">
                <a:latin typeface="Arial"/>
                <a:cs typeface="Arial"/>
              </a:rPr>
              <a:t>Technologies: </a:t>
            </a:r>
            <a:r>
              <a:rPr lang="en-US" sz="1400" dirty="0">
                <a:latin typeface="Arial"/>
                <a:cs typeface="Arial"/>
              </a:rPr>
              <a:t>CMOS x-ray CCD</a:t>
            </a:r>
            <a:endParaRPr lang="en-US" sz="1400" b="1" dirty="0">
              <a:solidFill>
                <a:prstClr val="black"/>
              </a:solidFill>
              <a:latin typeface="Arial"/>
              <a:ea typeface="ヒラギノ角ゴ Pro W3" pitchFamily="-106" charset="-128"/>
              <a:cs typeface="Arial"/>
            </a:endParaRPr>
          </a:p>
          <a:p>
            <a:pPr marL="133350" lvl="1" indent="-133350" eaLnBrk="0" hangingPunct="0">
              <a:lnSpc>
                <a:spcPct val="90000"/>
              </a:lnSpc>
              <a:spcBef>
                <a:spcPts val="450"/>
              </a:spcBef>
              <a:buClr>
                <a:srgbClr val="000000"/>
              </a:buClr>
              <a:buFont typeface="Arial"/>
              <a:buChar char="•"/>
            </a:pPr>
            <a:r>
              <a:rPr lang="en-US" sz="1400" b="1" dirty="0">
                <a:solidFill>
                  <a:srgbClr val="000000"/>
                </a:solidFill>
                <a:latin typeface="Arial"/>
                <a:ea typeface="ヒラギノ角ゴ Pro W3" pitchFamily="-106" charset="-128"/>
                <a:cs typeface="Arial"/>
              </a:rPr>
              <a:t>Launch</a:t>
            </a:r>
            <a:r>
              <a:rPr lang="en-US" sz="1400" dirty="0">
                <a:solidFill>
                  <a:srgbClr val="000000"/>
                </a:solidFill>
                <a:latin typeface="Arial"/>
                <a:ea typeface="ヒラギノ角ゴ Pro W3" pitchFamily="-106" charset="-128"/>
                <a:cs typeface="Arial"/>
              </a:rPr>
              <a:t>: FY2024</a:t>
            </a:r>
          </a:p>
        </p:txBody>
      </p:sp>
      <p:pic>
        <p:nvPicPr>
          <p:cNvPr id="15" name="Picture 14">
            <a:extLst>
              <a:ext uri="{FF2B5EF4-FFF2-40B4-BE49-F238E27FC236}">
                <a16:creationId xmlns:a16="http://schemas.microsoft.com/office/drawing/2014/main" xmlns="" id="{C6D39C3F-8314-0444-B4D9-128986FFD22D}"/>
              </a:ext>
            </a:extLst>
          </p:cNvPr>
          <p:cNvPicPr>
            <a:picLocks noChangeAspect="1"/>
          </p:cNvPicPr>
          <p:nvPr/>
        </p:nvPicPr>
        <p:blipFill>
          <a:blip r:embed="rId6"/>
          <a:stretch>
            <a:fillRect/>
          </a:stretch>
        </p:blipFill>
        <p:spPr>
          <a:xfrm>
            <a:off x="2691584" y="1094566"/>
            <a:ext cx="2306419" cy="1729814"/>
          </a:xfrm>
          <a:prstGeom prst="rect">
            <a:avLst/>
          </a:prstGeom>
        </p:spPr>
      </p:pic>
      <p:sp>
        <p:nvSpPr>
          <p:cNvPr id="6" name="Rectangle 6">
            <a:extLst>
              <a:ext uri="{FF2B5EF4-FFF2-40B4-BE49-F238E27FC236}">
                <a16:creationId xmlns:a16="http://schemas.microsoft.com/office/drawing/2014/main" xmlns="" id="{4F8940FD-F155-CF40-ADCF-73F78BE1812B}"/>
              </a:ext>
            </a:extLst>
          </p:cNvPr>
          <p:cNvSpPr>
            <a:spLocks noChangeArrowheads="1"/>
          </p:cNvSpPr>
          <p:nvPr/>
        </p:nvSpPr>
        <p:spPr bwMode="auto">
          <a:xfrm>
            <a:off x="182880" y="761740"/>
            <a:ext cx="2683391" cy="2577372"/>
          </a:xfrm>
          <a:prstGeom prst="rect">
            <a:avLst/>
          </a:prstGeom>
          <a:solidFill>
            <a:schemeClr val="bg1"/>
          </a:solidFill>
          <a:ln w="12700">
            <a:solidFill>
              <a:srgbClr val="850014"/>
            </a:solidFill>
            <a:miter lim="800000"/>
            <a:headEnd/>
            <a:tailEnd/>
          </a:ln>
          <a:extLst>
            <a:ext uri="{909E8E84-426E-40dd-AFC4-6F175D3DCCD1}">
              <a14:hiddenFill xmlns="" xmlns:a14="http://schemas.microsoft.com/office/drawing/2010/main">
                <a:solidFill>
                  <a:srgbClr val="FFFFFF"/>
                </a:solidFill>
              </a14:hiddenFill>
            </a:ext>
          </a:extLst>
        </p:spPr>
        <p:txBody>
          <a:bodyPr lIns="73219" tIns="36609" rIns="73219" bIns="36609"/>
          <a:lstStyle/>
          <a:p>
            <a:pPr marL="133350" lvl="1" indent="-133350" eaLnBrk="0" hangingPunct="0">
              <a:lnSpc>
                <a:spcPct val="90000"/>
              </a:lnSpc>
              <a:spcBef>
                <a:spcPts val="450"/>
              </a:spcBef>
              <a:buClr>
                <a:srgbClr val="000000"/>
              </a:buClr>
              <a:buFont typeface="Arial"/>
              <a:buChar char="•"/>
            </a:pPr>
            <a:r>
              <a:rPr lang="en-US" sz="1400" b="1" dirty="0">
                <a:latin typeface="Arial"/>
                <a:ea typeface="ヒラギノ角ゴ Pro W3" pitchFamily="-106" charset="-128"/>
                <a:cs typeface="Arial"/>
              </a:rPr>
              <a:t>CUTE, PI</a:t>
            </a:r>
            <a:r>
              <a:rPr lang="en-US" sz="1400" dirty="0">
                <a:latin typeface="Arial"/>
                <a:ea typeface="ヒラギノ角ゴ Pro W3" pitchFamily="-106" charset="-128"/>
                <a:cs typeface="Arial"/>
              </a:rPr>
              <a:t>: Kevin France, CU, </a:t>
            </a:r>
          </a:p>
          <a:p>
            <a:pPr marL="133350" lvl="1" indent="-133350" eaLnBrk="0" hangingPunct="0">
              <a:lnSpc>
                <a:spcPct val="90000"/>
              </a:lnSpc>
              <a:spcBef>
                <a:spcPts val="450"/>
              </a:spcBef>
              <a:buClr>
                <a:srgbClr val="000000"/>
              </a:buClr>
              <a:buFont typeface="Arial"/>
              <a:buChar char="•"/>
            </a:pPr>
            <a:r>
              <a:rPr lang="en-US" sz="1400" b="1" dirty="0">
                <a:latin typeface="Arial"/>
                <a:ea typeface="ヒラギノ角ゴ Pro W3" pitchFamily="-106" charset="-128"/>
                <a:cs typeface="Arial"/>
              </a:rPr>
              <a:t>Science Objectives: </a:t>
            </a:r>
            <a:r>
              <a:rPr lang="en-US" sz="1400" dirty="0">
                <a:latin typeface="Arial"/>
                <a:cs typeface="Arial"/>
              </a:rPr>
              <a:t>The Colorado Ultraviolet Transit Experiment (CUTE) will take medium resolution UV spectra of 14 hot </a:t>
            </a:r>
            <a:r>
              <a:rPr lang="en-US" sz="1400" dirty="0" err="1">
                <a:latin typeface="Arial"/>
                <a:cs typeface="Arial"/>
              </a:rPr>
              <a:t>Jupiters</a:t>
            </a:r>
            <a:r>
              <a:rPr lang="en-US" sz="1400" dirty="0">
                <a:latin typeface="Arial"/>
                <a:cs typeface="Arial"/>
              </a:rPr>
              <a:t> during transit, in order to measure atmosphere being ablated away. </a:t>
            </a:r>
            <a:r>
              <a:rPr lang="en-US" sz="1400" b="1" dirty="0">
                <a:latin typeface="Arial"/>
                <a:cs typeface="Arial"/>
              </a:rPr>
              <a:t>Technologies: </a:t>
            </a:r>
            <a:r>
              <a:rPr lang="en-US" sz="1400" dirty="0">
                <a:latin typeface="Arial"/>
                <a:cs typeface="Arial"/>
              </a:rPr>
              <a:t>BCT S/C, COTS telescope and camera. </a:t>
            </a:r>
            <a:endParaRPr lang="en-US" sz="1400" b="1" dirty="0">
              <a:latin typeface="Arial"/>
              <a:ea typeface="ヒラギノ角ゴ Pro W3" pitchFamily="-106" charset="-128"/>
              <a:cs typeface="Arial"/>
            </a:endParaRPr>
          </a:p>
          <a:p>
            <a:pPr marL="133350" lvl="1" indent="-133350" eaLnBrk="0" hangingPunct="0">
              <a:lnSpc>
                <a:spcPct val="90000"/>
              </a:lnSpc>
              <a:spcBef>
                <a:spcPts val="450"/>
              </a:spcBef>
              <a:buClr>
                <a:srgbClr val="000000"/>
              </a:buClr>
              <a:buFont typeface="Arial"/>
              <a:buChar char="•"/>
            </a:pPr>
            <a:r>
              <a:rPr lang="en-US" sz="1400" b="1" dirty="0">
                <a:latin typeface="Arial"/>
                <a:ea typeface="ヒラギノ角ゴ Pro W3" pitchFamily="-106" charset="-128"/>
                <a:cs typeface="Arial"/>
              </a:rPr>
              <a:t>Launch</a:t>
            </a:r>
            <a:r>
              <a:rPr lang="en-US" sz="1400" dirty="0">
                <a:latin typeface="Arial"/>
                <a:ea typeface="ヒラギノ角ゴ Pro W3" pitchFamily="-106" charset="-128"/>
                <a:cs typeface="Arial"/>
              </a:rPr>
              <a:t>: March 21 on LS-9</a:t>
            </a:r>
          </a:p>
        </p:txBody>
      </p:sp>
      <p:pic>
        <p:nvPicPr>
          <p:cNvPr id="16" name="Picture 7">
            <a:extLst>
              <a:ext uri="{FF2B5EF4-FFF2-40B4-BE49-F238E27FC236}">
                <a16:creationId xmlns:a16="http://schemas.microsoft.com/office/drawing/2014/main" xmlns="" id="{64EAEEBD-0CCC-824A-BA53-B8B753B391D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93072" y="5770112"/>
            <a:ext cx="2022061" cy="77578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 descr="Image result for Penn state">
            <a:extLst>
              <a:ext uri="{FF2B5EF4-FFF2-40B4-BE49-F238E27FC236}">
                <a16:creationId xmlns:a16="http://schemas.microsoft.com/office/drawing/2014/main" xmlns="" id="{1E45501B-D645-DE4B-B141-7A15774AA7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11982" y="5748632"/>
            <a:ext cx="503151" cy="4956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F7DB5A9A-B3A6-164D-9E8D-9971EBD6F337}"/>
              </a:ext>
            </a:extLst>
          </p:cNvPr>
          <p:cNvSpPr>
            <a:spLocks noChangeArrowheads="1"/>
          </p:cNvSpPr>
          <p:nvPr/>
        </p:nvSpPr>
        <p:spPr bwMode="auto">
          <a:xfrm>
            <a:off x="1357285" y="3562165"/>
            <a:ext cx="2096105" cy="2943689"/>
          </a:xfrm>
          <a:prstGeom prst="rect">
            <a:avLst/>
          </a:prstGeom>
          <a:solidFill>
            <a:schemeClr val="bg1"/>
          </a:solidFill>
          <a:ln w="12700">
            <a:solidFill>
              <a:srgbClr val="850014"/>
            </a:solidFill>
            <a:miter lim="800000"/>
            <a:headEnd/>
            <a:tailEnd/>
          </a:ln>
          <a:extLst>
            <a:ext uri="{909E8E84-426E-40dd-AFC4-6F175D3DCCD1}">
              <a14:hiddenFill xmlns="" xmlns:a14="http://schemas.microsoft.com/office/drawing/2010/main">
                <a:solidFill>
                  <a:srgbClr val="FFFFFF"/>
                </a:solidFill>
              </a14:hiddenFill>
            </a:ext>
          </a:extLst>
        </p:spPr>
        <p:txBody>
          <a:bodyPr lIns="73219" tIns="36609" rIns="73219" bIns="36609"/>
          <a:lstStyle/>
          <a:p>
            <a:pPr marL="133350" lvl="1" indent="-133350" eaLnBrk="0" hangingPunct="0">
              <a:lnSpc>
                <a:spcPct val="90000"/>
              </a:lnSpc>
              <a:spcBef>
                <a:spcPts val="450"/>
              </a:spcBef>
              <a:buClr>
                <a:srgbClr val="000000"/>
              </a:buClr>
              <a:buFont typeface="Arial"/>
              <a:buChar char="•"/>
            </a:pPr>
            <a:r>
              <a:rPr lang="en-US" sz="1400" b="1" dirty="0" err="1">
                <a:solidFill>
                  <a:prstClr val="black"/>
                </a:solidFill>
                <a:latin typeface="Arial" panose="020B0604020202020204" pitchFamily="34" charset="0"/>
                <a:ea typeface="ヒラギノ角ゴ Pro W3" pitchFamily="-106" charset="-128"/>
                <a:cs typeface="Arial" panose="020B0604020202020204" pitchFamily="34" charset="0"/>
              </a:rPr>
              <a:t>BurstCube</a:t>
            </a:r>
            <a:r>
              <a:rPr lang="en-US" sz="1400" b="1" dirty="0">
                <a:solidFill>
                  <a:prstClr val="black"/>
                </a:solidFill>
                <a:latin typeface="Arial" panose="020B0604020202020204" pitchFamily="34" charset="0"/>
                <a:ea typeface="ヒラギノ角ゴ Pro W3" pitchFamily="-106" charset="-128"/>
                <a:cs typeface="Arial" panose="020B0604020202020204" pitchFamily="34" charset="0"/>
              </a:rPr>
              <a:t>, PI:</a:t>
            </a:r>
            <a:r>
              <a:rPr lang="en-US" sz="1400" dirty="0">
                <a:solidFill>
                  <a:prstClr val="black"/>
                </a:solidFill>
                <a:latin typeface="Arial" panose="020B0604020202020204" pitchFamily="34" charset="0"/>
                <a:ea typeface="ヒラギノ角ゴ Pro W3" pitchFamily="-106" charset="-128"/>
                <a:cs typeface="Arial" panose="020B0604020202020204" pitchFamily="34" charset="0"/>
              </a:rPr>
              <a:t> Jeremy Perkins (GSFC)</a:t>
            </a:r>
          </a:p>
          <a:p>
            <a:pPr marL="133350" lvl="1" indent="-133350" eaLnBrk="0" hangingPunct="0">
              <a:lnSpc>
                <a:spcPct val="90000"/>
              </a:lnSpc>
              <a:spcBef>
                <a:spcPts val="450"/>
              </a:spcBef>
              <a:buClr>
                <a:srgbClr val="000000"/>
              </a:buClr>
              <a:buFont typeface="Arial"/>
              <a:buChar char="•"/>
            </a:pPr>
            <a:r>
              <a:rPr lang="en-US" sz="1400" b="1" dirty="0">
                <a:solidFill>
                  <a:prstClr val="black"/>
                </a:solidFill>
                <a:latin typeface="Arial" panose="020B0604020202020204" pitchFamily="34" charset="0"/>
                <a:ea typeface="ヒラギノ角ゴ Pro W3" pitchFamily="-106" charset="-128"/>
                <a:cs typeface="Arial" panose="020B0604020202020204" pitchFamily="34" charset="0"/>
              </a:rPr>
              <a:t>Science Objectives:   </a:t>
            </a:r>
            <a:r>
              <a:rPr lang="en-US" sz="1400" dirty="0">
                <a:latin typeface="Arial" panose="020B0604020202020204" pitchFamily="34" charset="0"/>
                <a:cs typeface="Arial" panose="020B0604020202020204" pitchFamily="34" charset="0"/>
              </a:rPr>
              <a:t>Rapid localizations for LIGO/Virgo detections with short GRBs; Search of g-ray transients.</a:t>
            </a:r>
          </a:p>
          <a:p>
            <a:pPr marL="133350" lvl="1" indent="-133350" eaLnBrk="0" hangingPunct="0">
              <a:lnSpc>
                <a:spcPct val="90000"/>
              </a:lnSpc>
              <a:spcBef>
                <a:spcPts val="450"/>
              </a:spcBef>
              <a:buClr>
                <a:srgbClr val="000000"/>
              </a:buClr>
              <a:buFont typeface="Arial"/>
              <a:buChar char="•"/>
            </a:pPr>
            <a:r>
              <a:rPr lang="en-US" sz="1400" b="1" dirty="0">
                <a:latin typeface="Arial" panose="020B0604020202020204" pitchFamily="34" charset="0"/>
                <a:cs typeface="Arial" panose="020B0604020202020204" pitchFamily="34" charset="0"/>
              </a:rPr>
              <a:t>Technologies: </a:t>
            </a:r>
            <a:r>
              <a:rPr lang="en-US" sz="1400" dirty="0" err="1">
                <a:latin typeface="Arial" panose="020B0604020202020204" pitchFamily="34" charset="0"/>
                <a:cs typeface="Arial" panose="020B0604020202020204" pitchFamily="34" charset="0"/>
              </a:rPr>
              <a:t>Dillingr</a:t>
            </a:r>
            <a:r>
              <a:rPr lang="en-US" sz="1400" dirty="0">
                <a:latin typeface="Arial" panose="020B0604020202020204" pitchFamily="34" charset="0"/>
                <a:cs typeface="Arial" panose="020B0604020202020204" pitchFamily="34" charset="0"/>
              </a:rPr>
              <a:t> derived bus, Fermi-GBM like detectors.</a:t>
            </a:r>
          </a:p>
          <a:p>
            <a:pPr marL="133350" lvl="1" indent="-133350" eaLnBrk="0" hangingPunct="0">
              <a:lnSpc>
                <a:spcPct val="90000"/>
              </a:lnSpc>
              <a:spcBef>
                <a:spcPts val="450"/>
              </a:spcBef>
              <a:buClr>
                <a:srgbClr val="000000"/>
              </a:buClr>
              <a:buFont typeface="Arial"/>
              <a:buChar char="•"/>
            </a:pPr>
            <a:r>
              <a:rPr lang="en-US" sz="1400" b="1" dirty="0">
                <a:solidFill>
                  <a:srgbClr val="000000"/>
                </a:solidFill>
                <a:latin typeface="Arial" panose="020B0604020202020204" pitchFamily="34" charset="0"/>
                <a:ea typeface="ヒラギノ角ゴ Pro W3" pitchFamily="-106" charset="-128"/>
                <a:cs typeface="Arial" panose="020B0604020202020204" pitchFamily="34" charset="0"/>
              </a:rPr>
              <a:t>Launch</a:t>
            </a:r>
            <a:r>
              <a:rPr lang="en-US" sz="1400" dirty="0">
                <a:solidFill>
                  <a:srgbClr val="000000"/>
                </a:solidFill>
                <a:latin typeface="Arial" panose="020B0604020202020204" pitchFamily="34" charset="0"/>
                <a:ea typeface="ヒラギノ角ゴ Pro W3" pitchFamily="-106" charset="-128"/>
                <a:cs typeface="Arial" panose="020B0604020202020204" pitchFamily="34" charset="0"/>
              </a:rPr>
              <a:t>: Fall 2021</a:t>
            </a:r>
          </a:p>
          <a:p>
            <a:pPr marL="133350" lvl="1" indent="-133350" eaLnBrk="0" hangingPunct="0">
              <a:lnSpc>
                <a:spcPct val="90000"/>
              </a:lnSpc>
              <a:spcBef>
                <a:spcPts val="450"/>
              </a:spcBef>
              <a:buClr>
                <a:srgbClr val="000000"/>
              </a:buClr>
              <a:buFont typeface="Arial"/>
              <a:buChar char="•"/>
            </a:pPr>
            <a:endParaRPr lang="en-US" sz="1200" b="1" dirty="0">
              <a:solidFill>
                <a:srgbClr val="000000"/>
              </a:solidFill>
              <a:ea typeface="ヒラギノ角ゴ Pro W3" pitchFamily="-106" charset="-128"/>
              <a:cs typeface="Arial"/>
            </a:endParaRPr>
          </a:p>
        </p:txBody>
      </p:sp>
    </p:spTree>
    <p:extLst>
      <p:ext uri="{BB962C8B-B14F-4D97-AF65-F5344CB8AC3E}">
        <p14:creationId xmlns:p14="http://schemas.microsoft.com/office/powerpoint/2010/main" val="18723887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297EF46-42AB-314A-A2E7-FB6E0BBF01D2}" type="slidenum">
              <a:rPr lang="en-US" smtClean="0"/>
              <a:pPr/>
              <a:t>11</a:t>
            </a:fld>
            <a:endParaRPr lang="en-US" dirty="0"/>
          </a:p>
        </p:txBody>
      </p:sp>
      <p:sp>
        <p:nvSpPr>
          <p:cNvPr id="5" name="Content Placeholder 2">
            <a:extLst>
              <a:ext uri="{FF2B5EF4-FFF2-40B4-BE49-F238E27FC236}">
                <a16:creationId xmlns:a16="http://schemas.microsoft.com/office/drawing/2014/main" xmlns="" id="{A1F5D8A7-6803-1041-97A1-D6ED534DDF2C}"/>
              </a:ext>
            </a:extLst>
          </p:cNvPr>
          <p:cNvSpPr txBox="1">
            <a:spLocks/>
          </p:cNvSpPr>
          <p:nvPr/>
        </p:nvSpPr>
        <p:spPr>
          <a:xfrm>
            <a:off x="3684659" y="703317"/>
            <a:ext cx="5402261" cy="5824775"/>
          </a:xfrm>
          <a:prstGeom prst="rect">
            <a:avLst/>
          </a:prstGeom>
        </p:spPr>
        <p:txBody>
          <a:bodyPr vert="horz" lIns="91440" tIns="45720" rIns="91440" bIns="45720" rtlCol="0">
            <a:noAutofit/>
          </a:bodyPr>
          <a:lstStyle>
            <a:lvl1pPr marL="0" indent="-164592" algn="l" defTabSz="457200" rtl="0" eaLnBrk="1" latinLnBrk="0" hangingPunct="1">
              <a:lnSpc>
                <a:spcPct val="90000"/>
              </a:lnSpc>
              <a:spcBef>
                <a:spcPts val="300"/>
              </a:spcBef>
              <a:buFont typeface="Arial"/>
              <a:buChar char="•"/>
              <a:defRPr sz="2000" kern="1200">
                <a:solidFill>
                  <a:schemeClr val="tx1"/>
                </a:solidFill>
                <a:latin typeface="Arial"/>
                <a:ea typeface="+mn-ea"/>
                <a:cs typeface="Arial"/>
              </a:defRPr>
            </a:lvl1pPr>
            <a:lvl2pPr marL="557784" indent="-192024" algn="l" defTabSz="457200" rtl="0" eaLnBrk="1" latinLnBrk="0" hangingPunct="1">
              <a:lnSpc>
                <a:spcPct val="90000"/>
              </a:lnSpc>
              <a:spcBef>
                <a:spcPts val="300"/>
              </a:spcBef>
              <a:buSzPct val="80000"/>
              <a:buFont typeface="Arial"/>
              <a:buChar char="–"/>
              <a:defRPr sz="1600" kern="1200">
                <a:solidFill>
                  <a:schemeClr val="tx1"/>
                </a:solidFill>
                <a:latin typeface="Arial"/>
                <a:ea typeface="+mn-ea"/>
                <a:cs typeface="Arial"/>
              </a:defRPr>
            </a:lvl2pPr>
            <a:lvl3pPr marL="685800" indent="-137160" algn="l" defTabSz="457200" rtl="0" eaLnBrk="1" latinLnBrk="0" hangingPunct="1">
              <a:lnSpc>
                <a:spcPct val="90000"/>
              </a:lnSpc>
              <a:spcBef>
                <a:spcPts val="300"/>
              </a:spcBef>
              <a:buFont typeface="Arial"/>
              <a:buChar char="•"/>
              <a:defRPr sz="1600" kern="1200">
                <a:solidFill>
                  <a:schemeClr val="tx1"/>
                </a:solidFill>
                <a:latin typeface="Arial"/>
                <a:ea typeface="+mn-ea"/>
                <a:cs typeface="Arial"/>
              </a:defRPr>
            </a:lvl3pPr>
            <a:lvl4pPr marL="868680" indent="-228600" algn="l" defTabSz="457200" rtl="0" eaLnBrk="1" latinLnBrk="0" hangingPunct="1">
              <a:lnSpc>
                <a:spcPct val="90000"/>
              </a:lnSpc>
              <a:spcBef>
                <a:spcPts val="300"/>
              </a:spcBef>
              <a:buFont typeface="Arial"/>
              <a:buChar char="–"/>
              <a:defRPr sz="1400" kern="1200">
                <a:solidFill>
                  <a:schemeClr val="tx1"/>
                </a:solidFill>
                <a:latin typeface="Arial"/>
                <a:ea typeface="+mn-ea"/>
                <a:cs typeface="Arial"/>
              </a:defRPr>
            </a:lvl4pPr>
            <a:lvl5pPr marL="1051560" indent="-182880" algn="l" defTabSz="457200" rtl="0" eaLnBrk="1" latinLnBrk="0" hangingPunct="1">
              <a:lnSpc>
                <a:spcPct val="90000"/>
              </a:lnSpc>
              <a:spcBef>
                <a:spcPts val="3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fontAlgn="ctr">
              <a:buFont typeface="Arial"/>
              <a:buNone/>
            </a:pPr>
            <a:r>
              <a:rPr lang="en-US" sz="2400" b="1" dirty="0"/>
              <a:t>Waveband: </a:t>
            </a:r>
          </a:p>
          <a:p>
            <a:pPr indent="0" fontAlgn="ctr">
              <a:buFont typeface="Arial"/>
              <a:buNone/>
            </a:pPr>
            <a:r>
              <a:rPr lang="en-US" sz="2200" dirty="0"/>
              <a:t>X-ray:  4, (</a:t>
            </a:r>
            <a:r>
              <a:rPr lang="en-US" sz="2200" dirty="0" err="1"/>
              <a:t>XQSat</a:t>
            </a:r>
            <a:r>
              <a:rPr lang="en-US" sz="2200" dirty="0"/>
              <a:t>, SEEJ, VTXO, HREXI)</a:t>
            </a:r>
          </a:p>
          <a:p>
            <a:pPr indent="0" fontAlgn="ctr">
              <a:buFont typeface="Arial"/>
              <a:buNone/>
            </a:pPr>
            <a:r>
              <a:rPr lang="en-US" sz="2200" dirty="0"/>
              <a:t>UV: 2 (GUCI++, </a:t>
            </a:r>
            <a:r>
              <a:rPr lang="en-US" sz="2200" dirty="0" err="1"/>
              <a:t>mDOT</a:t>
            </a:r>
            <a:r>
              <a:rPr lang="en-US" sz="2200" dirty="0"/>
              <a:t>)</a:t>
            </a:r>
          </a:p>
          <a:p>
            <a:pPr indent="0" fontAlgn="ctr">
              <a:buFont typeface="Arial"/>
              <a:buNone/>
            </a:pPr>
            <a:r>
              <a:rPr lang="en-US" sz="2200" dirty="0"/>
              <a:t>Vis: 1 (</a:t>
            </a:r>
            <a:r>
              <a:rPr lang="en-US" sz="2200" dirty="0" err="1"/>
              <a:t>aMASS</a:t>
            </a:r>
            <a:r>
              <a:rPr lang="en-US" sz="2200" dirty="0"/>
              <a:t>)</a:t>
            </a:r>
          </a:p>
          <a:p>
            <a:pPr indent="0" fontAlgn="ctr">
              <a:buFont typeface="Arial"/>
              <a:buNone/>
            </a:pPr>
            <a:r>
              <a:rPr lang="en-US" sz="2200" dirty="0"/>
              <a:t>IR: 1 (ISCEA)</a:t>
            </a:r>
          </a:p>
          <a:p>
            <a:pPr indent="0" fontAlgn="ctr">
              <a:buFont typeface="Arial"/>
              <a:buNone/>
            </a:pPr>
            <a:r>
              <a:rPr lang="en-US" sz="2200" dirty="0"/>
              <a:t>Radio: 1 (DAPPER)</a:t>
            </a:r>
            <a:endParaRPr lang="en-US" sz="2400" dirty="0"/>
          </a:p>
          <a:p>
            <a:pPr indent="0" fontAlgn="ctr">
              <a:buFont typeface="Arial"/>
              <a:buNone/>
            </a:pPr>
            <a:r>
              <a:rPr lang="en-US" sz="2400" b="1" dirty="0"/>
              <a:t>Science Topics:</a:t>
            </a:r>
          </a:p>
          <a:p>
            <a:pPr indent="0" fontAlgn="ctr">
              <a:buFont typeface="Arial"/>
              <a:buNone/>
            </a:pPr>
            <a:r>
              <a:rPr lang="en-US" sz="2200" dirty="0"/>
              <a:t>Cosmology/Clusters: 2 (DAPPER, ISCEA)</a:t>
            </a:r>
          </a:p>
          <a:p>
            <a:pPr indent="0" fontAlgn="ctr">
              <a:buFont typeface="Arial"/>
              <a:buNone/>
            </a:pPr>
            <a:r>
              <a:rPr lang="en-US" sz="2200" dirty="0" err="1"/>
              <a:t>ExoPlanets</a:t>
            </a:r>
            <a:r>
              <a:rPr lang="en-US" sz="2200" dirty="0"/>
              <a:t>: 3 (</a:t>
            </a:r>
            <a:r>
              <a:rPr lang="en-US" sz="2200" dirty="0" err="1"/>
              <a:t>mDOT</a:t>
            </a:r>
            <a:r>
              <a:rPr lang="en-US" sz="2200" dirty="0"/>
              <a:t>, MASS, SEEJ)</a:t>
            </a:r>
          </a:p>
          <a:p>
            <a:pPr indent="0" fontAlgn="ctr">
              <a:buFont typeface="Arial"/>
              <a:buNone/>
            </a:pPr>
            <a:r>
              <a:rPr lang="en-US" sz="2200" dirty="0"/>
              <a:t>Transients/GW:  2 (GUCI++, HREXI)</a:t>
            </a:r>
          </a:p>
          <a:p>
            <a:pPr indent="0" fontAlgn="ctr">
              <a:buFont typeface="Arial"/>
              <a:buNone/>
            </a:pPr>
            <a:r>
              <a:rPr lang="en-US" sz="2200" dirty="0"/>
              <a:t>X-</a:t>
            </a:r>
            <a:r>
              <a:rPr lang="en-US" sz="2200" dirty="0" err="1"/>
              <a:t>treme</a:t>
            </a:r>
            <a:r>
              <a:rPr lang="en-US" sz="2200" dirty="0"/>
              <a:t> Universe: 2 (</a:t>
            </a:r>
            <a:r>
              <a:rPr lang="en-US" sz="2200" dirty="0" err="1"/>
              <a:t>XQSat</a:t>
            </a:r>
            <a:r>
              <a:rPr lang="en-US" sz="2200" dirty="0"/>
              <a:t>, VTXO)</a:t>
            </a:r>
          </a:p>
          <a:p>
            <a:pPr indent="0" fontAlgn="ctr">
              <a:buFont typeface="Arial"/>
              <a:buNone/>
            </a:pPr>
            <a:r>
              <a:rPr lang="en-US" sz="2200" b="1" dirty="0"/>
              <a:t>Technologies:</a:t>
            </a:r>
          </a:p>
          <a:p>
            <a:pPr indent="0" fontAlgn="ctr">
              <a:buFont typeface="Arial"/>
              <a:buNone/>
            </a:pPr>
            <a:r>
              <a:rPr lang="en-US" sz="2200" dirty="0"/>
              <a:t>Formation Flying: 2 (VTXO, </a:t>
            </a:r>
            <a:r>
              <a:rPr lang="en-US" sz="2200" dirty="0" err="1"/>
              <a:t>mDOT</a:t>
            </a:r>
            <a:r>
              <a:rPr lang="en-US" sz="2200" dirty="0"/>
              <a:t>)</a:t>
            </a:r>
          </a:p>
          <a:p>
            <a:pPr indent="0" fontAlgn="ctr">
              <a:buFont typeface="Arial"/>
              <a:buNone/>
            </a:pPr>
            <a:r>
              <a:rPr lang="en-US" sz="2200" b="1" dirty="0"/>
              <a:t>Results:</a:t>
            </a:r>
          </a:p>
          <a:p>
            <a:pPr indent="0" fontAlgn="ctr">
              <a:buFont typeface="Arial"/>
              <a:buNone/>
            </a:pPr>
            <a:r>
              <a:rPr lang="en-US" sz="2200" dirty="0"/>
              <a:t>Lots of good concepts, 2019 AS</a:t>
            </a:r>
            <a:r>
              <a:rPr lang="en-US" sz="2200" baseline="30000" dirty="0"/>
              <a:t>3</a:t>
            </a:r>
            <a:r>
              <a:rPr lang="en-US" sz="2200" dirty="0"/>
              <a:t>, </a:t>
            </a:r>
            <a:r>
              <a:rPr lang="en-US" sz="2200" dirty="0" err="1"/>
              <a:t>SmallSats</a:t>
            </a:r>
            <a:r>
              <a:rPr lang="en-US" sz="2200" dirty="0"/>
              <a:t> in all future Explorer MO</a:t>
            </a:r>
          </a:p>
          <a:p>
            <a:pPr indent="0" fontAlgn="ctr">
              <a:buFont typeface="Arial"/>
              <a:buNone/>
            </a:pPr>
            <a:r>
              <a:rPr lang="en-US" sz="2200" b="1" dirty="0"/>
              <a:t>Two Page Public Fact Sheets:</a:t>
            </a:r>
          </a:p>
          <a:p>
            <a:pPr indent="0" fontAlgn="ctr">
              <a:buFont typeface="Arial"/>
              <a:buNone/>
            </a:pPr>
            <a:endParaRPr lang="en-US" sz="1800" dirty="0"/>
          </a:p>
          <a:p>
            <a:pPr indent="0" fontAlgn="ctr">
              <a:buFont typeface="Arial"/>
              <a:buNone/>
            </a:pPr>
            <a:endParaRPr lang="en-US" sz="1800" dirty="0"/>
          </a:p>
          <a:p>
            <a:pPr indent="0" fontAlgn="ctr">
              <a:buFont typeface="Arial"/>
              <a:buNone/>
            </a:pPr>
            <a:endParaRPr lang="en-US" sz="1800" dirty="0"/>
          </a:p>
          <a:p>
            <a:pPr indent="0" fontAlgn="ctr">
              <a:buFont typeface="Arial"/>
              <a:buNone/>
            </a:pPr>
            <a:r>
              <a:rPr lang="en-US" sz="1800" dirty="0"/>
              <a:t> </a:t>
            </a:r>
          </a:p>
          <a:p>
            <a:pPr indent="0" fontAlgn="ctr">
              <a:buFont typeface="Arial"/>
              <a:buNone/>
            </a:pPr>
            <a:endParaRPr lang="en-US" sz="1350" dirty="0"/>
          </a:p>
        </p:txBody>
      </p:sp>
      <p:sp>
        <p:nvSpPr>
          <p:cNvPr id="8" name="Hexagon 2">
            <a:extLst>
              <a:ext uri="{FF2B5EF4-FFF2-40B4-BE49-F238E27FC236}">
                <a16:creationId xmlns:a16="http://schemas.microsoft.com/office/drawing/2014/main" xmlns="" id="{D7A994AD-6B59-D748-915D-D6833552BE92}"/>
              </a:ext>
            </a:extLst>
          </p:cNvPr>
          <p:cNvSpPr>
            <a:spLocks noChangeAspect="1"/>
          </p:cNvSpPr>
          <p:nvPr/>
        </p:nvSpPr>
        <p:spPr>
          <a:xfrm>
            <a:off x="1222974" y="3987965"/>
            <a:ext cx="2461685" cy="2137177"/>
          </a:xfrm>
          <a:custGeom>
            <a:avLst/>
            <a:gdLst>
              <a:gd name="connsiteX0" fmla="*/ 0 w 2637865"/>
              <a:gd name="connsiteY0" fmla="*/ 1179879 h 2359757"/>
              <a:gd name="connsiteX1" fmla="*/ 589939 w 2637865"/>
              <a:gd name="connsiteY1" fmla="*/ 1 h 2359757"/>
              <a:gd name="connsiteX2" fmla="*/ 2047926 w 2637865"/>
              <a:gd name="connsiteY2" fmla="*/ 1 h 2359757"/>
              <a:gd name="connsiteX3" fmla="*/ 2637865 w 2637865"/>
              <a:gd name="connsiteY3" fmla="*/ 1179879 h 2359757"/>
              <a:gd name="connsiteX4" fmla="*/ 2047926 w 2637865"/>
              <a:gd name="connsiteY4" fmla="*/ 2359756 h 2359757"/>
              <a:gd name="connsiteX5" fmla="*/ 589939 w 2637865"/>
              <a:gd name="connsiteY5" fmla="*/ 2359756 h 2359757"/>
              <a:gd name="connsiteX6" fmla="*/ 0 w 2637865"/>
              <a:gd name="connsiteY6" fmla="*/ 1179879 h 2359757"/>
              <a:gd name="connsiteX0" fmla="*/ 0 w 2637865"/>
              <a:gd name="connsiteY0" fmla="*/ 1179878 h 2368899"/>
              <a:gd name="connsiteX1" fmla="*/ 589939 w 2637865"/>
              <a:gd name="connsiteY1" fmla="*/ 0 h 2368899"/>
              <a:gd name="connsiteX2" fmla="*/ 2047926 w 2637865"/>
              <a:gd name="connsiteY2" fmla="*/ 0 h 2368899"/>
              <a:gd name="connsiteX3" fmla="*/ 2637865 w 2637865"/>
              <a:gd name="connsiteY3" fmla="*/ 1179878 h 2368899"/>
              <a:gd name="connsiteX4" fmla="*/ 2047926 w 2637865"/>
              <a:gd name="connsiteY4" fmla="*/ 2359755 h 2368899"/>
              <a:gd name="connsiteX5" fmla="*/ 717955 w 2637865"/>
              <a:gd name="connsiteY5" fmla="*/ 2368899 h 2368899"/>
              <a:gd name="connsiteX6" fmla="*/ 0 w 2637865"/>
              <a:gd name="connsiteY6" fmla="*/ 1179878 h 2368899"/>
              <a:gd name="connsiteX0" fmla="*/ 0 w 2637865"/>
              <a:gd name="connsiteY0" fmla="*/ 1179878 h 2378043"/>
              <a:gd name="connsiteX1" fmla="*/ 589939 w 2637865"/>
              <a:gd name="connsiteY1" fmla="*/ 0 h 2378043"/>
              <a:gd name="connsiteX2" fmla="*/ 2047926 w 2637865"/>
              <a:gd name="connsiteY2" fmla="*/ 0 h 2378043"/>
              <a:gd name="connsiteX3" fmla="*/ 2637865 w 2637865"/>
              <a:gd name="connsiteY3" fmla="*/ 1179878 h 2378043"/>
              <a:gd name="connsiteX4" fmla="*/ 2047926 w 2637865"/>
              <a:gd name="connsiteY4" fmla="*/ 2359755 h 2378043"/>
              <a:gd name="connsiteX5" fmla="*/ 644803 w 2637865"/>
              <a:gd name="connsiteY5" fmla="*/ 2378043 h 2378043"/>
              <a:gd name="connsiteX6" fmla="*/ 0 w 2637865"/>
              <a:gd name="connsiteY6" fmla="*/ 1179878 h 2378043"/>
              <a:gd name="connsiteX0" fmla="*/ 0 w 2683585"/>
              <a:gd name="connsiteY0" fmla="*/ 1189022 h 2378043"/>
              <a:gd name="connsiteX1" fmla="*/ 635659 w 2683585"/>
              <a:gd name="connsiteY1" fmla="*/ 0 h 2378043"/>
              <a:gd name="connsiteX2" fmla="*/ 2093646 w 2683585"/>
              <a:gd name="connsiteY2" fmla="*/ 0 h 2378043"/>
              <a:gd name="connsiteX3" fmla="*/ 2683585 w 2683585"/>
              <a:gd name="connsiteY3" fmla="*/ 1179878 h 2378043"/>
              <a:gd name="connsiteX4" fmla="*/ 2093646 w 2683585"/>
              <a:gd name="connsiteY4" fmla="*/ 2359755 h 2378043"/>
              <a:gd name="connsiteX5" fmla="*/ 690523 w 2683585"/>
              <a:gd name="connsiteY5" fmla="*/ 2378043 h 2378043"/>
              <a:gd name="connsiteX6" fmla="*/ 0 w 2683585"/>
              <a:gd name="connsiteY6" fmla="*/ 1189022 h 2378043"/>
              <a:gd name="connsiteX0" fmla="*/ 0 w 2546425"/>
              <a:gd name="connsiteY0" fmla="*/ 1189022 h 2378043"/>
              <a:gd name="connsiteX1" fmla="*/ 635659 w 2546425"/>
              <a:gd name="connsiteY1" fmla="*/ 0 h 2378043"/>
              <a:gd name="connsiteX2" fmla="*/ 2093646 w 2546425"/>
              <a:gd name="connsiteY2" fmla="*/ 0 h 2378043"/>
              <a:gd name="connsiteX3" fmla="*/ 2546425 w 2546425"/>
              <a:gd name="connsiteY3" fmla="*/ 1189022 h 2378043"/>
              <a:gd name="connsiteX4" fmla="*/ 2093646 w 2546425"/>
              <a:gd name="connsiteY4" fmla="*/ 2359755 h 2378043"/>
              <a:gd name="connsiteX5" fmla="*/ 690523 w 2546425"/>
              <a:gd name="connsiteY5" fmla="*/ 2378043 h 2378043"/>
              <a:gd name="connsiteX6" fmla="*/ 0 w 2546425"/>
              <a:gd name="connsiteY6" fmla="*/ 1189022 h 2378043"/>
              <a:gd name="connsiteX0" fmla="*/ 0 w 2711017"/>
              <a:gd name="connsiteY0" fmla="*/ 1189022 h 2378043"/>
              <a:gd name="connsiteX1" fmla="*/ 635659 w 2711017"/>
              <a:gd name="connsiteY1" fmla="*/ 0 h 2378043"/>
              <a:gd name="connsiteX2" fmla="*/ 2093646 w 2711017"/>
              <a:gd name="connsiteY2" fmla="*/ 0 h 2378043"/>
              <a:gd name="connsiteX3" fmla="*/ 2711017 w 2711017"/>
              <a:gd name="connsiteY3" fmla="*/ 1207310 h 2378043"/>
              <a:gd name="connsiteX4" fmla="*/ 2093646 w 2711017"/>
              <a:gd name="connsiteY4" fmla="*/ 2359755 h 2378043"/>
              <a:gd name="connsiteX5" fmla="*/ 690523 w 2711017"/>
              <a:gd name="connsiteY5" fmla="*/ 2378043 h 2378043"/>
              <a:gd name="connsiteX6" fmla="*/ 0 w 2711017"/>
              <a:gd name="connsiteY6" fmla="*/ 1189022 h 2378043"/>
              <a:gd name="connsiteX0" fmla="*/ 0 w 2711017"/>
              <a:gd name="connsiteY0" fmla="*/ 1189022 h 2378043"/>
              <a:gd name="connsiteX1" fmla="*/ 635659 w 2711017"/>
              <a:gd name="connsiteY1" fmla="*/ 0 h 2378043"/>
              <a:gd name="connsiteX2" fmla="*/ 2029638 w 2711017"/>
              <a:gd name="connsiteY2" fmla="*/ 9147 h 2378043"/>
              <a:gd name="connsiteX3" fmla="*/ 2711017 w 2711017"/>
              <a:gd name="connsiteY3" fmla="*/ 1207310 h 2378043"/>
              <a:gd name="connsiteX4" fmla="*/ 2093646 w 2711017"/>
              <a:gd name="connsiteY4" fmla="*/ 2359755 h 2378043"/>
              <a:gd name="connsiteX5" fmla="*/ 690523 w 2711017"/>
              <a:gd name="connsiteY5" fmla="*/ 2378043 h 2378043"/>
              <a:gd name="connsiteX6" fmla="*/ 0 w 2711017"/>
              <a:gd name="connsiteY6" fmla="*/ 1189022 h 2378043"/>
              <a:gd name="connsiteX0" fmla="*/ 0 w 2711017"/>
              <a:gd name="connsiteY0" fmla="*/ 1189022 h 2378043"/>
              <a:gd name="connsiteX1" fmla="*/ 635659 w 2711017"/>
              <a:gd name="connsiteY1" fmla="*/ 0 h 2378043"/>
              <a:gd name="connsiteX2" fmla="*/ 2029638 w 2711017"/>
              <a:gd name="connsiteY2" fmla="*/ 9147 h 2378043"/>
              <a:gd name="connsiteX3" fmla="*/ 2711017 w 2711017"/>
              <a:gd name="connsiteY3" fmla="*/ 1207310 h 2378043"/>
              <a:gd name="connsiteX4" fmla="*/ 2011350 w 2711017"/>
              <a:gd name="connsiteY4" fmla="*/ 2368901 h 2378043"/>
              <a:gd name="connsiteX5" fmla="*/ 690523 w 2711017"/>
              <a:gd name="connsiteY5" fmla="*/ 2378043 h 2378043"/>
              <a:gd name="connsiteX6" fmla="*/ 0 w 2711017"/>
              <a:gd name="connsiteY6" fmla="*/ 1189022 h 2378043"/>
              <a:gd name="connsiteX0" fmla="*/ 0 w 2711017"/>
              <a:gd name="connsiteY0" fmla="*/ 1189022 h 2378048"/>
              <a:gd name="connsiteX1" fmla="*/ 635659 w 2711017"/>
              <a:gd name="connsiteY1" fmla="*/ 0 h 2378048"/>
              <a:gd name="connsiteX2" fmla="*/ 2029638 w 2711017"/>
              <a:gd name="connsiteY2" fmla="*/ 9147 h 2378048"/>
              <a:gd name="connsiteX3" fmla="*/ 2711017 w 2711017"/>
              <a:gd name="connsiteY3" fmla="*/ 1207310 h 2378048"/>
              <a:gd name="connsiteX4" fmla="*/ 1965630 w 2711017"/>
              <a:gd name="connsiteY4" fmla="*/ 2378048 h 2378048"/>
              <a:gd name="connsiteX5" fmla="*/ 690523 w 2711017"/>
              <a:gd name="connsiteY5" fmla="*/ 2378043 h 2378048"/>
              <a:gd name="connsiteX6" fmla="*/ 0 w 2711017"/>
              <a:gd name="connsiteY6" fmla="*/ 1189022 h 2378048"/>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690523 w 2711017"/>
              <a:gd name="connsiteY5" fmla="*/ 2378043 h 2387195"/>
              <a:gd name="connsiteX6" fmla="*/ 0 w 2711017"/>
              <a:gd name="connsiteY6" fmla="*/ 1189022 h 2387195"/>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763675 w 2711017"/>
              <a:gd name="connsiteY5" fmla="*/ 2387190 h 2387195"/>
              <a:gd name="connsiteX6" fmla="*/ 0 w 2711017"/>
              <a:gd name="connsiteY6" fmla="*/ 1189022 h 2387195"/>
              <a:gd name="connsiteX0" fmla="*/ 0 w 2711017"/>
              <a:gd name="connsiteY0" fmla="*/ 1189022 h 2396337"/>
              <a:gd name="connsiteX1" fmla="*/ 635659 w 2711017"/>
              <a:gd name="connsiteY1" fmla="*/ 0 h 2396337"/>
              <a:gd name="connsiteX2" fmla="*/ 2029638 w 2711017"/>
              <a:gd name="connsiteY2" fmla="*/ 9147 h 2396337"/>
              <a:gd name="connsiteX3" fmla="*/ 2711017 w 2711017"/>
              <a:gd name="connsiteY3" fmla="*/ 1207310 h 2396337"/>
              <a:gd name="connsiteX4" fmla="*/ 2011350 w 2711017"/>
              <a:gd name="connsiteY4" fmla="*/ 2387195 h 2396337"/>
              <a:gd name="connsiteX5" fmla="*/ 699667 w 2711017"/>
              <a:gd name="connsiteY5" fmla="*/ 2396337 h 2396337"/>
              <a:gd name="connsiteX6" fmla="*/ 0 w 2711017"/>
              <a:gd name="connsiteY6" fmla="*/ 1189022 h 2396337"/>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772819 w 2711017"/>
              <a:gd name="connsiteY5" fmla="*/ 2140232 h 2387195"/>
              <a:gd name="connsiteX6" fmla="*/ 0 w 2711017"/>
              <a:gd name="connsiteY6" fmla="*/ 1189022 h 2387195"/>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690523 w 2711017"/>
              <a:gd name="connsiteY5" fmla="*/ 2387190 h 2387195"/>
              <a:gd name="connsiteX6" fmla="*/ 0 w 2711017"/>
              <a:gd name="connsiteY6" fmla="*/ 1189022 h 2387195"/>
              <a:gd name="connsiteX0" fmla="*/ 0 w 2711017"/>
              <a:gd name="connsiteY0" fmla="*/ 1189022 h 2387190"/>
              <a:gd name="connsiteX1" fmla="*/ 635659 w 2711017"/>
              <a:gd name="connsiteY1" fmla="*/ 0 h 2387190"/>
              <a:gd name="connsiteX2" fmla="*/ 2029638 w 2711017"/>
              <a:gd name="connsiteY2" fmla="*/ 9147 h 2387190"/>
              <a:gd name="connsiteX3" fmla="*/ 2711017 w 2711017"/>
              <a:gd name="connsiteY3" fmla="*/ 1207310 h 2387190"/>
              <a:gd name="connsiteX4" fmla="*/ 1941500 w 2711017"/>
              <a:gd name="connsiteY4" fmla="*/ 2190289 h 2387190"/>
              <a:gd name="connsiteX5" fmla="*/ 690523 w 2711017"/>
              <a:gd name="connsiteY5" fmla="*/ 2387190 h 2387190"/>
              <a:gd name="connsiteX6" fmla="*/ 0 w 2711017"/>
              <a:gd name="connsiteY6" fmla="*/ 1189022 h 2387190"/>
              <a:gd name="connsiteX0" fmla="*/ 0 w 2711017"/>
              <a:gd name="connsiteY0" fmla="*/ 1189022 h 2387190"/>
              <a:gd name="connsiteX1" fmla="*/ 635659 w 2711017"/>
              <a:gd name="connsiteY1" fmla="*/ 0 h 2387190"/>
              <a:gd name="connsiteX2" fmla="*/ 2029638 w 2711017"/>
              <a:gd name="connsiteY2" fmla="*/ 9147 h 2387190"/>
              <a:gd name="connsiteX3" fmla="*/ 2711017 w 2711017"/>
              <a:gd name="connsiteY3" fmla="*/ 1207310 h 2387190"/>
              <a:gd name="connsiteX4" fmla="*/ 2036750 w 2711017"/>
              <a:gd name="connsiteY4" fmla="*/ 2368140 h 2387190"/>
              <a:gd name="connsiteX5" fmla="*/ 690523 w 2711017"/>
              <a:gd name="connsiteY5" fmla="*/ 2387190 h 2387190"/>
              <a:gd name="connsiteX6" fmla="*/ 0 w 2711017"/>
              <a:gd name="connsiteY6" fmla="*/ 1189022 h 2387190"/>
              <a:gd name="connsiteX0" fmla="*/ 0 w 2711017"/>
              <a:gd name="connsiteY0" fmla="*/ 1189022 h 2368140"/>
              <a:gd name="connsiteX1" fmla="*/ 635659 w 2711017"/>
              <a:gd name="connsiteY1" fmla="*/ 0 h 2368140"/>
              <a:gd name="connsiteX2" fmla="*/ 2029638 w 2711017"/>
              <a:gd name="connsiteY2" fmla="*/ 9147 h 2368140"/>
              <a:gd name="connsiteX3" fmla="*/ 2711017 w 2711017"/>
              <a:gd name="connsiteY3" fmla="*/ 1207310 h 2368140"/>
              <a:gd name="connsiteX4" fmla="*/ 2036750 w 2711017"/>
              <a:gd name="connsiteY4" fmla="*/ 2368140 h 2368140"/>
              <a:gd name="connsiteX5" fmla="*/ 798473 w 2711017"/>
              <a:gd name="connsiteY5" fmla="*/ 2133118 h 2368140"/>
              <a:gd name="connsiteX6" fmla="*/ 0 w 2711017"/>
              <a:gd name="connsiteY6" fmla="*/ 1189022 h 2368140"/>
              <a:gd name="connsiteX0" fmla="*/ 0 w 2711017"/>
              <a:gd name="connsiteY0" fmla="*/ 1189022 h 2374487"/>
              <a:gd name="connsiteX1" fmla="*/ 635659 w 2711017"/>
              <a:gd name="connsiteY1" fmla="*/ 0 h 2374487"/>
              <a:gd name="connsiteX2" fmla="*/ 2029638 w 2711017"/>
              <a:gd name="connsiteY2" fmla="*/ 9147 h 2374487"/>
              <a:gd name="connsiteX3" fmla="*/ 2711017 w 2711017"/>
              <a:gd name="connsiteY3" fmla="*/ 1207310 h 2374487"/>
              <a:gd name="connsiteX4" fmla="*/ 2036750 w 2711017"/>
              <a:gd name="connsiteY4" fmla="*/ 2368140 h 2374487"/>
              <a:gd name="connsiteX5" fmla="*/ 684173 w 2711017"/>
              <a:gd name="connsiteY5" fmla="*/ 2374487 h 2374487"/>
              <a:gd name="connsiteX6" fmla="*/ 0 w 2711017"/>
              <a:gd name="connsiteY6" fmla="*/ 1189022 h 2374487"/>
              <a:gd name="connsiteX0" fmla="*/ 0 w 2723717"/>
              <a:gd name="connsiteY0" fmla="*/ 1189022 h 2374487"/>
              <a:gd name="connsiteX1" fmla="*/ 635659 w 2723717"/>
              <a:gd name="connsiteY1" fmla="*/ 0 h 2374487"/>
              <a:gd name="connsiteX2" fmla="*/ 2029638 w 2723717"/>
              <a:gd name="connsiteY2" fmla="*/ 9147 h 2374487"/>
              <a:gd name="connsiteX3" fmla="*/ 2723717 w 2723717"/>
              <a:gd name="connsiteY3" fmla="*/ 1200958 h 2374487"/>
              <a:gd name="connsiteX4" fmla="*/ 2036750 w 2723717"/>
              <a:gd name="connsiteY4" fmla="*/ 2368140 h 2374487"/>
              <a:gd name="connsiteX5" fmla="*/ 684173 w 2723717"/>
              <a:gd name="connsiteY5" fmla="*/ 2374487 h 2374487"/>
              <a:gd name="connsiteX6" fmla="*/ 0 w 2723717"/>
              <a:gd name="connsiteY6" fmla="*/ 1189022 h 2374487"/>
              <a:gd name="connsiteX0" fmla="*/ 0 w 2723717"/>
              <a:gd name="connsiteY0" fmla="*/ 1179875 h 2365340"/>
              <a:gd name="connsiteX1" fmla="*/ 667409 w 2723717"/>
              <a:gd name="connsiteY1" fmla="*/ 130593 h 2365340"/>
              <a:gd name="connsiteX2" fmla="*/ 20296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723717"/>
              <a:gd name="connsiteY0" fmla="*/ 1179875 h 2365340"/>
              <a:gd name="connsiteX1" fmla="*/ 673759 w 2723717"/>
              <a:gd name="connsiteY1" fmla="*/ 3557 h 2365340"/>
              <a:gd name="connsiteX2" fmla="*/ 20296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723717"/>
              <a:gd name="connsiteY0" fmla="*/ 1176318 h 2361783"/>
              <a:gd name="connsiteX1" fmla="*/ 673759 w 2723717"/>
              <a:gd name="connsiteY1" fmla="*/ 0 h 2361783"/>
              <a:gd name="connsiteX2" fmla="*/ 1959788 w 2723717"/>
              <a:gd name="connsiteY2" fmla="*/ 244163 h 2361783"/>
              <a:gd name="connsiteX3" fmla="*/ 2723717 w 2723717"/>
              <a:gd name="connsiteY3" fmla="*/ 1188254 h 2361783"/>
              <a:gd name="connsiteX4" fmla="*/ 2036750 w 2723717"/>
              <a:gd name="connsiteY4" fmla="*/ 2355436 h 2361783"/>
              <a:gd name="connsiteX5" fmla="*/ 684173 w 2723717"/>
              <a:gd name="connsiteY5" fmla="*/ 2361783 h 2361783"/>
              <a:gd name="connsiteX6" fmla="*/ 0 w 2723717"/>
              <a:gd name="connsiteY6" fmla="*/ 1176318 h 2361783"/>
              <a:gd name="connsiteX0" fmla="*/ 0 w 2723717"/>
              <a:gd name="connsiteY0" fmla="*/ 1179875 h 2365340"/>
              <a:gd name="connsiteX1" fmla="*/ 673759 w 2723717"/>
              <a:gd name="connsiteY1" fmla="*/ 3557 h 2365340"/>
              <a:gd name="connsiteX2" fmla="*/ 20423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457017"/>
              <a:gd name="connsiteY0" fmla="*/ 1186227 h 2365340"/>
              <a:gd name="connsiteX1" fmla="*/ 407059 w 2457017"/>
              <a:gd name="connsiteY1" fmla="*/ 3557 h 2365340"/>
              <a:gd name="connsiteX2" fmla="*/ 1775638 w 2457017"/>
              <a:gd name="connsiteY2" fmla="*/ 0 h 2365340"/>
              <a:gd name="connsiteX3" fmla="*/ 2457017 w 2457017"/>
              <a:gd name="connsiteY3" fmla="*/ 1191811 h 2365340"/>
              <a:gd name="connsiteX4" fmla="*/ 1770050 w 2457017"/>
              <a:gd name="connsiteY4" fmla="*/ 2358993 h 2365340"/>
              <a:gd name="connsiteX5" fmla="*/ 417473 w 2457017"/>
              <a:gd name="connsiteY5" fmla="*/ 2365340 h 2365340"/>
              <a:gd name="connsiteX6" fmla="*/ 0 w 2457017"/>
              <a:gd name="connsiteY6" fmla="*/ 1186227 h 2365340"/>
              <a:gd name="connsiteX0" fmla="*/ 0 w 2723717"/>
              <a:gd name="connsiteY0" fmla="*/ 1179876 h 2365340"/>
              <a:gd name="connsiteX1" fmla="*/ 673759 w 2723717"/>
              <a:gd name="connsiteY1" fmla="*/ 3557 h 2365340"/>
              <a:gd name="connsiteX2" fmla="*/ 20423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6 h 236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3717" h="2365340">
                <a:moveTo>
                  <a:pt x="0" y="1179876"/>
                </a:moveTo>
                <a:lnTo>
                  <a:pt x="673759" y="3557"/>
                </a:lnTo>
                <a:lnTo>
                  <a:pt x="2042338" y="0"/>
                </a:lnTo>
                <a:lnTo>
                  <a:pt x="2723717" y="1191811"/>
                </a:lnTo>
                <a:lnTo>
                  <a:pt x="2036750" y="2358993"/>
                </a:lnTo>
                <a:lnTo>
                  <a:pt x="684173" y="2365340"/>
                </a:lnTo>
                <a:lnTo>
                  <a:pt x="0" y="1179876"/>
                </a:lnTo>
                <a:close/>
              </a:path>
            </a:pathLst>
          </a:custGeom>
          <a:blipFill>
            <a:blip r:embed="rId3"/>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kern="0" dirty="0">
              <a:solidFill>
                <a:srgbClr val="2A3564"/>
              </a:solidFill>
              <a:latin typeface="Arial" panose="020B0604020202020204" pitchFamily="34" charset="0"/>
              <a:cs typeface="Arial" panose="020B0604020202020204" pitchFamily="34" charset="0"/>
            </a:endParaRPr>
          </a:p>
        </p:txBody>
      </p:sp>
      <p:sp>
        <p:nvSpPr>
          <p:cNvPr id="9" name="Hexagon 2">
            <a:extLst>
              <a:ext uri="{FF2B5EF4-FFF2-40B4-BE49-F238E27FC236}">
                <a16:creationId xmlns:a16="http://schemas.microsoft.com/office/drawing/2014/main" xmlns="" id="{F340A07F-8990-4343-801C-E22FFC72EC07}"/>
              </a:ext>
            </a:extLst>
          </p:cNvPr>
          <p:cNvSpPr>
            <a:spLocks noChangeAspect="1"/>
          </p:cNvSpPr>
          <p:nvPr/>
        </p:nvSpPr>
        <p:spPr>
          <a:xfrm>
            <a:off x="1659769" y="929520"/>
            <a:ext cx="1715993" cy="1489785"/>
          </a:xfrm>
          <a:custGeom>
            <a:avLst/>
            <a:gdLst>
              <a:gd name="connsiteX0" fmla="*/ 0 w 2637865"/>
              <a:gd name="connsiteY0" fmla="*/ 1179879 h 2359757"/>
              <a:gd name="connsiteX1" fmla="*/ 589939 w 2637865"/>
              <a:gd name="connsiteY1" fmla="*/ 1 h 2359757"/>
              <a:gd name="connsiteX2" fmla="*/ 2047926 w 2637865"/>
              <a:gd name="connsiteY2" fmla="*/ 1 h 2359757"/>
              <a:gd name="connsiteX3" fmla="*/ 2637865 w 2637865"/>
              <a:gd name="connsiteY3" fmla="*/ 1179879 h 2359757"/>
              <a:gd name="connsiteX4" fmla="*/ 2047926 w 2637865"/>
              <a:gd name="connsiteY4" fmla="*/ 2359756 h 2359757"/>
              <a:gd name="connsiteX5" fmla="*/ 589939 w 2637865"/>
              <a:gd name="connsiteY5" fmla="*/ 2359756 h 2359757"/>
              <a:gd name="connsiteX6" fmla="*/ 0 w 2637865"/>
              <a:gd name="connsiteY6" fmla="*/ 1179879 h 2359757"/>
              <a:gd name="connsiteX0" fmla="*/ 0 w 2637865"/>
              <a:gd name="connsiteY0" fmla="*/ 1179878 h 2368899"/>
              <a:gd name="connsiteX1" fmla="*/ 589939 w 2637865"/>
              <a:gd name="connsiteY1" fmla="*/ 0 h 2368899"/>
              <a:gd name="connsiteX2" fmla="*/ 2047926 w 2637865"/>
              <a:gd name="connsiteY2" fmla="*/ 0 h 2368899"/>
              <a:gd name="connsiteX3" fmla="*/ 2637865 w 2637865"/>
              <a:gd name="connsiteY3" fmla="*/ 1179878 h 2368899"/>
              <a:gd name="connsiteX4" fmla="*/ 2047926 w 2637865"/>
              <a:gd name="connsiteY4" fmla="*/ 2359755 h 2368899"/>
              <a:gd name="connsiteX5" fmla="*/ 717955 w 2637865"/>
              <a:gd name="connsiteY5" fmla="*/ 2368899 h 2368899"/>
              <a:gd name="connsiteX6" fmla="*/ 0 w 2637865"/>
              <a:gd name="connsiteY6" fmla="*/ 1179878 h 2368899"/>
              <a:gd name="connsiteX0" fmla="*/ 0 w 2637865"/>
              <a:gd name="connsiteY0" fmla="*/ 1179878 h 2378043"/>
              <a:gd name="connsiteX1" fmla="*/ 589939 w 2637865"/>
              <a:gd name="connsiteY1" fmla="*/ 0 h 2378043"/>
              <a:gd name="connsiteX2" fmla="*/ 2047926 w 2637865"/>
              <a:gd name="connsiteY2" fmla="*/ 0 h 2378043"/>
              <a:gd name="connsiteX3" fmla="*/ 2637865 w 2637865"/>
              <a:gd name="connsiteY3" fmla="*/ 1179878 h 2378043"/>
              <a:gd name="connsiteX4" fmla="*/ 2047926 w 2637865"/>
              <a:gd name="connsiteY4" fmla="*/ 2359755 h 2378043"/>
              <a:gd name="connsiteX5" fmla="*/ 644803 w 2637865"/>
              <a:gd name="connsiteY5" fmla="*/ 2378043 h 2378043"/>
              <a:gd name="connsiteX6" fmla="*/ 0 w 2637865"/>
              <a:gd name="connsiteY6" fmla="*/ 1179878 h 2378043"/>
              <a:gd name="connsiteX0" fmla="*/ 0 w 2683585"/>
              <a:gd name="connsiteY0" fmla="*/ 1189022 h 2378043"/>
              <a:gd name="connsiteX1" fmla="*/ 635659 w 2683585"/>
              <a:gd name="connsiteY1" fmla="*/ 0 h 2378043"/>
              <a:gd name="connsiteX2" fmla="*/ 2093646 w 2683585"/>
              <a:gd name="connsiteY2" fmla="*/ 0 h 2378043"/>
              <a:gd name="connsiteX3" fmla="*/ 2683585 w 2683585"/>
              <a:gd name="connsiteY3" fmla="*/ 1179878 h 2378043"/>
              <a:gd name="connsiteX4" fmla="*/ 2093646 w 2683585"/>
              <a:gd name="connsiteY4" fmla="*/ 2359755 h 2378043"/>
              <a:gd name="connsiteX5" fmla="*/ 690523 w 2683585"/>
              <a:gd name="connsiteY5" fmla="*/ 2378043 h 2378043"/>
              <a:gd name="connsiteX6" fmla="*/ 0 w 2683585"/>
              <a:gd name="connsiteY6" fmla="*/ 1189022 h 2378043"/>
              <a:gd name="connsiteX0" fmla="*/ 0 w 2546425"/>
              <a:gd name="connsiteY0" fmla="*/ 1189022 h 2378043"/>
              <a:gd name="connsiteX1" fmla="*/ 635659 w 2546425"/>
              <a:gd name="connsiteY1" fmla="*/ 0 h 2378043"/>
              <a:gd name="connsiteX2" fmla="*/ 2093646 w 2546425"/>
              <a:gd name="connsiteY2" fmla="*/ 0 h 2378043"/>
              <a:gd name="connsiteX3" fmla="*/ 2546425 w 2546425"/>
              <a:gd name="connsiteY3" fmla="*/ 1189022 h 2378043"/>
              <a:gd name="connsiteX4" fmla="*/ 2093646 w 2546425"/>
              <a:gd name="connsiteY4" fmla="*/ 2359755 h 2378043"/>
              <a:gd name="connsiteX5" fmla="*/ 690523 w 2546425"/>
              <a:gd name="connsiteY5" fmla="*/ 2378043 h 2378043"/>
              <a:gd name="connsiteX6" fmla="*/ 0 w 2546425"/>
              <a:gd name="connsiteY6" fmla="*/ 1189022 h 2378043"/>
              <a:gd name="connsiteX0" fmla="*/ 0 w 2711017"/>
              <a:gd name="connsiteY0" fmla="*/ 1189022 h 2378043"/>
              <a:gd name="connsiteX1" fmla="*/ 635659 w 2711017"/>
              <a:gd name="connsiteY1" fmla="*/ 0 h 2378043"/>
              <a:gd name="connsiteX2" fmla="*/ 2093646 w 2711017"/>
              <a:gd name="connsiteY2" fmla="*/ 0 h 2378043"/>
              <a:gd name="connsiteX3" fmla="*/ 2711017 w 2711017"/>
              <a:gd name="connsiteY3" fmla="*/ 1207310 h 2378043"/>
              <a:gd name="connsiteX4" fmla="*/ 2093646 w 2711017"/>
              <a:gd name="connsiteY4" fmla="*/ 2359755 h 2378043"/>
              <a:gd name="connsiteX5" fmla="*/ 690523 w 2711017"/>
              <a:gd name="connsiteY5" fmla="*/ 2378043 h 2378043"/>
              <a:gd name="connsiteX6" fmla="*/ 0 w 2711017"/>
              <a:gd name="connsiteY6" fmla="*/ 1189022 h 2378043"/>
              <a:gd name="connsiteX0" fmla="*/ 0 w 2711017"/>
              <a:gd name="connsiteY0" fmla="*/ 1189022 h 2378043"/>
              <a:gd name="connsiteX1" fmla="*/ 635659 w 2711017"/>
              <a:gd name="connsiteY1" fmla="*/ 0 h 2378043"/>
              <a:gd name="connsiteX2" fmla="*/ 2029638 w 2711017"/>
              <a:gd name="connsiteY2" fmla="*/ 9147 h 2378043"/>
              <a:gd name="connsiteX3" fmla="*/ 2711017 w 2711017"/>
              <a:gd name="connsiteY3" fmla="*/ 1207310 h 2378043"/>
              <a:gd name="connsiteX4" fmla="*/ 2093646 w 2711017"/>
              <a:gd name="connsiteY4" fmla="*/ 2359755 h 2378043"/>
              <a:gd name="connsiteX5" fmla="*/ 690523 w 2711017"/>
              <a:gd name="connsiteY5" fmla="*/ 2378043 h 2378043"/>
              <a:gd name="connsiteX6" fmla="*/ 0 w 2711017"/>
              <a:gd name="connsiteY6" fmla="*/ 1189022 h 2378043"/>
              <a:gd name="connsiteX0" fmla="*/ 0 w 2711017"/>
              <a:gd name="connsiteY0" fmla="*/ 1189022 h 2378043"/>
              <a:gd name="connsiteX1" fmla="*/ 635659 w 2711017"/>
              <a:gd name="connsiteY1" fmla="*/ 0 h 2378043"/>
              <a:gd name="connsiteX2" fmla="*/ 2029638 w 2711017"/>
              <a:gd name="connsiteY2" fmla="*/ 9147 h 2378043"/>
              <a:gd name="connsiteX3" fmla="*/ 2711017 w 2711017"/>
              <a:gd name="connsiteY3" fmla="*/ 1207310 h 2378043"/>
              <a:gd name="connsiteX4" fmla="*/ 2011350 w 2711017"/>
              <a:gd name="connsiteY4" fmla="*/ 2368901 h 2378043"/>
              <a:gd name="connsiteX5" fmla="*/ 690523 w 2711017"/>
              <a:gd name="connsiteY5" fmla="*/ 2378043 h 2378043"/>
              <a:gd name="connsiteX6" fmla="*/ 0 w 2711017"/>
              <a:gd name="connsiteY6" fmla="*/ 1189022 h 2378043"/>
              <a:gd name="connsiteX0" fmla="*/ 0 w 2711017"/>
              <a:gd name="connsiteY0" fmla="*/ 1189022 h 2378048"/>
              <a:gd name="connsiteX1" fmla="*/ 635659 w 2711017"/>
              <a:gd name="connsiteY1" fmla="*/ 0 h 2378048"/>
              <a:gd name="connsiteX2" fmla="*/ 2029638 w 2711017"/>
              <a:gd name="connsiteY2" fmla="*/ 9147 h 2378048"/>
              <a:gd name="connsiteX3" fmla="*/ 2711017 w 2711017"/>
              <a:gd name="connsiteY3" fmla="*/ 1207310 h 2378048"/>
              <a:gd name="connsiteX4" fmla="*/ 1965630 w 2711017"/>
              <a:gd name="connsiteY4" fmla="*/ 2378048 h 2378048"/>
              <a:gd name="connsiteX5" fmla="*/ 690523 w 2711017"/>
              <a:gd name="connsiteY5" fmla="*/ 2378043 h 2378048"/>
              <a:gd name="connsiteX6" fmla="*/ 0 w 2711017"/>
              <a:gd name="connsiteY6" fmla="*/ 1189022 h 2378048"/>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690523 w 2711017"/>
              <a:gd name="connsiteY5" fmla="*/ 2378043 h 2387195"/>
              <a:gd name="connsiteX6" fmla="*/ 0 w 2711017"/>
              <a:gd name="connsiteY6" fmla="*/ 1189022 h 2387195"/>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763675 w 2711017"/>
              <a:gd name="connsiteY5" fmla="*/ 2387190 h 2387195"/>
              <a:gd name="connsiteX6" fmla="*/ 0 w 2711017"/>
              <a:gd name="connsiteY6" fmla="*/ 1189022 h 2387195"/>
              <a:gd name="connsiteX0" fmla="*/ 0 w 2711017"/>
              <a:gd name="connsiteY0" fmla="*/ 1189022 h 2396337"/>
              <a:gd name="connsiteX1" fmla="*/ 635659 w 2711017"/>
              <a:gd name="connsiteY1" fmla="*/ 0 h 2396337"/>
              <a:gd name="connsiteX2" fmla="*/ 2029638 w 2711017"/>
              <a:gd name="connsiteY2" fmla="*/ 9147 h 2396337"/>
              <a:gd name="connsiteX3" fmla="*/ 2711017 w 2711017"/>
              <a:gd name="connsiteY3" fmla="*/ 1207310 h 2396337"/>
              <a:gd name="connsiteX4" fmla="*/ 2011350 w 2711017"/>
              <a:gd name="connsiteY4" fmla="*/ 2387195 h 2396337"/>
              <a:gd name="connsiteX5" fmla="*/ 699667 w 2711017"/>
              <a:gd name="connsiteY5" fmla="*/ 2396337 h 2396337"/>
              <a:gd name="connsiteX6" fmla="*/ 0 w 2711017"/>
              <a:gd name="connsiteY6" fmla="*/ 1189022 h 2396337"/>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772819 w 2711017"/>
              <a:gd name="connsiteY5" fmla="*/ 2140232 h 2387195"/>
              <a:gd name="connsiteX6" fmla="*/ 0 w 2711017"/>
              <a:gd name="connsiteY6" fmla="*/ 1189022 h 2387195"/>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690523 w 2711017"/>
              <a:gd name="connsiteY5" fmla="*/ 2387190 h 2387195"/>
              <a:gd name="connsiteX6" fmla="*/ 0 w 2711017"/>
              <a:gd name="connsiteY6" fmla="*/ 1189022 h 2387195"/>
              <a:gd name="connsiteX0" fmla="*/ 0 w 2711017"/>
              <a:gd name="connsiteY0" fmla="*/ 1189022 h 2387190"/>
              <a:gd name="connsiteX1" fmla="*/ 635659 w 2711017"/>
              <a:gd name="connsiteY1" fmla="*/ 0 h 2387190"/>
              <a:gd name="connsiteX2" fmla="*/ 2029638 w 2711017"/>
              <a:gd name="connsiteY2" fmla="*/ 9147 h 2387190"/>
              <a:gd name="connsiteX3" fmla="*/ 2711017 w 2711017"/>
              <a:gd name="connsiteY3" fmla="*/ 1207310 h 2387190"/>
              <a:gd name="connsiteX4" fmla="*/ 1941500 w 2711017"/>
              <a:gd name="connsiteY4" fmla="*/ 2190289 h 2387190"/>
              <a:gd name="connsiteX5" fmla="*/ 690523 w 2711017"/>
              <a:gd name="connsiteY5" fmla="*/ 2387190 h 2387190"/>
              <a:gd name="connsiteX6" fmla="*/ 0 w 2711017"/>
              <a:gd name="connsiteY6" fmla="*/ 1189022 h 2387190"/>
              <a:gd name="connsiteX0" fmla="*/ 0 w 2711017"/>
              <a:gd name="connsiteY0" fmla="*/ 1189022 h 2387190"/>
              <a:gd name="connsiteX1" fmla="*/ 635659 w 2711017"/>
              <a:gd name="connsiteY1" fmla="*/ 0 h 2387190"/>
              <a:gd name="connsiteX2" fmla="*/ 2029638 w 2711017"/>
              <a:gd name="connsiteY2" fmla="*/ 9147 h 2387190"/>
              <a:gd name="connsiteX3" fmla="*/ 2711017 w 2711017"/>
              <a:gd name="connsiteY3" fmla="*/ 1207310 h 2387190"/>
              <a:gd name="connsiteX4" fmla="*/ 2036750 w 2711017"/>
              <a:gd name="connsiteY4" fmla="*/ 2368140 h 2387190"/>
              <a:gd name="connsiteX5" fmla="*/ 690523 w 2711017"/>
              <a:gd name="connsiteY5" fmla="*/ 2387190 h 2387190"/>
              <a:gd name="connsiteX6" fmla="*/ 0 w 2711017"/>
              <a:gd name="connsiteY6" fmla="*/ 1189022 h 2387190"/>
              <a:gd name="connsiteX0" fmla="*/ 0 w 2711017"/>
              <a:gd name="connsiteY0" fmla="*/ 1189022 h 2368140"/>
              <a:gd name="connsiteX1" fmla="*/ 635659 w 2711017"/>
              <a:gd name="connsiteY1" fmla="*/ 0 h 2368140"/>
              <a:gd name="connsiteX2" fmla="*/ 2029638 w 2711017"/>
              <a:gd name="connsiteY2" fmla="*/ 9147 h 2368140"/>
              <a:gd name="connsiteX3" fmla="*/ 2711017 w 2711017"/>
              <a:gd name="connsiteY3" fmla="*/ 1207310 h 2368140"/>
              <a:gd name="connsiteX4" fmla="*/ 2036750 w 2711017"/>
              <a:gd name="connsiteY4" fmla="*/ 2368140 h 2368140"/>
              <a:gd name="connsiteX5" fmla="*/ 798473 w 2711017"/>
              <a:gd name="connsiteY5" fmla="*/ 2133118 h 2368140"/>
              <a:gd name="connsiteX6" fmla="*/ 0 w 2711017"/>
              <a:gd name="connsiteY6" fmla="*/ 1189022 h 2368140"/>
              <a:gd name="connsiteX0" fmla="*/ 0 w 2711017"/>
              <a:gd name="connsiteY0" fmla="*/ 1189022 h 2374487"/>
              <a:gd name="connsiteX1" fmla="*/ 635659 w 2711017"/>
              <a:gd name="connsiteY1" fmla="*/ 0 h 2374487"/>
              <a:gd name="connsiteX2" fmla="*/ 2029638 w 2711017"/>
              <a:gd name="connsiteY2" fmla="*/ 9147 h 2374487"/>
              <a:gd name="connsiteX3" fmla="*/ 2711017 w 2711017"/>
              <a:gd name="connsiteY3" fmla="*/ 1207310 h 2374487"/>
              <a:gd name="connsiteX4" fmla="*/ 2036750 w 2711017"/>
              <a:gd name="connsiteY4" fmla="*/ 2368140 h 2374487"/>
              <a:gd name="connsiteX5" fmla="*/ 684173 w 2711017"/>
              <a:gd name="connsiteY5" fmla="*/ 2374487 h 2374487"/>
              <a:gd name="connsiteX6" fmla="*/ 0 w 2711017"/>
              <a:gd name="connsiteY6" fmla="*/ 1189022 h 2374487"/>
              <a:gd name="connsiteX0" fmla="*/ 0 w 2723717"/>
              <a:gd name="connsiteY0" fmla="*/ 1189022 h 2374487"/>
              <a:gd name="connsiteX1" fmla="*/ 635659 w 2723717"/>
              <a:gd name="connsiteY1" fmla="*/ 0 h 2374487"/>
              <a:gd name="connsiteX2" fmla="*/ 2029638 w 2723717"/>
              <a:gd name="connsiteY2" fmla="*/ 9147 h 2374487"/>
              <a:gd name="connsiteX3" fmla="*/ 2723717 w 2723717"/>
              <a:gd name="connsiteY3" fmla="*/ 1200958 h 2374487"/>
              <a:gd name="connsiteX4" fmla="*/ 2036750 w 2723717"/>
              <a:gd name="connsiteY4" fmla="*/ 2368140 h 2374487"/>
              <a:gd name="connsiteX5" fmla="*/ 684173 w 2723717"/>
              <a:gd name="connsiteY5" fmla="*/ 2374487 h 2374487"/>
              <a:gd name="connsiteX6" fmla="*/ 0 w 2723717"/>
              <a:gd name="connsiteY6" fmla="*/ 1189022 h 2374487"/>
              <a:gd name="connsiteX0" fmla="*/ 0 w 2723717"/>
              <a:gd name="connsiteY0" fmla="*/ 1179875 h 2365340"/>
              <a:gd name="connsiteX1" fmla="*/ 667409 w 2723717"/>
              <a:gd name="connsiteY1" fmla="*/ 130593 h 2365340"/>
              <a:gd name="connsiteX2" fmla="*/ 20296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723717"/>
              <a:gd name="connsiteY0" fmla="*/ 1179875 h 2365340"/>
              <a:gd name="connsiteX1" fmla="*/ 673759 w 2723717"/>
              <a:gd name="connsiteY1" fmla="*/ 3557 h 2365340"/>
              <a:gd name="connsiteX2" fmla="*/ 20296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723717"/>
              <a:gd name="connsiteY0" fmla="*/ 1176318 h 2361783"/>
              <a:gd name="connsiteX1" fmla="*/ 673759 w 2723717"/>
              <a:gd name="connsiteY1" fmla="*/ 0 h 2361783"/>
              <a:gd name="connsiteX2" fmla="*/ 1959788 w 2723717"/>
              <a:gd name="connsiteY2" fmla="*/ 244163 h 2361783"/>
              <a:gd name="connsiteX3" fmla="*/ 2723717 w 2723717"/>
              <a:gd name="connsiteY3" fmla="*/ 1188254 h 2361783"/>
              <a:gd name="connsiteX4" fmla="*/ 2036750 w 2723717"/>
              <a:gd name="connsiteY4" fmla="*/ 2355436 h 2361783"/>
              <a:gd name="connsiteX5" fmla="*/ 684173 w 2723717"/>
              <a:gd name="connsiteY5" fmla="*/ 2361783 h 2361783"/>
              <a:gd name="connsiteX6" fmla="*/ 0 w 2723717"/>
              <a:gd name="connsiteY6" fmla="*/ 1176318 h 2361783"/>
              <a:gd name="connsiteX0" fmla="*/ 0 w 2723717"/>
              <a:gd name="connsiteY0" fmla="*/ 1179875 h 2365340"/>
              <a:gd name="connsiteX1" fmla="*/ 673759 w 2723717"/>
              <a:gd name="connsiteY1" fmla="*/ 3557 h 2365340"/>
              <a:gd name="connsiteX2" fmla="*/ 20423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457017"/>
              <a:gd name="connsiteY0" fmla="*/ 1186227 h 2365340"/>
              <a:gd name="connsiteX1" fmla="*/ 407059 w 2457017"/>
              <a:gd name="connsiteY1" fmla="*/ 3557 h 2365340"/>
              <a:gd name="connsiteX2" fmla="*/ 1775638 w 2457017"/>
              <a:gd name="connsiteY2" fmla="*/ 0 h 2365340"/>
              <a:gd name="connsiteX3" fmla="*/ 2457017 w 2457017"/>
              <a:gd name="connsiteY3" fmla="*/ 1191811 h 2365340"/>
              <a:gd name="connsiteX4" fmla="*/ 1770050 w 2457017"/>
              <a:gd name="connsiteY4" fmla="*/ 2358993 h 2365340"/>
              <a:gd name="connsiteX5" fmla="*/ 417473 w 2457017"/>
              <a:gd name="connsiteY5" fmla="*/ 2365340 h 2365340"/>
              <a:gd name="connsiteX6" fmla="*/ 0 w 2457017"/>
              <a:gd name="connsiteY6" fmla="*/ 1186227 h 2365340"/>
              <a:gd name="connsiteX0" fmla="*/ 0 w 2723717"/>
              <a:gd name="connsiteY0" fmla="*/ 1179876 h 2365340"/>
              <a:gd name="connsiteX1" fmla="*/ 673759 w 2723717"/>
              <a:gd name="connsiteY1" fmla="*/ 3557 h 2365340"/>
              <a:gd name="connsiteX2" fmla="*/ 20423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6 h 236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3717" h="2365340">
                <a:moveTo>
                  <a:pt x="0" y="1179876"/>
                </a:moveTo>
                <a:lnTo>
                  <a:pt x="673759" y="3557"/>
                </a:lnTo>
                <a:lnTo>
                  <a:pt x="2042338" y="0"/>
                </a:lnTo>
                <a:lnTo>
                  <a:pt x="2723717" y="1191811"/>
                </a:lnTo>
                <a:lnTo>
                  <a:pt x="2036750" y="2358993"/>
                </a:lnTo>
                <a:lnTo>
                  <a:pt x="684173" y="2365340"/>
                </a:lnTo>
                <a:lnTo>
                  <a:pt x="0" y="1179876"/>
                </a:lnTo>
                <a:close/>
              </a:path>
            </a:pathLst>
          </a:custGeom>
          <a:blipFill>
            <a:blip r:embed="rId4"/>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kern="0" dirty="0">
              <a:solidFill>
                <a:srgbClr val="2A3564"/>
              </a:solidFill>
              <a:latin typeface="Arial" panose="020B0604020202020204" pitchFamily="34" charset="0"/>
              <a:cs typeface="Arial" panose="020B0604020202020204" pitchFamily="34" charset="0"/>
            </a:endParaRPr>
          </a:p>
        </p:txBody>
      </p:sp>
      <p:sp>
        <p:nvSpPr>
          <p:cNvPr id="10" name="Hexagon 2">
            <a:extLst>
              <a:ext uri="{FF2B5EF4-FFF2-40B4-BE49-F238E27FC236}">
                <a16:creationId xmlns:a16="http://schemas.microsoft.com/office/drawing/2014/main" xmlns="" id="{3A666E17-5371-C64B-8627-D0CC97777490}"/>
              </a:ext>
            </a:extLst>
          </p:cNvPr>
          <p:cNvSpPr>
            <a:spLocks noChangeAspect="1"/>
          </p:cNvSpPr>
          <p:nvPr/>
        </p:nvSpPr>
        <p:spPr>
          <a:xfrm>
            <a:off x="423365" y="2419305"/>
            <a:ext cx="1715993" cy="1489785"/>
          </a:xfrm>
          <a:custGeom>
            <a:avLst/>
            <a:gdLst>
              <a:gd name="connsiteX0" fmla="*/ 0 w 2637865"/>
              <a:gd name="connsiteY0" fmla="*/ 1179879 h 2359757"/>
              <a:gd name="connsiteX1" fmla="*/ 589939 w 2637865"/>
              <a:gd name="connsiteY1" fmla="*/ 1 h 2359757"/>
              <a:gd name="connsiteX2" fmla="*/ 2047926 w 2637865"/>
              <a:gd name="connsiteY2" fmla="*/ 1 h 2359757"/>
              <a:gd name="connsiteX3" fmla="*/ 2637865 w 2637865"/>
              <a:gd name="connsiteY3" fmla="*/ 1179879 h 2359757"/>
              <a:gd name="connsiteX4" fmla="*/ 2047926 w 2637865"/>
              <a:gd name="connsiteY4" fmla="*/ 2359756 h 2359757"/>
              <a:gd name="connsiteX5" fmla="*/ 589939 w 2637865"/>
              <a:gd name="connsiteY5" fmla="*/ 2359756 h 2359757"/>
              <a:gd name="connsiteX6" fmla="*/ 0 w 2637865"/>
              <a:gd name="connsiteY6" fmla="*/ 1179879 h 2359757"/>
              <a:gd name="connsiteX0" fmla="*/ 0 w 2637865"/>
              <a:gd name="connsiteY0" fmla="*/ 1179878 h 2368899"/>
              <a:gd name="connsiteX1" fmla="*/ 589939 w 2637865"/>
              <a:gd name="connsiteY1" fmla="*/ 0 h 2368899"/>
              <a:gd name="connsiteX2" fmla="*/ 2047926 w 2637865"/>
              <a:gd name="connsiteY2" fmla="*/ 0 h 2368899"/>
              <a:gd name="connsiteX3" fmla="*/ 2637865 w 2637865"/>
              <a:gd name="connsiteY3" fmla="*/ 1179878 h 2368899"/>
              <a:gd name="connsiteX4" fmla="*/ 2047926 w 2637865"/>
              <a:gd name="connsiteY4" fmla="*/ 2359755 h 2368899"/>
              <a:gd name="connsiteX5" fmla="*/ 717955 w 2637865"/>
              <a:gd name="connsiteY5" fmla="*/ 2368899 h 2368899"/>
              <a:gd name="connsiteX6" fmla="*/ 0 w 2637865"/>
              <a:gd name="connsiteY6" fmla="*/ 1179878 h 2368899"/>
              <a:gd name="connsiteX0" fmla="*/ 0 w 2637865"/>
              <a:gd name="connsiteY0" fmla="*/ 1179878 h 2378043"/>
              <a:gd name="connsiteX1" fmla="*/ 589939 w 2637865"/>
              <a:gd name="connsiteY1" fmla="*/ 0 h 2378043"/>
              <a:gd name="connsiteX2" fmla="*/ 2047926 w 2637865"/>
              <a:gd name="connsiteY2" fmla="*/ 0 h 2378043"/>
              <a:gd name="connsiteX3" fmla="*/ 2637865 w 2637865"/>
              <a:gd name="connsiteY3" fmla="*/ 1179878 h 2378043"/>
              <a:gd name="connsiteX4" fmla="*/ 2047926 w 2637865"/>
              <a:gd name="connsiteY4" fmla="*/ 2359755 h 2378043"/>
              <a:gd name="connsiteX5" fmla="*/ 644803 w 2637865"/>
              <a:gd name="connsiteY5" fmla="*/ 2378043 h 2378043"/>
              <a:gd name="connsiteX6" fmla="*/ 0 w 2637865"/>
              <a:gd name="connsiteY6" fmla="*/ 1179878 h 2378043"/>
              <a:gd name="connsiteX0" fmla="*/ 0 w 2683585"/>
              <a:gd name="connsiteY0" fmla="*/ 1189022 h 2378043"/>
              <a:gd name="connsiteX1" fmla="*/ 635659 w 2683585"/>
              <a:gd name="connsiteY1" fmla="*/ 0 h 2378043"/>
              <a:gd name="connsiteX2" fmla="*/ 2093646 w 2683585"/>
              <a:gd name="connsiteY2" fmla="*/ 0 h 2378043"/>
              <a:gd name="connsiteX3" fmla="*/ 2683585 w 2683585"/>
              <a:gd name="connsiteY3" fmla="*/ 1179878 h 2378043"/>
              <a:gd name="connsiteX4" fmla="*/ 2093646 w 2683585"/>
              <a:gd name="connsiteY4" fmla="*/ 2359755 h 2378043"/>
              <a:gd name="connsiteX5" fmla="*/ 690523 w 2683585"/>
              <a:gd name="connsiteY5" fmla="*/ 2378043 h 2378043"/>
              <a:gd name="connsiteX6" fmla="*/ 0 w 2683585"/>
              <a:gd name="connsiteY6" fmla="*/ 1189022 h 2378043"/>
              <a:gd name="connsiteX0" fmla="*/ 0 w 2546425"/>
              <a:gd name="connsiteY0" fmla="*/ 1189022 h 2378043"/>
              <a:gd name="connsiteX1" fmla="*/ 635659 w 2546425"/>
              <a:gd name="connsiteY1" fmla="*/ 0 h 2378043"/>
              <a:gd name="connsiteX2" fmla="*/ 2093646 w 2546425"/>
              <a:gd name="connsiteY2" fmla="*/ 0 h 2378043"/>
              <a:gd name="connsiteX3" fmla="*/ 2546425 w 2546425"/>
              <a:gd name="connsiteY3" fmla="*/ 1189022 h 2378043"/>
              <a:gd name="connsiteX4" fmla="*/ 2093646 w 2546425"/>
              <a:gd name="connsiteY4" fmla="*/ 2359755 h 2378043"/>
              <a:gd name="connsiteX5" fmla="*/ 690523 w 2546425"/>
              <a:gd name="connsiteY5" fmla="*/ 2378043 h 2378043"/>
              <a:gd name="connsiteX6" fmla="*/ 0 w 2546425"/>
              <a:gd name="connsiteY6" fmla="*/ 1189022 h 2378043"/>
              <a:gd name="connsiteX0" fmla="*/ 0 w 2711017"/>
              <a:gd name="connsiteY0" fmla="*/ 1189022 h 2378043"/>
              <a:gd name="connsiteX1" fmla="*/ 635659 w 2711017"/>
              <a:gd name="connsiteY1" fmla="*/ 0 h 2378043"/>
              <a:gd name="connsiteX2" fmla="*/ 2093646 w 2711017"/>
              <a:gd name="connsiteY2" fmla="*/ 0 h 2378043"/>
              <a:gd name="connsiteX3" fmla="*/ 2711017 w 2711017"/>
              <a:gd name="connsiteY3" fmla="*/ 1207310 h 2378043"/>
              <a:gd name="connsiteX4" fmla="*/ 2093646 w 2711017"/>
              <a:gd name="connsiteY4" fmla="*/ 2359755 h 2378043"/>
              <a:gd name="connsiteX5" fmla="*/ 690523 w 2711017"/>
              <a:gd name="connsiteY5" fmla="*/ 2378043 h 2378043"/>
              <a:gd name="connsiteX6" fmla="*/ 0 w 2711017"/>
              <a:gd name="connsiteY6" fmla="*/ 1189022 h 2378043"/>
              <a:gd name="connsiteX0" fmla="*/ 0 w 2711017"/>
              <a:gd name="connsiteY0" fmla="*/ 1189022 h 2378043"/>
              <a:gd name="connsiteX1" fmla="*/ 635659 w 2711017"/>
              <a:gd name="connsiteY1" fmla="*/ 0 h 2378043"/>
              <a:gd name="connsiteX2" fmla="*/ 2029638 w 2711017"/>
              <a:gd name="connsiteY2" fmla="*/ 9147 h 2378043"/>
              <a:gd name="connsiteX3" fmla="*/ 2711017 w 2711017"/>
              <a:gd name="connsiteY3" fmla="*/ 1207310 h 2378043"/>
              <a:gd name="connsiteX4" fmla="*/ 2093646 w 2711017"/>
              <a:gd name="connsiteY4" fmla="*/ 2359755 h 2378043"/>
              <a:gd name="connsiteX5" fmla="*/ 690523 w 2711017"/>
              <a:gd name="connsiteY5" fmla="*/ 2378043 h 2378043"/>
              <a:gd name="connsiteX6" fmla="*/ 0 w 2711017"/>
              <a:gd name="connsiteY6" fmla="*/ 1189022 h 2378043"/>
              <a:gd name="connsiteX0" fmla="*/ 0 w 2711017"/>
              <a:gd name="connsiteY0" fmla="*/ 1189022 h 2378043"/>
              <a:gd name="connsiteX1" fmla="*/ 635659 w 2711017"/>
              <a:gd name="connsiteY1" fmla="*/ 0 h 2378043"/>
              <a:gd name="connsiteX2" fmla="*/ 2029638 w 2711017"/>
              <a:gd name="connsiteY2" fmla="*/ 9147 h 2378043"/>
              <a:gd name="connsiteX3" fmla="*/ 2711017 w 2711017"/>
              <a:gd name="connsiteY3" fmla="*/ 1207310 h 2378043"/>
              <a:gd name="connsiteX4" fmla="*/ 2011350 w 2711017"/>
              <a:gd name="connsiteY4" fmla="*/ 2368901 h 2378043"/>
              <a:gd name="connsiteX5" fmla="*/ 690523 w 2711017"/>
              <a:gd name="connsiteY5" fmla="*/ 2378043 h 2378043"/>
              <a:gd name="connsiteX6" fmla="*/ 0 w 2711017"/>
              <a:gd name="connsiteY6" fmla="*/ 1189022 h 2378043"/>
              <a:gd name="connsiteX0" fmla="*/ 0 w 2711017"/>
              <a:gd name="connsiteY0" fmla="*/ 1189022 h 2378048"/>
              <a:gd name="connsiteX1" fmla="*/ 635659 w 2711017"/>
              <a:gd name="connsiteY1" fmla="*/ 0 h 2378048"/>
              <a:gd name="connsiteX2" fmla="*/ 2029638 w 2711017"/>
              <a:gd name="connsiteY2" fmla="*/ 9147 h 2378048"/>
              <a:gd name="connsiteX3" fmla="*/ 2711017 w 2711017"/>
              <a:gd name="connsiteY3" fmla="*/ 1207310 h 2378048"/>
              <a:gd name="connsiteX4" fmla="*/ 1965630 w 2711017"/>
              <a:gd name="connsiteY4" fmla="*/ 2378048 h 2378048"/>
              <a:gd name="connsiteX5" fmla="*/ 690523 w 2711017"/>
              <a:gd name="connsiteY5" fmla="*/ 2378043 h 2378048"/>
              <a:gd name="connsiteX6" fmla="*/ 0 w 2711017"/>
              <a:gd name="connsiteY6" fmla="*/ 1189022 h 2378048"/>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690523 w 2711017"/>
              <a:gd name="connsiteY5" fmla="*/ 2378043 h 2387195"/>
              <a:gd name="connsiteX6" fmla="*/ 0 w 2711017"/>
              <a:gd name="connsiteY6" fmla="*/ 1189022 h 2387195"/>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763675 w 2711017"/>
              <a:gd name="connsiteY5" fmla="*/ 2387190 h 2387195"/>
              <a:gd name="connsiteX6" fmla="*/ 0 w 2711017"/>
              <a:gd name="connsiteY6" fmla="*/ 1189022 h 2387195"/>
              <a:gd name="connsiteX0" fmla="*/ 0 w 2711017"/>
              <a:gd name="connsiteY0" fmla="*/ 1189022 h 2396337"/>
              <a:gd name="connsiteX1" fmla="*/ 635659 w 2711017"/>
              <a:gd name="connsiteY1" fmla="*/ 0 h 2396337"/>
              <a:gd name="connsiteX2" fmla="*/ 2029638 w 2711017"/>
              <a:gd name="connsiteY2" fmla="*/ 9147 h 2396337"/>
              <a:gd name="connsiteX3" fmla="*/ 2711017 w 2711017"/>
              <a:gd name="connsiteY3" fmla="*/ 1207310 h 2396337"/>
              <a:gd name="connsiteX4" fmla="*/ 2011350 w 2711017"/>
              <a:gd name="connsiteY4" fmla="*/ 2387195 h 2396337"/>
              <a:gd name="connsiteX5" fmla="*/ 699667 w 2711017"/>
              <a:gd name="connsiteY5" fmla="*/ 2396337 h 2396337"/>
              <a:gd name="connsiteX6" fmla="*/ 0 w 2711017"/>
              <a:gd name="connsiteY6" fmla="*/ 1189022 h 2396337"/>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772819 w 2711017"/>
              <a:gd name="connsiteY5" fmla="*/ 2140232 h 2387195"/>
              <a:gd name="connsiteX6" fmla="*/ 0 w 2711017"/>
              <a:gd name="connsiteY6" fmla="*/ 1189022 h 2387195"/>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690523 w 2711017"/>
              <a:gd name="connsiteY5" fmla="*/ 2387190 h 2387195"/>
              <a:gd name="connsiteX6" fmla="*/ 0 w 2711017"/>
              <a:gd name="connsiteY6" fmla="*/ 1189022 h 2387195"/>
              <a:gd name="connsiteX0" fmla="*/ 0 w 2711017"/>
              <a:gd name="connsiteY0" fmla="*/ 1189022 h 2387190"/>
              <a:gd name="connsiteX1" fmla="*/ 635659 w 2711017"/>
              <a:gd name="connsiteY1" fmla="*/ 0 h 2387190"/>
              <a:gd name="connsiteX2" fmla="*/ 2029638 w 2711017"/>
              <a:gd name="connsiteY2" fmla="*/ 9147 h 2387190"/>
              <a:gd name="connsiteX3" fmla="*/ 2711017 w 2711017"/>
              <a:gd name="connsiteY3" fmla="*/ 1207310 h 2387190"/>
              <a:gd name="connsiteX4" fmla="*/ 1941500 w 2711017"/>
              <a:gd name="connsiteY4" fmla="*/ 2190289 h 2387190"/>
              <a:gd name="connsiteX5" fmla="*/ 690523 w 2711017"/>
              <a:gd name="connsiteY5" fmla="*/ 2387190 h 2387190"/>
              <a:gd name="connsiteX6" fmla="*/ 0 w 2711017"/>
              <a:gd name="connsiteY6" fmla="*/ 1189022 h 2387190"/>
              <a:gd name="connsiteX0" fmla="*/ 0 w 2711017"/>
              <a:gd name="connsiteY0" fmla="*/ 1189022 h 2387190"/>
              <a:gd name="connsiteX1" fmla="*/ 635659 w 2711017"/>
              <a:gd name="connsiteY1" fmla="*/ 0 h 2387190"/>
              <a:gd name="connsiteX2" fmla="*/ 2029638 w 2711017"/>
              <a:gd name="connsiteY2" fmla="*/ 9147 h 2387190"/>
              <a:gd name="connsiteX3" fmla="*/ 2711017 w 2711017"/>
              <a:gd name="connsiteY3" fmla="*/ 1207310 h 2387190"/>
              <a:gd name="connsiteX4" fmla="*/ 2036750 w 2711017"/>
              <a:gd name="connsiteY4" fmla="*/ 2368140 h 2387190"/>
              <a:gd name="connsiteX5" fmla="*/ 690523 w 2711017"/>
              <a:gd name="connsiteY5" fmla="*/ 2387190 h 2387190"/>
              <a:gd name="connsiteX6" fmla="*/ 0 w 2711017"/>
              <a:gd name="connsiteY6" fmla="*/ 1189022 h 2387190"/>
              <a:gd name="connsiteX0" fmla="*/ 0 w 2711017"/>
              <a:gd name="connsiteY0" fmla="*/ 1189022 h 2368140"/>
              <a:gd name="connsiteX1" fmla="*/ 635659 w 2711017"/>
              <a:gd name="connsiteY1" fmla="*/ 0 h 2368140"/>
              <a:gd name="connsiteX2" fmla="*/ 2029638 w 2711017"/>
              <a:gd name="connsiteY2" fmla="*/ 9147 h 2368140"/>
              <a:gd name="connsiteX3" fmla="*/ 2711017 w 2711017"/>
              <a:gd name="connsiteY3" fmla="*/ 1207310 h 2368140"/>
              <a:gd name="connsiteX4" fmla="*/ 2036750 w 2711017"/>
              <a:gd name="connsiteY4" fmla="*/ 2368140 h 2368140"/>
              <a:gd name="connsiteX5" fmla="*/ 798473 w 2711017"/>
              <a:gd name="connsiteY5" fmla="*/ 2133118 h 2368140"/>
              <a:gd name="connsiteX6" fmla="*/ 0 w 2711017"/>
              <a:gd name="connsiteY6" fmla="*/ 1189022 h 2368140"/>
              <a:gd name="connsiteX0" fmla="*/ 0 w 2711017"/>
              <a:gd name="connsiteY0" fmla="*/ 1189022 h 2374487"/>
              <a:gd name="connsiteX1" fmla="*/ 635659 w 2711017"/>
              <a:gd name="connsiteY1" fmla="*/ 0 h 2374487"/>
              <a:gd name="connsiteX2" fmla="*/ 2029638 w 2711017"/>
              <a:gd name="connsiteY2" fmla="*/ 9147 h 2374487"/>
              <a:gd name="connsiteX3" fmla="*/ 2711017 w 2711017"/>
              <a:gd name="connsiteY3" fmla="*/ 1207310 h 2374487"/>
              <a:gd name="connsiteX4" fmla="*/ 2036750 w 2711017"/>
              <a:gd name="connsiteY4" fmla="*/ 2368140 h 2374487"/>
              <a:gd name="connsiteX5" fmla="*/ 684173 w 2711017"/>
              <a:gd name="connsiteY5" fmla="*/ 2374487 h 2374487"/>
              <a:gd name="connsiteX6" fmla="*/ 0 w 2711017"/>
              <a:gd name="connsiteY6" fmla="*/ 1189022 h 2374487"/>
              <a:gd name="connsiteX0" fmla="*/ 0 w 2723717"/>
              <a:gd name="connsiteY0" fmla="*/ 1189022 h 2374487"/>
              <a:gd name="connsiteX1" fmla="*/ 635659 w 2723717"/>
              <a:gd name="connsiteY1" fmla="*/ 0 h 2374487"/>
              <a:gd name="connsiteX2" fmla="*/ 2029638 w 2723717"/>
              <a:gd name="connsiteY2" fmla="*/ 9147 h 2374487"/>
              <a:gd name="connsiteX3" fmla="*/ 2723717 w 2723717"/>
              <a:gd name="connsiteY3" fmla="*/ 1200958 h 2374487"/>
              <a:gd name="connsiteX4" fmla="*/ 2036750 w 2723717"/>
              <a:gd name="connsiteY4" fmla="*/ 2368140 h 2374487"/>
              <a:gd name="connsiteX5" fmla="*/ 684173 w 2723717"/>
              <a:gd name="connsiteY5" fmla="*/ 2374487 h 2374487"/>
              <a:gd name="connsiteX6" fmla="*/ 0 w 2723717"/>
              <a:gd name="connsiteY6" fmla="*/ 1189022 h 2374487"/>
              <a:gd name="connsiteX0" fmla="*/ 0 w 2723717"/>
              <a:gd name="connsiteY0" fmla="*/ 1179875 h 2365340"/>
              <a:gd name="connsiteX1" fmla="*/ 667409 w 2723717"/>
              <a:gd name="connsiteY1" fmla="*/ 130593 h 2365340"/>
              <a:gd name="connsiteX2" fmla="*/ 20296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723717"/>
              <a:gd name="connsiteY0" fmla="*/ 1179875 h 2365340"/>
              <a:gd name="connsiteX1" fmla="*/ 673759 w 2723717"/>
              <a:gd name="connsiteY1" fmla="*/ 3557 h 2365340"/>
              <a:gd name="connsiteX2" fmla="*/ 20296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723717"/>
              <a:gd name="connsiteY0" fmla="*/ 1176318 h 2361783"/>
              <a:gd name="connsiteX1" fmla="*/ 673759 w 2723717"/>
              <a:gd name="connsiteY1" fmla="*/ 0 h 2361783"/>
              <a:gd name="connsiteX2" fmla="*/ 1959788 w 2723717"/>
              <a:gd name="connsiteY2" fmla="*/ 244163 h 2361783"/>
              <a:gd name="connsiteX3" fmla="*/ 2723717 w 2723717"/>
              <a:gd name="connsiteY3" fmla="*/ 1188254 h 2361783"/>
              <a:gd name="connsiteX4" fmla="*/ 2036750 w 2723717"/>
              <a:gd name="connsiteY4" fmla="*/ 2355436 h 2361783"/>
              <a:gd name="connsiteX5" fmla="*/ 684173 w 2723717"/>
              <a:gd name="connsiteY5" fmla="*/ 2361783 h 2361783"/>
              <a:gd name="connsiteX6" fmla="*/ 0 w 2723717"/>
              <a:gd name="connsiteY6" fmla="*/ 1176318 h 2361783"/>
              <a:gd name="connsiteX0" fmla="*/ 0 w 2723717"/>
              <a:gd name="connsiteY0" fmla="*/ 1179875 h 2365340"/>
              <a:gd name="connsiteX1" fmla="*/ 673759 w 2723717"/>
              <a:gd name="connsiteY1" fmla="*/ 3557 h 2365340"/>
              <a:gd name="connsiteX2" fmla="*/ 20423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457017"/>
              <a:gd name="connsiteY0" fmla="*/ 1186227 h 2365340"/>
              <a:gd name="connsiteX1" fmla="*/ 407059 w 2457017"/>
              <a:gd name="connsiteY1" fmla="*/ 3557 h 2365340"/>
              <a:gd name="connsiteX2" fmla="*/ 1775638 w 2457017"/>
              <a:gd name="connsiteY2" fmla="*/ 0 h 2365340"/>
              <a:gd name="connsiteX3" fmla="*/ 2457017 w 2457017"/>
              <a:gd name="connsiteY3" fmla="*/ 1191811 h 2365340"/>
              <a:gd name="connsiteX4" fmla="*/ 1770050 w 2457017"/>
              <a:gd name="connsiteY4" fmla="*/ 2358993 h 2365340"/>
              <a:gd name="connsiteX5" fmla="*/ 417473 w 2457017"/>
              <a:gd name="connsiteY5" fmla="*/ 2365340 h 2365340"/>
              <a:gd name="connsiteX6" fmla="*/ 0 w 2457017"/>
              <a:gd name="connsiteY6" fmla="*/ 1186227 h 2365340"/>
              <a:gd name="connsiteX0" fmla="*/ 0 w 2723717"/>
              <a:gd name="connsiteY0" fmla="*/ 1179876 h 2365340"/>
              <a:gd name="connsiteX1" fmla="*/ 673759 w 2723717"/>
              <a:gd name="connsiteY1" fmla="*/ 3557 h 2365340"/>
              <a:gd name="connsiteX2" fmla="*/ 20423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6 h 236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3717" h="2365340">
                <a:moveTo>
                  <a:pt x="0" y="1179876"/>
                </a:moveTo>
                <a:lnTo>
                  <a:pt x="673759" y="3557"/>
                </a:lnTo>
                <a:lnTo>
                  <a:pt x="2042338" y="0"/>
                </a:lnTo>
                <a:lnTo>
                  <a:pt x="2723717" y="1191811"/>
                </a:lnTo>
                <a:lnTo>
                  <a:pt x="2036750" y="2358993"/>
                </a:lnTo>
                <a:lnTo>
                  <a:pt x="684173" y="2365340"/>
                </a:lnTo>
                <a:lnTo>
                  <a:pt x="0" y="1179876"/>
                </a:lnTo>
                <a:close/>
              </a:path>
            </a:pathLst>
          </a:custGeom>
          <a:blipFill>
            <a:blip r:embed="rId5"/>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kern="0" dirty="0">
              <a:solidFill>
                <a:srgbClr val="2A3564"/>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xmlns="" id="{05C73A9B-064A-7445-9F3A-C8F24FE70B15}"/>
              </a:ext>
            </a:extLst>
          </p:cNvPr>
          <p:cNvSpPr>
            <a:spLocks noGrp="1"/>
          </p:cNvSpPr>
          <p:nvPr>
            <p:ph type="title"/>
          </p:nvPr>
        </p:nvSpPr>
        <p:spPr>
          <a:xfrm>
            <a:off x="185130" y="55908"/>
            <a:ext cx="8229600" cy="724186"/>
          </a:xfrm>
        </p:spPr>
        <p:txBody>
          <a:bodyPr/>
          <a:lstStyle/>
          <a:p>
            <a:r>
              <a:rPr lang="en-US" b="0" dirty="0"/>
              <a:t>2018, Nine Astrophysics Science </a:t>
            </a:r>
            <a:r>
              <a:rPr lang="en-US" b="0" dirty="0" err="1"/>
              <a:t>SmallSat</a:t>
            </a:r>
            <a:r>
              <a:rPr lang="en-US" b="0" dirty="0"/>
              <a:t> Studies</a:t>
            </a:r>
          </a:p>
        </p:txBody>
      </p:sp>
      <p:sp>
        <p:nvSpPr>
          <p:cNvPr id="11" name="TextBox 10">
            <a:extLst>
              <a:ext uri="{FF2B5EF4-FFF2-40B4-BE49-F238E27FC236}">
                <a16:creationId xmlns:a16="http://schemas.microsoft.com/office/drawing/2014/main" xmlns="" id="{8D594D91-2073-CA4C-85FA-150524B9D653}"/>
              </a:ext>
            </a:extLst>
          </p:cNvPr>
          <p:cNvSpPr txBox="1"/>
          <p:nvPr/>
        </p:nvSpPr>
        <p:spPr>
          <a:xfrm>
            <a:off x="308357" y="6440068"/>
            <a:ext cx="7983147" cy="338554"/>
          </a:xfrm>
          <a:prstGeom prst="rect">
            <a:avLst/>
          </a:prstGeom>
          <a:noFill/>
        </p:spPr>
        <p:txBody>
          <a:bodyPr wrap="none" rtlCol="0">
            <a:spAutoFit/>
          </a:bodyPr>
          <a:lstStyle/>
          <a:p>
            <a:r>
              <a:rPr lang="en-US" sz="1600" dirty="0">
                <a:hlinkClick r:id="rId6"/>
              </a:rPr>
              <a:t>https://www.nasa.gov/feature/nasa-astrophysics-eyes-big-science-with-small-satellites</a:t>
            </a:r>
            <a:endParaRPr lang="en-US" sz="1600" dirty="0"/>
          </a:p>
        </p:txBody>
      </p:sp>
    </p:spTree>
    <p:extLst>
      <p:ext uri="{BB962C8B-B14F-4D97-AF65-F5344CB8AC3E}">
        <p14:creationId xmlns:p14="http://schemas.microsoft.com/office/powerpoint/2010/main" val="1245489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D0862E-1A50-3C48-A25B-03EC4C7B116D}"/>
              </a:ext>
            </a:extLst>
          </p:cNvPr>
          <p:cNvSpPr>
            <a:spLocks noGrp="1"/>
          </p:cNvSpPr>
          <p:nvPr>
            <p:ph type="title"/>
          </p:nvPr>
        </p:nvSpPr>
        <p:spPr/>
        <p:txBody>
          <a:bodyPr/>
          <a:lstStyle/>
          <a:p>
            <a:r>
              <a:rPr lang="en-US" sz="2800" b="0" dirty="0" err="1"/>
              <a:t>SmallSats</a:t>
            </a:r>
            <a:r>
              <a:rPr lang="en-US" sz="2800" b="0" dirty="0"/>
              <a:t> Costing</a:t>
            </a:r>
          </a:p>
        </p:txBody>
      </p:sp>
      <p:sp>
        <p:nvSpPr>
          <p:cNvPr id="3" name="Content Placeholder 2">
            <a:extLst>
              <a:ext uri="{FF2B5EF4-FFF2-40B4-BE49-F238E27FC236}">
                <a16:creationId xmlns:a16="http://schemas.microsoft.com/office/drawing/2014/main" xmlns="" id="{A793E3DC-FE9F-394C-B9B2-0B2F10757539}"/>
              </a:ext>
            </a:extLst>
          </p:cNvPr>
          <p:cNvSpPr>
            <a:spLocks noGrp="1"/>
          </p:cNvSpPr>
          <p:nvPr>
            <p:ph idx="1"/>
          </p:nvPr>
        </p:nvSpPr>
        <p:spPr>
          <a:xfrm>
            <a:off x="457200" y="777009"/>
            <a:ext cx="8229600" cy="5464996"/>
          </a:xfrm>
        </p:spPr>
        <p:txBody>
          <a:bodyPr/>
          <a:lstStyle/>
          <a:p>
            <a:r>
              <a:rPr lang="en-US" dirty="0"/>
              <a:t>One Result from 2018 Astrophysics Science </a:t>
            </a:r>
            <a:r>
              <a:rPr lang="en-US" dirty="0" err="1"/>
              <a:t>SmallSat</a:t>
            </a:r>
            <a:r>
              <a:rPr lang="en-US" dirty="0"/>
              <a:t> Studies (AS</a:t>
            </a:r>
            <a:r>
              <a:rPr lang="en-US" baseline="30000" dirty="0"/>
              <a:t>3</a:t>
            </a:r>
            <a:r>
              <a:rPr lang="en-US" dirty="0"/>
              <a:t>)</a:t>
            </a:r>
          </a:p>
          <a:p>
            <a:r>
              <a:rPr lang="en-US" dirty="0"/>
              <a:t>Grass Root Costs &lt; Design Center Model costs.</a:t>
            </a:r>
          </a:p>
          <a:p>
            <a:r>
              <a:rPr lang="en-US" dirty="0"/>
              <a:t>Why?</a:t>
            </a:r>
          </a:p>
          <a:p>
            <a:pPr marL="0" indent="0">
              <a:buNone/>
            </a:pPr>
            <a:endParaRPr lang="en-US" dirty="0"/>
          </a:p>
        </p:txBody>
      </p:sp>
      <p:sp>
        <p:nvSpPr>
          <p:cNvPr id="4" name="Slide Number Placeholder 3">
            <a:extLst>
              <a:ext uri="{FF2B5EF4-FFF2-40B4-BE49-F238E27FC236}">
                <a16:creationId xmlns:a16="http://schemas.microsoft.com/office/drawing/2014/main" xmlns="" id="{38E66C6C-A1A4-3B4A-8E0C-B506B065E45E}"/>
              </a:ext>
            </a:extLst>
          </p:cNvPr>
          <p:cNvSpPr>
            <a:spLocks noGrp="1"/>
          </p:cNvSpPr>
          <p:nvPr>
            <p:ph type="sldNum" sz="quarter" idx="12"/>
          </p:nvPr>
        </p:nvSpPr>
        <p:spPr/>
        <p:txBody>
          <a:bodyPr/>
          <a:lstStyle/>
          <a:p>
            <a:fld id="{D297EF46-42AB-314A-A2E7-FB6E0BBF01D2}" type="slidenum">
              <a:rPr lang="en-US" smtClean="0"/>
              <a:pPr/>
              <a:t>12</a:t>
            </a:fld>
            <a:endParaRPr lang="en-US" dirty="0"/>
          </a:p>
        </p:txBody>
      </p:sp>
      <p:pic>
        <p:nvPicPr>
          <p:cNvPr id="6" name="Picture 5">
            <a:extLst>
              <a:ext uri="{FF2B5EF4-FFF2-40B4-BE49-F238E27FC236}">
                <a16:creationId xmlns:a16="http://schemas.microsoft.com/office/drawing/2014/main" xmlns="" id="{263E0A64-2138-2F4A-B619-F748A48995FD}"/>
              </a:ext>
            </a:extLst>
          </p:cNvPr>
          <p:cNvPicPr>
            <a:picLocks noChangeAspect="1"/>
          </p:cNvPicPr>
          <p:nvPr/>
        </p:nvPicPr>
        <p:blipFill>
          <a:blip r:embed="rId2"/>
          <a:stretch>
            <a:fillRect/>
          </a:stretch>
        </p:blipFill>
        <p:spPr>
          <a:xfrm>
            <a:off x="1437081" y="1735926"/>
            <a:ext cx="6269838" cy="3812495"/>
          </a:xfrm>
          <a:prstGeom prst="rect">
            <a:avLst/>
          </a:prstGeom>
        </p:spPr>
      </p:pic>
      <p:sp>
        <p:nvSpPr>
          <p:cNvPr id="7" name="Rectangle 2">
            <a:extLst>
              <a:ext uri="{FF2B5EF4-FFF2-40B4-BE49-F238E27FC236}">
                <a16:creationId xmlns:a16="http://schemas.microsoft.com/office/drawing/2014/main" xmlns="" id="{F0DE9FB7-C3CF-4E40-99EA-5100D2ACB4F0}"/>
              </a:ext>
            </a:extLst>
          </p:cNvPr>
          <p:cNvSpPr>
            <a:spLocks noChangeArrowheads="1"/>
          </p:cNvSpPr>
          <p:nvPr/>
        </p:nvSpPr>
        <p:spPr bwMode="auto">
          <a:xfrm>
            <a:off x="410648" y="5804744"/>
            <a:ext cx="8416360" cy="815512"/>
          </a:xfrm>
          <a:prstGeom prst="rect">
            <a:avLst/>
          </a:prstGeom>
          <a:noFill/>
          <a:ln w="9525">
            <a:noFill/>
            <a:miter lim="800000"/>
            <a:headEnd/>
            <a:tailEnd/>
          </a:ln>
        </p:spPr>
        <p:txBody>
          <a:bodyPr lIns="48218" tIns="24110" rIns="48218" bIns="24110"/>
          <a:lstStyle/>
          <a:p>
            <a:pPr marL="257175" indent="-257175">
              <a:buFont typeface="Arial" panose="020B0604020202020204" pitchFamily="34" charset="0"/>
              <a:buChar char="•"/>
            </a:pPr>
            <a:r>
              <a:rPr lang="en-US" sz="2000" dirty="0">
                <a:latin typeface="Arial" panose="020B0604020202020204" pitchFamily="34" charset="0"/>
                <a:ea typeface="ヒラギノ角ゴ Pro W3" charset="0"/>
                <a:cs typeface="Arial" panose="020B0604020202020204" pitchFamily="34" charset="0"/>
              </a:rPr>
              <a:t>One Example: BCT S5 bus quote $2.7M, Design Center Model $14M.  Add 30% reserves and your $25M program is &gt;$35M total.  Have the vendors broken the cost curve, or are they overly optimistic?</a:t>
            </a:r>
            <a:endParaRPr lang="en-US" sz="20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latin typeface="Century Gothic" panose="020B0502020202020204" pitchFamily="34" charset="0"/>
              <a:ea typeface="ヒラギノ角ゴ Pro W3" charset="0"/>
              <a:cs typeface="ヒラギノ角ゴ Pro W3" charset="0"/>
            </a:endParaRPr>
          </a:p>
          <a:p>
            <a:pPr marL="257175" indent="-257175">
              <a:buFont typeface="Arial" panose="020B0604020202020204" pitchFamily="34" charset="0"/>
              <a:buChar char="•"/>
            </a:pPr>
            <a:endParaRPr lang="en-US" sz="1500" dirty="0">
              <a:latin typeface="Century Gothic" panose="020B0502020202020204" pitchFamily="34" charset="0"/>
            </a:endParaRPr>
          </a:p>
        </p:txBody>
      </p:sp>
    </p:spTree>
    <p:extLst>
      <p:ext uri="{BB962C8B-B14F-4D97-AF65-F5344CB8AC3E}">
        <p14:creationId xmlns:p14="http://schemas.microsoft.com/office/powerpoint/2010/main" val="2105792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668125" y="106656"/>
            <a:ext cx="7162472" cy="705295"/>
          </a:xfrm>
          <a:ln/>
        </p:spPr>
        <p:txBody>
          <a:bodyPr vert="horz" wrap="square" lIns="0" tIns="4800" rIns="0" bIns="0" numCol="1" rtlCol="0" anchor="ctr" anchorCtr="0" compatLnSpc="1">
            <a:prstTxWarp prst="textNoShape">
              <a:avLst/>
            </a:prstTxWarp>
            <a:noAutofit/>
          </a:bodyPr>
          <a:lstStyle/>
          <a:p>
            <a:pPr>
              <a:lnSpc>
                <a:spcPct val="98000"/>
              </a:lnSpc>
              <a:tabLst>
                <a:tab pos="311086" algn="l"/>
                <a:tab pos="622172" algn="l"/>
                <a:tab pos="933258" algn="l"/>
                <a:tab pos="1244344" algn="l"/>
                <a:tab pos="1555431" algn="l"/>
                <a:tab pos="1866516" algn="l"/>
                <a:tab pos="2177602" algn="l"/>
                <a:tab pos="2488689" algn="l"/>
                <a:tab pos="2799774" algn="l"/>
                <a:tab pos="3110860" algn="l"/>
                <a:tab pos="3421947" algn="l"/>
                <a:tab pos="3733033" algn="l"/>
                <a:tab pos="4044118" algn="l"/>
                <a:tab pos="4355205" algn="l"/>
                <a:tab pos="4666291" algn="l"/>
                <a:tab pos="4977377" algn="l"/>
                <a:tab pos="5288463" algn="l"/>
                <a:tab pos="5599549" algn="l"/>
                <a:tab pos="5910635" algn="l"/>
                <a:tab pos="6221721" algn="l"/>
                <a:tab pos="6532807" algn="l"/>
              </a:tabLst>
            </a:pPr>
            <a:r>
              <a:rPr lang="en-US" altLang="en-US" sz="2800" b="0" dirty="0">
                <a:latin typeface="Arial" panose="020B0604020202020204" pitchFamily="34" charset="0"/>
                <a:cs typeface="Arial" panose="020B0604020202020204" pitchFamily="34" charset="0"/>
              </a:rPr>
              <a:t>Can we go bigger in R&amp;A/APRA?</a:t>
            </a:r>
          </a:p>
        </p:txBody>
      </p:sp>
      <p:pic>
        <p:nvPicPr>
          <p:cNvPr id="5" name="Picture 4">
            <a:extLst>
              <a:ext uri="{FF2B5EF4-FFF2-40B4-BE49-F238E27FC236}">
                <a16:creationId xmlns:a16="http://schemas.microsoft.com/office/drawing/2014/main" xmlns="" id="{3E6A3EE6-904F-4E2E-A691-F183CAD5D584}"/>
              </a:ext>
            </a:extLst>
          </p:cNvPr>
          <p:cNvPicPr>
            <a:picLocks noChangeAspect="1"/>
          </p:cNvPicPr>
          <p:nvPr/>
        </p:nvPicPr>
        <p:blipFill>
          <a:blip r:embed="rId3"/>
          <a:stretch>
            <a:fillRect/>
          </a:stretch>
        </p:blipFill>
        <p:spPr>
          <a:xfrm>
            <a:off x="6447680" y="940484"/>
            <a:ext cx="2450170" cy="3688150"/>
          </a:xfrm>
          <a:prstGeom prst="rect">
            <a:avLst/>
          </a:prstGeom>
        </p:spPr>
      </p:pic>
      <p:pic>
        <p:nvPicPr>
          <p:cNvPr id="6" name="Picture 5">
            <a:extLst>
              <a:ext uri="{FF2B5EF4-FFF2-40B4-BE49-F238E27FC236}">
                <a16:creationId xmlns:a16="http://schemas.microsoft.com/office/drawing/2014/main" xmlns="" id="{0AB29D8B-D597-4B40-89BB-860603F02BEB}"/>
              </a:ext>
            </a:extLst>
          </p:cNvPr>
          <p:cNvPicPr>
            <a:picLocks noChangeAspect="1"/>
          </p:cNvPicPr>
          <p:nvPr/>
        </p:nvPicPr>
        <p:blipFill>
          <a:blip r:embed="rId4"/>
          <a:stretch>
            <a:fillRect/>
          </a:stretch>
        </p:blipFill>
        <p:spPr>
          <a:xfrm>
            <a:off x="4472408" y="3991191"/>
            <a:ext cx="2497809" cy="2344179"/>
          </a:xfrm>
          <a:prstGeom prst="rect">
            <a:avLst/>
          </a:prstGeom>
        </p:spPr>
      </p:pic>
      <p:sp>
        <p:nvSpPr>
          <p:cNvPr id="11" name="TextBox 10">
            <a:extLst>
              <a:ext uri="{FF2B5EF4-FFF2-40B4-BE49-F238E27FC236}">
                <a16:creationId xmlns:a16="http://schemas.microsoft.com/office/drawing/2014/main" xmlns="" id="{54BB8FB3-6AE7-4ABB-981F-34E8E37AF791}"/>
              </a:ext>
            </a:extLst>
          </p:cNvPr>
          <p:cNvSpPr txBox="1"/>
          <p:nvPr/>
        </p:nvSpPr>
        <p:spPr>
          <a:xfrm>
            <a:off x="335608" y="934649"/>
            <a:ext cx="4589960" cy="6097888"/>
          </a:xfrm>
          <a:prstGeom prst="rect">
            <a:avLst/>
          </a:prstGeom>
          <a:noFill/>
        </p:spPr>
        <p:txBody>
          <a:bodyPr wrap="square" rtlCol="0">
            <a:spAutoFit/>
          </a:bodyPr>
          <a:lstStyle/>
          <a:p>
            <a:pPr defTabSz="311086"/>
            <a:r>
              <a:rPr lang="en-US" sz="1600" dirty="0">
                <a:solidFill>
                  <a:prstClr val="black"/>
                </a:solidFill>
                <a:latin typeface="Arial" panose="020B0604020202020204" pitchFamily="34" charset="0"/>
                <a:cs typeface="Arial" panose="020B0604020202020204" pitchFamily="34" charset="0"/>
              </a:rPr>
              <a:t>APRA/CSLI does allow up to 12U, but do date all </a:t>
            </a:r>
            <a:r>
              <a:rPr lang="en-US" sz="1600" dirty="0" err="1">
                <a:solidFill>
                  <a:prstClr val="black"/>
                </a:solidFill>
                <a:latin typeface="Arial" panose="020B0604020202020204" pitchFamily="34" charset="0"/>
                <a:cs typeface="Arial" panose="020B0604020202020204" pitchFamily="34" charset="0"/>
              </a:rPr>
              <a:t>Astrophyiscs</a:t>
            </a:r>
            <a:r>
              <a:rPr lang="en-US" sz="1600" dirty="0">
                <a:solidFill>
                  <a:prstClr val="black"/>
                </a:solidFill>
                <a:latin typeface="Arial" panose="020B0604020202020204" pitchFamily="34" charset="0"/>
                <a:cs typeface="Arial" panose="020B0604020202020204" pitchFamily="34" charset="0"/>
              </a:rPr>
              <a:t> CubeSats have been 6U and costs up to $5M total</a:t>
            </a:r>
          </a:p>
          <a:p>
            <a:pPr defTabSz="311086"/>
            <a:endParaRPr lang="en-US" sz="1633" dirty="0">
              <a:solidFill>
                <a:prstClr val="black"/>
              </a:solidFill>
              <a:latin typeface="Calibri" panose="020F0502020204030204"/>
            </a:endParaRPr>
          </a:p>
          <a:p>
            <a:pPr defTabSz="311086"/>
            <a:r>
              <a:rPr lang="en-US" sz="1633" dirty="0">
                <a:solidFill>
                  <a:prstClr val="black"/>
                </a:solidFill>
                <a:latin typeface="Arial" panose="020B0604020202020204" pitchFamily="34" charset="0"/>
                <a:cs typeface="Arial" panose="020B0604020202020204" pitchFamily="34" charset="0"/>
              </a:rPr>
              <a:t>Commercial Launchers and Buses?</a:t>
            </a:r>
          </a:p>
          <a:p>
            <a:pPr defTabSz="311086"/>
            <a:r>
              <a:rPr lang="en-US" sz="1633" dirty="0">
                <a:solidFill>
                  <a:prstClr val="black"/>
                </a:solidFill>
                <a:latin typeface="Arial" panose="020B0604020202020204" pitchFamily="34" charset="0"/>
                <a:cs typeface="Arial" panose="020B0604020202020204" pitchFamily="34" charset="0"/>
              </a:rPr>
              <a:t>	</a:t>
            </a:r>
          </a:p>
          <a:p>
            <a:pPr defTabSz="311086"/>
            <a:r>
              <a:rPr lang="en-US" sz="1633" dirty="0">
                <a:solidFill>
                  <a:prstClr val="black"/>
                </a:solidFill>
                <a:latin typeface="Arial" panose="020B0604020202020204" pitchFamily="34" charset="0"/>
                <a:cs typeface="Arial" panose="020B0604020202020204" pitchFamily="34" charset="0"/>
              </a:rPr>
              <a:t>SpaceX’s </a:t>
            </a:r>
            <a:r>
              <a:rPr lang="en-US" sz="1633" dirty="0" err="1">
                <a:solidFill>
                  <a:prstClr val="black"/>
                </a:solidFill>
                <a:latin typeface="Arial" panose="020B0604020202020204" pitchFamily="34" charset="0"/>
                <a:cs typeface="Arial" panose="020B0604020202020204" pitchFamily="34" charset="0"/>
              </a:rPr>
              <a:t>SmallSat</a:t>
            </a:r>
            <a:r>
              <a:rPr lang="en-US" sz="1633" dirty="0">
                <a:solidFill>
                  <a:prstClr val="black"/>
                </a:solidFill>
                <a:latin typeface="Arial" panose="020B0604020202020204" pitchFamily="34" charset="0"/>
                <a:cs typeface="Arial" panose="020B0604020202020204" pitchFamily="34" charset="0"/>
              </a:rPr>
              <a:t> Rideshare Program</a:t>
            </a:r>
          </a:p>
          <a:p>
            <a:pPr marL="233314" indent="-233314" defTabSz="311086">
              <a:buFont typeface="Arial" panose="020B0604020202020204" pitchFamily="34" charset="0"/>
              <a:buChar char="•"/>
            </a:pPr>
            <a:r>
              <a:rPr lang="en-US" sz="1633" dirty="0">
                <a:solidFill>
                  <a:prstClr val="black"/>
                </a:solidFill>
                <a:latin typeface="Arial" panose="020B0604020202020204" pitchFamily="34" charset="0"/>
                <a:cs typeface="Arial" panose="020B0604020202020204" pitchFamily="34" charset="0"/>
              </a:rPr>
              <a:t>Monthly rideshare missions </a:t>
            </a:r>
            <a:r>
              <a:rPr lang="en-US" sz="1633" b="1" dirty="0">
                <a:solidFill>
                  <a:prstClr val="black"/>
                </a:solidFill>
                <a:latin typeface="Arial" panose="020B0604020202020204" pitchFamily="34" charset="0"/>
                <a:cs typeface="Arial" panose="020B0604020202020204" pitchFamily="34" charset="0"/>
              </a:rPr>
              <a:t>starting </a:t>
            </a:r>
            <a:r>
              <a:rPr lang="en-US" sz="1633" dirty="0">
                <a:solidFill>
                  <a:prstClr val="black"/>
                </a:solidFill>
                <a:latin typeface="Arial" panose="020B0604020202020204" pitchFamily="34" charset="0"/>
                <a:cs typeface="Arial" panose="020B0604020202020204" pitchFamily="34" charset="0"/>
              </a:rPr>
              <a:t>3/2020</a:t>
            </a:r>
          </a:p>
          <a:p>
            <a:pPr marL="233314" indent="-233314" defTabSz="311086">
              <a:buFont typeface="Arial" panose="020B0604020202020204" pitchFamily="34" charset="0"/>
              <a:buChar char="•"/>
            </a:pPr>
            <a:r>
              <a:rPr lang="en-US" sz="1633" dirty="0">
                <a:solidFill>
                  <a:prstClr val="black"/>
                </a:solidFill>
                <a:latin typeface="Arial" panose="020B0604020202020204" pitchFamily="34" charset="0"/>
                <a:cs typeface="Arial" panose="020B0604020202020204" pitchFamily="34" charset="0"/>
              </a:rPr>
              <a:t>ESPA class payloads, 200 kg for “as low as $1M”, to both LEO and SSO</a:t>
            </a:r>
          </a:p>
          <a:p>
            <a:pPr marL="233314" indent="-233314" defTabSz="311086">
              <a:buFont typeface="Arial" panose="020B0604020202020204" pitchFamily="34" charset="0"/>
              <a:buChar char="•"/>
            </a:pPr>
            <a:r>
              <a:rPr lang="en-US" sz="1633" dirty="0">
                <a:solidFill>
                  <a:prstClr val="black"/>
                </a:solidFill>
                <a:latin typeface="Arial" panose="020B0604020202020204" pitchFamily="34" charset="0"/>
                <a:cs typeface="Arial" panose="020B0604020202020204" pitchFamily="34" charset="0"/>
              </a:rPr>
              <a:t>CSLI $0.9M for 12U CubeSat in last APRA</a:t>
            </a:r>
          </a:p>
          <a:p>
            <a:pPr marL="233314" indent="-233314" defTabSz="311086">
              <a:buFont typeface="Arial" panose="020B0604020202020204" pitchFamily="34" charset="0"/>
              <a:buChar char="•"/>
            </a:pPr>
            <a:r>
              <a:rPr lang="en-US" sz="1633" dirty="0">
                <a:solidFill>
                  <a:prstClr val="black"/>
                </a:solidFill>
                <a:latin typeface="Arial" panose="020B0604020202020204" pitchFamily="34" charset="0"/>
                <a:cs typeface="Arial" panose="020B0604020202020204" pitchFamily="34" charset="0"/>
              </a:rPr>
              <a:t>APRA </a:t>
            </a:r>
            <a:r>
              <a:rPr lang="en-US" sz="1633" b="1" dirty="0">
                <a:solidFill>
                  <a:prstClr val="black"/>
                </a:solidFill>
                <a:latin typeface="Arial" panose="020B0604020202020204" pitchFamily="34" charset="0"/>
                <a:cs typeface="Arial" panose="020B0604020202020204" pitchFamily="34" charset="0"/>
              </a:rPr>
              <a:t>does</a:t>
            </a:r>
            <a:r>
              <a:rPr lang="en-US" sz="1633" dirty="0">
                <a:solidFill>
                  <a:prstClr val="black"/>
                </a:solidFill>
                <a:latin typeface="Arial" panose="020B0604020202020204" pitchFamily="34" charset="0"/>
                <a:cs typeface="Arial" panose="020B0604020202020204" pitchFamily="34" charset="0"/>
              </a:rPr>
              <a:t> allow ‘bring your own ride’</a:t>
            </a:r>
          </a:p>
          <a:p>
            <a:pPr marL="233314" indent="-233314" defTabSz="311086">
              <a:buFont typeface="Arial" panose="020B0604020202020204" pitchFamily="34" charset="0"/>
              <a:buChar char="•"/>
            </a:pPr>
            <a:r>
              <a:rPr lang="en-US" sz="1600" dirty="0">
                <a:latin typeface="Arial" panose="020B0604020202020204" pitchFamily="34" charset="0"/>
                <a:cs typeface="Arial" panose="020B0604020202020204" pitchFamily="34" charset="0"/>
                <a:hlinkClick r:id="rId5"/>
              </a:rPr>
              <a:t>https://www.spacex.com/smallsat</a:t>
            </a:r>
            <a:endParaRPr lang="en-US" sz="1633" dirty="0">
              <a:solidFill>
                <a:prstClr val="black"/>
              </a:solidFill>
              <a:latin typeface="Arial" panose="020B0604020202020204" pitchFamily="34" charset="0"/>
              <a:cs typeface="Arial" panose="020B0604020202020204" pitchFamily="34" charset="0"/>
            </a:endParaRPr>
          </a:p>
          <a:p>
            <a:pPr marL="233314" indent="-233314" defTabSz="311086">
              <a:buFont typeface="Arial" panose="020B0604020202020204" pitchFamily="34" charset="0"/>
              <a:buChar char="•"/>
            </a:pPr>
            <a:endParaRPr lang="en-US" sz="1633" dirty="0">
              <a:solidFill>
                <a:prstClr val="black"/>
              </a:solidFill>
              <a:latin typeface="Arial" panose="020B0604020202020204" pitchFamily="34" charset="0"/>
              <a:cs typeface="Arial" panose="020B0604020202020204" pitchFamily="34" charset="0"/>
            </a:endParaRPr>
          </a:p>
          <a:p>
            <a:pPr defTabSz="311086"/>
            <a:endParaRPr lang="en-US" sz="1633" dirty="0">
              <a:solidFill>
                <a:prstClr val="black"/>
              </a:solidFill>
              <a:latin typeface="Arial" panose="020B0604020202020204" pitchFamily="34" charset="0"/>
              <a:cs typeface="Arial" panose="020B0604020202020204" pitchFamily="34" charset="0"/>
            </a:endParaRPr>
          </a:p>
          <a:p>
            <a:pPr defTabSz="311086"/>
            <a:r>
              <a:rPr lang="en-US" sz="1633" dirty="0">
                <a:solidFill>
                  <a:prstClr val="black"/>
                </a:solidFill>
                <a:latin typeface="Arial" panose="020B0604020202020204" pitchFamily="34" charset="0"/>
                <a:cs typeface="Arial" panose="020B0604020202020204" pitchFamily="34" charset="0"/>
              </a:rPr>
              <a:t>York Space Systems S-class bus </a:t>
            </a:r>
          </a:p>
          <a:p>
            <a:pPr marL="233314" indent="-233314" defTabSz="311086">
              <a:buFont typeface="Arial" panose="020B0604020202020204" pitchFamily="34" charset="0"/>
              <a:buChar char="•"/>
            </a:pPr>
            <a:r>
              <a:rPr lang="en-US" sz="1633" dirty="0">
                <a:solidFill>
                  <a:prstClr val="black"/>
                </a:solidFill>
                <a:latin typeface="Arial" panose="020B0604020202020204" pitchFamily="34" charset="0"/>
                <a:cs typeface="Arial" panose="020B0604020202020204" pitchFamily="34" charset="0"/>
              </a:rPr>
              <a:t>85kg payload</a:t>
            </a:r>
          </a:p>
          <a:p>
            <a:pPr marL="233314" indent="-233314" defTabSz="311086">
              <a:buFont typeface="Arial" panose="020B0604020202020204" pitchFamily="34" charset="0"/>
              <a:buChar char="•"/>
            </a:pPr>
            <a:r>
              <a:rPr lang="en-US" sz="1633" dirty="0">
                <a:solidFill>
                  <a:prstClr val="black"/>
                </a:solidFill>
                <a:latin typeface="Arial" panose="020B0604020202020204" pitchFamily="34" charset="0"/>
                <a:cs typeface="Arial" panose="020B0604020202020204" pitchFamily="34" charset="0"/>
              </a:rPr>
              <a:t>3-axis stabilized (10”, 1.5°/s)</a:t>
            </a:r>
          </a:p>
          <a:p>
            <a:pPr marL="233314" indent="-233314" defTabSz="311086">
              <a:buFont typeface="Arial" panose="020B0604020202020204" pitchFamily="34" charset="0"/>
              <a:buChar char="•"/>
            </a:pPr>
            <a:r>
              <a:rPr lang="en-US" sz="1633" dirty="0">
                <a:solidFill>
                  <a:prstClr val="black"/>
                </a:solidFill>
                <a:latin typeface="Arial" panose="020B0604020202020204" pitchFamily="34" charset="0"/>
                <a:cs typeface="Arial" panose="020B0604020202020204" pitchFamily="34" charset="0"/>
              </a:rPr>
              <a:t>100W orbit average power</a:t>
            </a:r>
          </a:p>
          <a:p>
            <a:pPr marL="233314" indent="-233314" defTabSz="311086">
              <a:buFont typeface="Arial" panose="020B0604020202020204" pitchFamily="34" charset="0"/>
              <a:buChar char="•"/>
            </a:pPr>
            <a:r>
              <a:rPr lang="en-US" sz="1633" dirty="0">
                <a:solidFill>
                  <a:prstClr val="black"/>
                </a:solidFill>
                <a:latin typeface="Arial" panose="020B0604020202020204" pitchFamily="34" charset="0"/>
                <a:cs typeface="Arial" panose="020B0604020202020204" pitchFamily="34" charset="0"/>
              </a:rPr>
              <a:t>22.5” × 22.5” ×  ≥18.9”</a:t>
            </a:r>
          </a:p>
          <a:p>
            <a:pPr marL="233314" indent="-233314" defTabSz="311086">
              <a:buFont typeface="Arial" panose="020B0604020202020204" pitchFamily="34" charset="0"/>
              <a:buChar char="•"/>
            </a:pPr>
            <a:r>
              <a:rPr lang="en-US" sz="1633" dirty="0">
                <a:solidFill>
                  <a:prstClr val="black"/>
                </a:solidFill>
                <a:latin typeface="Arial" panose="020B0604020202020204" pitchFamily="34" charset="0"/>
                <a:cs typeface="Arial" panose="020B0604020202020204" pitchFamily="34" charset="0"/>
              </a:rPr>
              <a:t>$1.2M, comparable to CubeSat buses</a:t>
            </a:r>
          </a:p>
          <a:p>
            <a:pPr marL="233314" indent="-233314" defTabSz="311086">
              <a:buFont typeface="Arial" panose="020B0604020202020204" pitchFamily="34" charset="0"/>
              <a:buChar char="•"/>
            </a:pPr>
            <a:r>
              <a:rPr lang="en-US" sz="1633" dirty="0">
                <a:solidFill>
                  <a:prstClr val="black"/>
                </a:solidFill>
                <a:latin typeface="Arial" panose="020B0604020202020204" pitchFamily="34" charset="0"/>
                <a:cs typeface="Arial" panose="020B0604020202020204" pitchFamily="34" charset="0"/>
              </a:rPr>
              <a:t>12/year, growing to ~200/year</a:t>
            </a:r>
          </a:p>
          <a:p>
            <a:pPr marL="233314" indent="-233314" defTabSz="311086">
              <a:buFont typeface="Arial" panose="020B0604020202020204" pitchFamily="34" charset="0"/>
              <a:buChar char="•"/>
            </a:pPr>
            <a:r>
              <a:rPr lang="en-US" sz="1600" dirty="0">
                <a:latin typeface="Arial" panose="020B0604020202020204" pitchFamily="34" charset="0"/>
                <a:cs typeface="Arial" panose="020B0604020202020204" pitchFamily="34" charset="0"/>
                <a:hlinkClick r:id="rId6"/>
              </a:rPr>
              <a:t>https://www.yorkspacesystems.com/s-class/</a:t>
            </a:r>
            <a:endParaRPr lang="en-US" sz="1633" dirty="0">
              <a:solidFill>
                <a:prstClr val="black"/>
              </a:solidFill>
              <a:latin typeface="Arial" panose="020B0604020202020204" pitchFamily="34" charset="0"/>
              <a:cs typeface="Arial" panose="020B0604020202020204" pitchFamily="34" charset="0"/>
            </a:endParaRPr>
          </a:p>
          <a:p>
            <a:pPr marL="233314" indent="-233314" defTabSz="311086">
              <a:buFont typeface="Arial" panose="020B0604020202020204" pitchFamily="34" charset="0"/>
              <a:buChar char="•"/>
            </a:pPr>
            <a:endParaRPr lang="en-US" sz="1633" dirty="0">
              <a:solidFill>
                <a:prstClr val="black"/>
              </a:solidFill>
              <a:latin typeface="Calibri" panose="020F0502020204030204"/>
            </a:endParaRPr>
          </a:p>
        </p:txBody>
      </p:sp>
    </p:spTree>
    <p:extLst>
      <p:ext uri="{BB962C8B-B14F-4D97-AF65-F5344CB8AC3E}">
        <p14:creationId xmlns:p14="http://schemas.microsoft.com/office/powerpoint/2010/main" val="2488929524"/>
      </p:ext>
    </p:extLst>
  </p:cSld>
  <p:clrMapOvr>
    <a:masterClrMapping/>
  </p:clrMapOvr>
  <p:transition spd="med"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F4E063-6937-AB41-BECC-AB6ECC7FF7C6}"/>
              </a:ext>
            </a:extLst>
          </p:cNvPr>
          <p:cNvSpPr>
            <a:spLocks noGrp="1"/>
          </p:cNvSpPr>
          <p:nvPr>
            <p:ph type="title"/>
          </p:nvPr>
        </p:nvSpPr>
        <p:spPr/>
        <p:txBody>
          <a:bodyPr/>
          <a:lstStyle/>
          <a:p>
            <a:r>
              <a:rPr lang="en-US" dirty="0"/>
              <a:t>BACK UP</a:t>
            </a:r>
            <a:br>
              <a:rPr lang="en-US" dirty="0"/>
            </a:br>
            <a:endParaRPr lang="en-US" dirty="0"/>
          </a:p>
        </p:txBody>
      </p:sp>
      <p:sp>
        <p:nvSpPr>
          <p:cNvPr id="3" name="Content Placeholder 2">
            <a:extLst>
              <a:ext uri="{FF2B5EF4-FFF2-40B4-BE49-F238E27FC236}">
                <a16:creationId xmlns:a16="http://schemas.microsoft.com/office/drawing/2014/main" xmlns="" id="{F81AAE1A-52E8-994E-8780-E975DFBF8A4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xmlns="" id="{9288289F-2FFB-6D4D-A90F-65230E8EF0FB}"/>
              </a:ext>
            </a:extLst>
          </p:cNvPr>
          <p:cNvSpPr>
            <a:spLocks noGrp="1"/>
          </p:cNvSpPr>
          <p:nvPr>
            <p:ph type="sldNum" sz="quarter" idx="12"/>
          </p:nvPr>
        </p:nvSpPr>
        <p:spPr/>
        <p:txBody>
          <a:bodyPr/>
          <a:lstStyle/>
          <a:p>
            <a:fld id="{D297EF46-42AB-314A-A2E7-FB6E0BBF01D2}" type="slidenum">
              <a:rPr lang="en-US" smtClean="0"/>
              <a:pPr/>
              <a:t>14</a:t>
            </a:fld>
            <a:endParaRPr lang="en-US" dirty="0"/>
          </a:p>
        </p:txBody>
      </p:sp>
    </p:spTree>
    <p:extLst>
      <p:ext uri="{BB962C8B-B14F-4D97-AF65-F5344CB8AC3E}">
        <p14:creationId xmlns:p14="http://schemas.microsoft.com/office/powerpoint/2010/main" val="1799662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5416" y="231872"/>
            <a:ext cx="5621503" cy="1087261"/>
          </a:xfrm>
        </p:spPr>
        <p:txBody>
          <a:bodyPr>
            <a:noAutofit/>
          </a:bodyPr>
          <a:lstStyle/>
          <a:p>
            <a:r>
              <a:rPr kumimoji="1" lang="en-US" altLang="zh-CN" sz="2800" b="0" i="1" dirty="0">
                <a:latin typeface="Arial" panose="020B0604020202020204" pitchFamily="34" charset="0"/>
                <a:cs typeface="Arial" panose="020B0604020202020204" pitchFamily="34" charset="0"/>
              </a:rPr>
              <a:t>ISCEA</a:t>
            </a:r>
            <a:r>
              <a:rPr kumimoji="1" lang="en-US" altLang="zh-CN" sz="2800" b="0" dirty="0">
                <a:latin typeface="Arial" panose="020B0604020202020204" pitchFamily="34" charset="0"/>
                <a:cs typeface="Arial" panose="020B0604020202020204" pitchFamily="34" charset="0"/>
              </a:rPr>
              <a:t>: Infrared SmallSat for </a:t>
            </a:r>
            <a:br>
              <a:rPr kumimoji="1" lang="en-US" altLang="zh-CN" sz="2800" b="0" dirty="0">
                <a:latin typeface="Arial" panose="020B0604020202020204" pitchFamily="34" charset="0"/>
                <a:cs typeface="Arial" panose="020B0604020202020204" pitchFamily="34" charset="0"/>
              </a:rPr>
            </a:br>
            <a:r>
              <a:rPr kumimoji="1" lang="en-US" altLang="zh-CN" sz="2800" b="0" dirty="0">
                <a:latin typeface="Arial" panose="020B0604020202020204" pitchFamily="34" charset="0"/>
                <a:cs typeface="Arial" panose="020B0604020202020204" pitchFamily="34" charset="0"/>
              </a:rPr>
              <a:t>Cluster Evolution Astrophysics</a:t>
            </a:r>
            <a:br>
              <a:rPr kumimoji="1" lang="en-US" altLang="zh-CN" sz="2800" b="0" dirty="0">
                <a:latin typeface="Arial" panose="020B0604020202020204" pitchFamily="34" charset="0"/>
                <a:cs typeface="Arial" panose="020B0604020202020204" pitchFamily="34" charset="0"/>
              </a:rPr>
            </a:br>
            <a:r>
              <a:rPr kumimoji="1" lang="en-US" altLang="zh-CN" sz="300" b="0" dirty="0">
                <a:latin typeface="Arial" panose="020B0604020202020204" pitchFamily="34" charset="0"/>
                <a:cs typeface="Arial" panose="020B0604020202020204" pitchFamily="34" charset="0"/>
              </a:rPr>
              <a:t/>
            </a:r>
            <a:br>
              <a:rPr kumimoji="1" lang="en-US" altLang="zh-CN" sz="300" b="0" dirty="0">
                <a:latin typeface="Arial" panose="020B0604020202020204" pitchFamily="34" charset="0"/>
                <a:cs typeface="Arial" panose="020B0604020202020204" pitchFamily="34" charset="0"/>
              </a:rPr>
            </a:br>
            <a:r>
              <a:rPr kumimoji="1" lang="en-US" altLang="zh-CN" sz="2000" b="0" dirty="0">
                <a:latin typeface="Arial" panose="020B0604020202020204" pitchFamily="34" charset="0"/>
                <a:cs typeface="Arial" panose="020B0604020202020204" pitchFamily="34" charset="0"/>
              </a:rPr>
              <a:t>PI: Yun Wang (Caltech/IPAC)</a:t>
            </a:r>
            <a:endParaRPr kumimoji="1" lang="zh-CN" altLang="en-US" sz="2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1FF2B2E5-0349-0A4A-A478-C87950DCB665}" type="slidenum">
              <a:rPr kumimoji="1" lang="zh-CN" altLang="en-US" smtClean="0"/>
              <a:t>15</a:t>
            </a:fld>
            <a:endParaRPr kumimoji="1" lang="zh-CN" altLang="en-US" dirty="0"/>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4870495" y="1478114"/>
            <a:ext cx="4073790" cy="3866239"/>
          </a:xfrm>
          <a:prstGeom prst="rect">
            <a:avLst/>
          </a:prstGeom>
        </p:spPr>
      </p:pic>
      <p:sp>
        <p:nvSpPr>
          <p:cNvPr id="9" name="TextBox 8"/>
          <p:cNvSpPr txBox="1"/>
          <p:nvPr/>
        </p:nvSpPr>
        <p:spPr>
          <a:xfrm>
            <a:off x="78968" y="3411234"/>
            <a:ext cx="4940141" cy="3170099"/>
          </a:xfrm>
          <a:prstGeom prst="rect">
            <a:avLst/>
          </a:prstGeom>
          <a:noFill/>
        </p:spPr>
        <p:txBody>
          <a:bodyPr wrap="square" rtlCol="0">
            <a:spAutoFit/>
          </a:bodyPr>
          <a:lstStyle/>
          <a:p>
            <a:pPr marL="285750" indent="-285750">
              <a:buFont typeface="Arial"/>
              <a:buChar char="•"/>
            </a:pPr>
            <a:r>
              <a:rPr kumimoji="1" lang="en-US" altLang="zh-CN" sz="2000" dirty="0">
                <a:latin typeface="Arial" panose="020B0604020202020204" pitchFamily="34" charset="0"/>
                <a:cs typeface="Arial" panose="020B0604020202020204" pitchFamily="34" charset="0"/>
              </a:rPr>
              <a:t>Game-changing science of cosmic evolution at the peak of galaxy formation</a:t>
            </a:r>
          </a:p>
          <a:p>
            <a:pPr marL="285750" indent="-285750">
              <a:buFont typeface="Arial"/>
              <a:buChar char="•"/>
            </a:pPr>
            <a:r>
              <a:rPr kumimoji="1" lang="en-US" altLang="zh-CN" sz="2000" dirty="0">
                <a:latin typeface="Arial" panose="020B0604020202020204" pitchFamily="34" charset="0"/>
                <a:cs typeface="Arial" panose="020B0604020202020204" pitchFamily="34" charset="0"/>
              </a:rPr>
              <a:t>25 cm aperture telescope with 0.32 deg</a:t>
            </a:r>
            <a:r>
              <a:rPr kumimoji="1" lang="en-US" altLang="zh-CN" sz="2000" baseline="30000" dirty="0">
                <a:latin typeface="Arial" panose="020B0604020202020204" pitchFamily="34" charset="0"/>
                <a:cs typeface="Arial" panose="020B0604020202020204" pitchFamily="34" charset="0"/>
              </a:rPr>
              <a:t>2</a:t>
            </a:r>
            <a:r>
              <a:rPr kumimoji="1" lang="en-US" altLang="zh-CN" sz="2000" dirty="0">
                <a:latin typeface="Arial" panose="020B0604020202020204" pitchFamily="34" charset="0"/>
                <a:cs typeface="Arial" panose="020B0604020202020204" pitchFamily="34" charset="0"/>
              </a:rPr>
              <a:t> </a:t>
            </a:r>
            <a:r>
              <a:rPr kumimoji="1" lang="en-US" altLang="zh-CN" sz="2000" dirty="0" err="1">
                <a:latin typeface="Arial" panose="020B0604020202020204" pitchFamily="34" charset="0"/>
                <a:cs typeface="Arial" panose="020B0604020202020204" pitchFamily="34" charset="0"/>
              </a:rPr>
              <a:t>FoV</a:t>
            </a:r>
            <a:r>
              <a:rPr kumimoji="1" lang="en-US" altLang="zh-CN" sz="2000" dirty="0">
                <a:latin typeface="Arial" panose="020B0604020202020204" pitchFamily="34" charset="0"/>
                <a:cs typeface="Arial" panose="020B0604020202020204" pitchFamily="34" charset="0"/>
              </a:rPr>
              <a:t>, multi-object spectroscopy</a:t>
            </a:r>
          </a:p>
          <a:p>
            <a:pPr marL="285750" indent="-285750">
              <a:buFont typeface="Arial"/>
              <a:buChar char="•"/>
            </a:pPr>
            <a:r>
              <a:rPr kumimoji="1" lang="en-US" altLang="zh-CN" sz="2000" dirty="0">
                <a:latin typeface="Arial" panose="020B0604020202020204" pitchFamily="34" charset="0"/>
                <a:cs typeface="Arial" panose="020B0604020202020204" pitchFamily="34" charset="0"/>
              </a:rPr>
              <a:t>Demonstrating key innovative instrument technology that will be available to future satellite missions</a:t>
            </a:r>
          </a:p>
          <a:p>
            <a:pPr marL="285750" indent="-285750">
              <a:buFont typeface="Arial"/>
              <a:buChar char="•"/>
            </a:pPr>
            <a:r>
              <a:rPr kumimoji="1" lang="en-US" altLang="zh-CN" sz="2000" dirty="0">
                <a:latin typeface="Arial" panose="020B0604020202020204" pitchFamily="34" charset="0"/>
                <a:cs typeface="Arial" panose="020B0604020202020204" pitchFamily="34" charset="0"/>
              </a:rPr>
              <a:t>Valuable Guest Observatory beyond its prime mission</a:t>
            </a:r>
            <a:endParaRPr kumimoji="1" lang="zh-CN" altLang="en-US" sz="2000" dirty="0">
              <a:latin typeface="Arial" panose="020B0604020202020204" pitchFamily="34" charset="0"/>
              <a:cs typeface="Arial" panose="020B0604020202020204" pitchFamily="34" charset="0"/>
            </a:endParaRPr>
          </a:p>
        </p:txBody>
      </p:sp>
      <p:pic>
        <p:nvPicPr>
          <p:cNvPr id="10" name="Picture 9" descr="ISCEA Logo_V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55" y="128618"/>
            <a:ext cx="3419591" cy="2062023"/>
          </a:xfrm>
          <a:prstGeom prst="rect">
            <a:avLst/>
          </a:prstGeom>
        </p:spPr>
      </p:pic>
      <p:sp>
        <p:nvSpPr>
          <p:cNvPr id="11" name="TextBox 10"/>
          <p:cNvSpPr txBox="1"/>
          <p:nvPr/>
        </p:nvSpPr>
        <p:spPr>
          <a:xfrm>
            <a:off x="226934" y="2362286"/>
            <a:ext cx="4643561" cy="1015663"/>
          </a:xfrm>
          <a:prstGeom prst="rect">
            <a:avLst/>
          </a:prstGeom>
          <a:noFill/>
        </p:spPr>
        <p:txBody>
          <a:bodyPr wrap="square" rtlCol="0">
            <a:spAutoFit/>
          </a:bodyPr>
          <a:lstStyle/>
          <a:p>
            <a:r>
              <a:rPr kumimoji="1" lang="en-US" altLang="zh-CN" sz="2000" b="1" i="1" dirty="0">
                <a:solidFill>
                  <a:srgbClr val="FF0000"/>
                </a:solidFill>
                <a:latin typeface="Arial" panose="020B0604020202020204" pitchFamily="34" charset="0"/>
                <a:cs typeface="Arial" panose="020B0604020202020204" pitchFamily="34" charset="0"/>
              </a:rPr>
              <a:t>ISCEA</a:t>
            </a:r>
            <a:r>
              <a:rPr kumimoji="1" lang="en-US" altLang="zh-CN" sz="2000" b="1" dirty="0">
                <a:solidFill>
                  <a:srgbClr val="FF0000"/>
                </a:solidFill>
                <a:latin typeface="Arial" panose="020B0604020202020204" pitchFamily="34" charset="0"/>
                <a:cs typeface="Arial" panose="020B0604020202020204" pitchFamily="34" charset="0"/>
              </a:rPr>
              <a:t> pushes the envelope for “Big Science” at an extraordinary value from a SmallSat.</a:t>
            </a:r>
          </a:p>
        </p:txBody>
      </p:sp>
      <p:sp>
        <p:nvSpPr>
          <p:cNvPr id="12" name="TextBox 11"/>
          <p:cNvSpPr txBox="1"/>
          <p:nvPr/>
        </p:nvSpPr>
        <p:spPr>
          <a:xfrm>
            <a:off x="5221765" y="5277921"/>
            <a:ext cx="3884236" cy="1384995"/>
          </a:xfrm>
          <a:prstGeom prst="rect">
            <a:avLst/>
          </a:prstGeom>
          <a:noFill/>
        </p:spPr>
        <p:txBody>
          <a:bodyPr wrap="square" rtlCol="0">
            <a:spAutoFit/>
          </a:bodyPr>
          <a:lstStyle/>
          <a:p>
            <a:r>
              <a:rPr kumimoji="1" lang="en-US" altLang="zh-CN" sz="1400" i="1" dirty="0"/>
              <a:t>ISCEA</a:t>
            </a:r>
            <a:r>
              <a:rPr kumimoji="1" lang="en-US" altLang="zh-CN" sz="1400" dirty="0"/>
              <a:t> </a:t>
            </a:r>
            <a:r>
              <a:rPr kumimoji="1" lang="en-US" altLang="zh-CN" sz="1400" dirty="0" err="1"/>
              <a:t>FoV</a:t>
            </a:r>
            <a:r>
              <a:rPr kumimoji="1" lang="en-US" altLang="zh-CN" sz="1400" dirty="0"/>
              <a:t> (large blue box) compared to current observations (small red square), for a simulated </a:t>
            </a:r>
            <a:r>
              <a:rPr kumimoji="1" lang="en-US" altLang="zh-CN" sz="1400" dirty="0" err="1"/>
              <a:t>protocluster</a:t>
            </a:r>
            <a:r>
              <a:rPr kumimoji="1" lang="en-US" altLang="zh-CN" sz="1400" dirty="0"/>
              <a:t> at z = 2.2. Background </a:t>
            </a:r>
            <a:r>
              <a:rPr kumimoji="1" lang="en-US" altLang="zh-CN" sz="1400" dirty="0" err="1"/>
              <a:t>grayscale</a:t>
            </a:r>
            <a:r>
              <a:rPr kumimoji="1" lang="en-US" altLang="zh-CN" sz="1400" dirty="0"/>
              <a:t> shows dark matter filaments. The blue and green filled circles highlight star-forming and passive galaxies in the </a:t>
            </a:r>
            <a:r>
              <a:rPr kumimoji="1" lang="en-US" altLang="zh-CN" sz="1400" dirty="0" err="1"/>
              <a:t>protocluster</a:t>
            </a:r>
            <a:r>
              <a:rPr kumimoji="1" lang="en-US" altLang="zh-CN" sz="1400" dirty="0"/>
              <a:t>, respectively. </a:t>
            </a:r>
            <a:endParaRPr kumimoji="1" lang="zh-CN" altLang="en-US" sz="1400" dirty="0"/>
          </a:p>
        </p:txBody>
      </p:sp>
    </p:spTree>
    <p:extLst>
      <p:ext uri="{BB962C8B-B14F-4D97-AF65-F5344CB8AC3E}">
        <p14:creationId xmlns:p14="http://schemas.microsoft.com/office/powerpoint/2010/main" val="21825640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297EF46-42AB-314A-A2E7-FB6E0BBF01D2}" type="slidenum">
              <a:rPr lang="en-US" smtClean="0"/>
              <a:pPr/>
              <a:t>16</a:t>
            </a:fld>
            <a:endParaRPr lang="en-US" dirty="0"/>
          </a:p>
        </p:txBody>
      </p:sp>
      <p:sp>
        <p:nvSpPr>
          <p:cNvPr id="4" name="Title 3">
            <a:extLst>
              <a:ext uri="{FF2B5EF4-FFF2-40B4-BE49-F238E27FC236}">
                <a16:creationId xmlns:a16="http://schemas.microsoft.com/office/drawing/2014/main" xmlns="" id="{D55D25B6-8C4A-B44E-B9A2-75DE9775C9F8}"/>
              </a:ext>
            </a:extLst>
          </p:cNvPr>
          <p:cNvSpPr>
            <a:spLocks noGrp="1"/>
          </p:cNvSpPr>
          <p:nvPr>
            <p:ph type="title"/>
          </p:nvPr>
        </p:nvSpPr>
        <p:spPr/>
        <p:txBody>
          <a:bodyPr/>
          <a:lstStyle/>
          <a:p>
            <a:r>
              <a:rPr lang="en-US" b="0" dirty="0"/>
              <a:t>DAPPER, Dark Ages Polarimeter </a:t>
            </a:r>
            <a:r>
              <a:rPr lang="en-US" b="0" dirty="0" err="1"/>
              <a:t>PathfinER</a:t>
            </a:r>
            <a:r>
              <a:rPr lang="en-US" b="0" dirty="0"/>
              <a:t/>
            </a:r>
            <a:br>
              <a:rPr lang="en-US" b="0" dirty="0"/>
            </a:br>
            <a:r>
              <a:rPr lang="en-US" sz="2400" b="0" dirty="0"/>
              <a:t>PI: Jack Burns, UC Boulder</a:t>
            </a:r>
            <a:endParaRPr lang="en-US" b="0" dirty="0"/>
          </a:p>
        </p:txBody>
      </p:sp>
      <p:pic>
        <p:nvPicPr>
          <p:cNvPr id="5" name="Content Placeholder 4">
            <a:extLst>
              <a:ext uri="{FF2B5EF4-FFF2-40B4-BE49-F238E27FC236}">
                <a16:creationId xmlns:a16="http://schemas.microsoft.com/office/drawing/2014/main" xmlns="" id="{8DA61688-D624-2043-96D7-AB717F29812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21" t="-1858" r="2820" b="1486"/>
          <a:stretch/>
        </p:blipFill>
        <p:spPr>
          <a:xfrm>
            <a:off x="-64987" y="756255"/>
            <a:ext cx="4408022" cy="5771837"/>
          </a:xfrm>
          <a:prstGeom prst="rect">
            <a:avLst/>
          </a:prstGeom>
        </p:spPr>
      </p:pic>
      <p:pic>
        <p:nvPicPr>
          <p:cNvPr id="7" name="Picture 6">
            <a:extLst>
              <a:ext uri="{FF2B5EF4-FFF2-40B4-BE49-F238E27FC236}">
                <a16:creationId xmlns:a16="http://schemas.microsoft.com/office/drawing/2014/main" xmlns="" id="{627161DD-0D0A-264A-A249-91820051D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8769" y="844826"/>
            <a:ext cx="4757085" cy="5632030"/>
          </a:xfrm>
          <a:prstGeom prst="rect">
            <a:avLst/>
          </a:prstGeom>
        </p:spPr>
      </p:pic>
    </p:spTree>
    <p:extLst>
      <p:ext uri="{BB962C8B-B14F-4D97-AF65-F5344CB8AC3E}">
        <p14:creationId xmlns:p14="http://schemas.microsoft.com/office/powerpoint/2010/main" val="1842258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55AFE40C-65CE-3944-9453-A21247ED238F}"/>
              </a:ext>
            </a:extLst>
          </p:cNvPr>
          <p:cNvPicPr>
            <a:picLocks noChangeAspect="1"/>
          </p:cNvPicPr>
          <p:nvPr/>
        </p:nvPicPr>
        <p:blipFill>
          <a:blip r:embed="rId2"/>
          <a:stretch>
            <a:fillRect/>
          </a:stretch>
        </p:blipFill>
        <p:spPr>
          <a:xfrm>
            <a:off x="6559152" y="4263231"/>
            <a:ext cx="2316957" cy="2316957"/>
          </a:xfrm>
          <a:prstGeom prst="rect">
            <a:avLst/>
          </a:prstGeom>
        </p:spPr>
      </p:pic>
      <p:sp>
        <p:nvSpPr>
          <p:cNvPr id="1343" name="The Case for Electron Re-Acceleration at…"/>
          <p:cNvSpPr txBox="1"/>
          <p:nvPr/>
        </p:nvSpPr>
        <p:spPr>
          <a:xfrm>
            <a:off x="147974" y="212487"/>
            <a:ext cx="8577731" cy="503021"/>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algn="ctr" defTabSz="410765">
              <a:defRPr sz="2800">
                <a:solidFill>
                  <a:srgbClr val="FFFFFF"/>
                </a:solidFill>
                <a:latin typeface="Times New Roman"/>
                <a:ea typeface="Times New Roman"/>
                <a:cs typeface="Times New Roman"/>
                <a:sym typeface="Times New Roman"/>
              </a:defRPr>
            </a:pPr>
            <a:endParaRPr dirty="0"/>
          </a:p>
        </p:txBody>
      </p:sp>
      <p:sp>
        <p:nvSpPr>
          <p:cNvPr id="1352" name="Direct AGN-relic connection…"/>
          <p:cNvSpPr txBox="1"/>
          <p:nvPr/>
        </p:nvSpPr>
        <p:spPr>
          <a:xfrm>
            <a:off x="229253" y="3671260"/>
            <a:ext cx="5359775" cy="4257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3200" lvl="1" indent="-203200" defTabSz="584200">
              <a:spcBef>
                <a:spcPts val="200"/>
              </a:spcBef>
              <a:buSzPct val="170000"/>
              <a:buChar char="•"/>
              <a:defRPr sz="2100">
                <a:solidFill>
                  <a:srgbClr val="FFFFFF"/>
                </a:solidFill>
              </a:defRPr>
            </a:pPr>
            <a:endParaRPr dirty="0"/>
          </a:p>
        </p:txBody>
      </p:sp>
      <p:sp>
        <p:nvSpPr>
          <p:cNvPr id="2" name="Rectangle 1">
            <a:extLst>
              <a:ext uri="{FF2B5EF4-FFF2-40B4-BE49-F238E27FC236}">
                <a16:creationId xmlns:a16="http://schemas.microsoft.com/office/drawing/2014/main" xmlns="" id="{BF6C681C-D4B2-FB4F-80BC-E74D686852B2}"/>
              </a:ext>
            </a:extLst>
          </p:cNvPr>
          <p:cNvSpPr/>
          <p:nvPr/>
        </p:nvSpPr>
        <p:spPr>
          <a:xfrm>
            <a:off x="305339" y="212487"/>
            <a:ext cx="7684417" cy="1215717"/>
          </a:xfrm>
          <a:prstGeom prst="rect">
            <a:avLst/>
          </a:prstGeom>
        </p:spPr>
        <p:txBody>
          <a:bodyPr wrap="square">
            <a:spAutoFit/>
          </a:bodyPr>
          <a:lstStyle/>
          <a:p>
            <a:pPr algn="ctr">
              <a:spcAft>
                <a:spcPts val="600"/>
              </a:spcAft>
            </a:pPr>
            <a:r>
              <a:rPr lang="en-US" sz="2400" dirty="0">
                <a:latin typeface="Arial" panose="020B0604020202020204" pitchFamily="34" charset="0"/>
                <a:ea typeface="Times New Roman" panose="02020603050405020304" pitchFamily="18" charset="0"/>
                <a:cs typeface="Arial" panose="020B0604020202020204" pitchFamily="34" charset="0"/>
              </a:rPr>
              <a:t>SEEJ: </a:t>
            </a:r>
            <a:r>
              <a:rPr lang="en-US" sz="2400" dirty="0" err="1">
                <a:latin typeface="Arial" panose="020B0604020202020204" pitchFamily="34" charset="0"/>
                <a:ea typeface="Times New Roman" panose="02020603050405020304" pitchFamily="18" charset="0"/>
                <a:cs typeface="Arial" panose="020B0604020202020204" pitchFamily="34" charset="0"/>
              </a:rPr>
              <a:t>Smallsat</a:t>
            </a:r>
            <a:r>
              <a:rPr lang="en-US" sz="2400" dirty="0">
                <a:latin typeface="Arial" panose="020B0604020202020204" pitchFamily="34" charset="0"/>
                <a:ea typeface="Times New Roman" panose="02020603050405020304" pitchFamily="18" charset="0"/>
                <a:cs typeface="Arial" panose="020B0604020202020204" pitchFamily="34" charset="0"/>
              </a:rPr>
              <a:t> Exploration of the Exospheres of Nearby Hot Jupiters Orbiting X-ray Bright Stars</a:t>
            </a:r>
          </a:p>
          <a:p>
            <a:pPr algn="ctr">
              <a:spcAft>
                <a:spcPts val="600"/>
              </a:spcAft>
            </a:pPr>
            <a:r>
              <a:rPr lang="en-US" sz="2000" dirty="0">
                <a:latin typeface="Arial" panose="020B0604020202020204" pitchFamily="34" charset="0"/>
                <a:ea typeface="Times New Roman" panose="02020603050405020304" pitchFamily="18" charset="0"/>
                <a:cs typeface="Arial" panose="020B0604020202020204" pitchFamily="34" charset="0"/>
              </a:rPr>
              <a:t>PI Scott </a:t>
            </a:r>
            <a:r>
              <a:rPr lang="en-US" sz="2000" dirty="0" err="1">
                <a:latin typeface="Arial" panose="020B0604020202020204" pitchFamily="34" charset="0"/>
                <a:ea typeface="Times New Roman" panose="02020603050405020304" pitchFamily="18" charset="0"/>
                <a:cs typeface="Arial" panose="020B0604020202020204" pitchFamily="34" charset="0"/>
              </a:rPr>
              <a:t>Wolk</a:t>
            </a:r>
            <a:r>
              <a:rPr lang="en-US" sz="2000" dirty="0">
                <a:latin typeface="Arial" panose="020B0604020202020204" pitchFamily="34" charset="0"/>
                <a:ea typeface="Times New Roman" panose="02020603050405020304" pitchFamily="18" charset="0"/>
                <a:cs typeface="Arial" panose="020B0604020202020204" pitchFamily="34" charset="0"/>
              </a:rPr>
              <a:t>, Smithsonian/</a:t>
            </a:r>
            <a:r>
              <a:rPr lang="en-US" sz="2000" dirty="0" err="1">
                <a:latin typeface="Arial" panose="020B0604020202020204" pitchFamily="34" charset="0"/>
                <a:ea typeface="Times New Roman" panose="02020603050405020304" pitchFamily="18" charset="0"/>
                <a:cs typeface="Arial" panose="020B0604020202020204" pitchFamily="34" charset="0"/>
              </a:rPr>
              <a:t>CfA</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xmlns="" id="{3F1F2AF6-EEF4-E042-B365-A64B3B1228BB}"/>
              </a:ext>
            </a:extLst>
          </p:cNvPr>
          <p:cNvSpPr/>
          <p:nvPr/>
        </p:nvSpPr>
        <p:spPr>
          <a:xfrm>
            <a:off x="229253" y="1675287"/>
            <a:ext cx="6329899" cy="5247590"/>
          </a:xfrm>
          <a:prstGeom prst="rect">
            <a:avLst/>
          </a:prstGeom>
        </p:spPr>
        <p:txBody>
          <a:bodyPr wrap="square">
            <a:spAutoFit/>
          </a:bodyPr>
          <a:lstStyle/>
          <a:p>
            <a:pPr marL="171450" indent="-171450">
              <a:buFont typeface="Wingdings" pitchFamily="2" charset="2"/>
              <a:buChar char="v"/>
            </a:pPr>
            <a:r>
              <a:rPr lang="en-US" sz="2000" b="1" dirty="0">
                <a:solidFill>
                  <a:srgbClr val="C00000"/>
                </a:solidFill>
                <a:latin typeface="Arial" panose="020B0604020202020204" pitchFamily="34" charset="0"/>
                <a:cs typeface="Arial" panose="020B0604020202020204" pitchFamily="34" charset="0"/>
              </a:rPr>
              <a:t>The primary objective of SEEJ </a:t>
            </a:r>
            <a:r>
              <a:rPr lang="en-US" sz="2000" dirty="0">
                <a:solidFill>
                  <a:srgbClr val="C00000"/>
                </a:solidFill>
                <a:latin typeface="Arial" panose="020B0604020202020204" pitchFamily="34" charset="0"/>
                <a:cs typeface="Arial" panose="020B0604020202020204" pitchFamily="34" charset="0"/>
              </a:rPr>
              <a:t>(pronounced “siege”) </a:t>
            </a:r>
            <a:r>
              <a:rPr lang="en-US" sz="2000" b="1" dirty="0">
                <a:solidFill>
                  <a:srgbClr val="C00000"/>
                </a:solidFill>
                <a:latin typeface="Arial" panose="020B0604020202020204" pitchFamily="34" charset="0"/>
                <a:cs typeface="Arial" panose="020B0604020202020204" pitchFamily="34" charset="0"/>
              </a:rPr>
              <a:t>is to measure the depth of planetary transits of at least 10 Hot Jupiters from 0.5-2.0 </a:t>
            </a:r>
            <a:r>
              <a:rPr lang="en-US" sz="2000" b="1" dirty="0" err="1">
                <a:solidFill>
                  <a:srgbClr val="C00000"/>
                </a:solidFill>
                <a:latin typeface="Arial" panose="020B0604020202020204" pitchFamily="34" charset="0"/>
                <a:cs typeface="Arial" panose="020B0604020202020204" pitchFamily="34" charset="0"/>
              </a:rPr>
              <a:t>keV</a:t>
            </a:r>
            <a:r>
              <a:rPr lang="en-US" sz="2000" b="1" dirty="0">
                <a:solidFill>
                  <a:srgbClr val="C00000"/>
                </a:solidFill>
                <a:latin typeface="Arial" panose="020B0604020202020204" pitchFamily="34" charset="0"/>
                <a:cs typeface="Arial" panose="020B0604020202020204" pitchFamily="34" charset="0"/>
              </a:rPr>
              <a:t> to 2% percent accuracy</a:t>
            </a:r>
            <a:r>
              <a:rPr lang="en-US" sz="2000" dirty="0">
                <a:solidFill>
                  <a:srgbClr val="C00000"/>
                </a:solidFill>
                <a:latin typeface="Arial" panose="020B0604020202020204" pitchFamily="34" charset="0"/>
                <a:cs typeface="Arial" panose="020B0604020202020204" pitchFamily="34" charset="0"/>
              </a:rPr>
              <a:t>. </a:t>
            </a:r>
          </a:p>
          <a:p>
            <a:pPr marL="171450" indent="-171450">
              <a:spcBef>
                <a:spcPts val="1200"/>
              </a:spcBef>
              <a:spcAft>
                <a:spcPts val="600"/>
              </a:spcAft>
              <a:buFont typeface="Wingdings" pitchFamily="2" charset="2"/>
              <a:buChar char="v"/>
            </a:pPr>
            <a:r>
              <a:rPr lang="en-US" sz="2000" dirty="0">
                <a:latin typeface="Arial" panose="020B0604020202020204" pitchFamily="34" charset="0"/>
                <a:cs typeface="Arial" panose="020B0604020202020204" pitchFamily="34" charset="0"/>
              </a:rPr>
              <a:t>This allows the measurement of the exosphere and mass loss of the planet which is often due to XUV flux.</a:t>
            </a:r>
          </a:p>
          <a:p>
            <a:pPr marL="171450" indent="-171450">
              <a:spcBef>
                <a:spcPts val="1200"/>
              </a:spcBef>
              <a:spcAft>
                <a:spcPts val="600"/>
              </a:spcAft>
              <a:buFont typeface="Wingdings" pitchFamily="2" charset="2"/>
              <a:buChar char="v"/>
            </a:pPr>
            <a:r>
              <a:rPr lang="en-US" sz="2000" dirty="0">
                <a:latin typeface="Arial" panose="020B0604020202020204" pitchFamily="34" charset="0"/>
                <a:cs typeface="Arial" panose="020B0604020202020204" pitchFamily="34" charset="0"/>
              </a:rPr>
              <a:t>Using high cadence monitoring SEEJ will observe scores of transits of each TESS X-ray bright system detected. </a:t>
            </a:r>
          </a:p>
          <a:p>
            <a:pPr marL="171450" indent="-171450">
              <a:spcBef>
                <a:spcPts val="1200"/>
              </a:spcBef>
              <a:spcAft>
                <a:spcPts val="600"/>
              </a:spcAft>
              <a:buFont typeface="Wingdings" pitchFamily="2" charset="2"/>
              <a:buChar char="v"/>
            </a:pPr>
            <a:r>
              <a:rPr lang="en-US" sz="2000" dirty="0">
                <a:latin typeface="Arial" panose="020B0604020202020204" pitchFamily="34" charset="0"/>
                <a:cs typeface="Arial" panose="020B0604020202020204" pitchFamily="34" charset="0"/>
              </a:rPr>
              <a:t> With a total of ~ 150 cm</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EA SEEJ will achieve signal to noise similar to the published results of Chandra and XMM.</a:t>
            </a:r>
          </a:p>
          <a:p>
            <a:pPr marL="171450" indent="-171450">
              <a:spcBef>
                <a:spcPts val="1200"/>
              </a:spcBef>
              <a:spcAft>
                <a:spcPts val="600"/>
              </a:spcAft>
              <a:buFont typeface="Wingdings" pitchFamily="2" charset="2"/>
              <a:buChar char="v"/>
            </a:pPr>
            <a:r>
              <a:rPr lang="en-US" sz="2000" dirty="0">
                <a:latin typeface="Arial" panose="020B0604020202020204" pitchFamily="34" charset="0"/>
                <a:cs typeface="Arial" panose="020B0604020202020204" pitchFamily="34" charset="0"/>
              </a:rPr>
              <a:t>Could launch by 2025 </a:t>
            </a:r>
          </a:p>
        </p:txBody>
      </p:sp>
      <p:pic>
        <p:nvPicPr>
          <p:cNvPr id="13" name="Picture 12" descr="A satellite in space&#10;&#10;Description automatically generated">
            <a:extLst>
              <a:ext uri="{FF2B5EF4-FFF2-40B4-BE49-F238E27FC236}">
                <a16:creationId xmlns:a16="http://schemas.microsoft.com/office/drawing/2014/main" xmlns="" id="{B6FA388E-2881-654D-88AF-14614B5C185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rot="8262865" flipV="1">
            <a:off x="5023900" y="585375"/>
            <a:ext cx="4688371" cy="2930232"/>
          </a:xfrm>
          <a:prstGeom prst="rect">
            <a:avLst/>
          </a:prstGeom>
        </p:spPr>
      </p:pic>
    </p:spTree>
    <p:extLst>
      <p:ext uri="{BB962C8B-B14F-4D97-AF65-F5344CB8AC3E}">
        <p14:creationId xmlns:p14="http://schemas.microsoft.com/office/powerpoint/2010/main" val="4194604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882" y="121926"/>
            <a:ext cx="8549805" cy="1254350"/>
          </a:xfrm>
        </p:spPr>
        <p:txBody>
          <a:bodyPr>
            <a:normAutofit/>
          </a:bodyPr>
          <a:lstStyle/>
          <a:p>
            <a:r>
              <a:rPr lang="en-US" sz="2700" b="0" dirty="0"/>
              <a:t>MASS (</a:t>
            </a:r>
            <a:r>
              <a:rPr lang="en-US" sz="2700" b="0" dirty="0" err="1"/>
              <a:t>MicroArcsec</a:t>
            </a:r>
            <a:r>
              <a:rPr lang="en-US" sz="2700" b="0" dirty="0"/>
              <a:t> Small Satellite)  (M. Shao, JPL)</a:t>
            </a:r>
            <a:br>
              <a:rPr lang="en-US" sz="2700" b="0" dirty="0"/>
            </a:br>
            <a:r>
              <a:rPr lang="en-US" sz="2100" b="0" dirty="0"/>
              <a:t>1st Exo-Earth in HZ around a G star. </a:t>
            </a:r>
            <a:endParaRPr lang="en-US" sz="2700" b="0" dirty="0"/>
          </a:p>
        </p:txBody>
      </p:sp>
      <p:sp>
        <p:nvSpPr>
          <p:cNvPr id="6" name="Content Placeholder 5"/>
          <p:cNvSpPr>
            <a:spLocks noGrp="1"/>
          </p:cNvSpPr>
          <p:nvPr>
            <p:ph sz="half" idx="2"/>
          </p:nvPr>
        </p:nvSpPr>
        <p:spPr>
          <a:xfrm>
            <a:off x="676419" y="2761860"/>
            <a:ext cx="2754433" cy="3562091"/>
          </a:xfrm>
        </p:spPr>
        <p:txBody>
          <a:bodyPr>
            <a:normAutofit/>
          </a:bodyPr>
          <a:lstStyle/>
          <a:p>
            <a:r>
              <a:rPr lang="en-US" sz="1600" dirty="0"/>
              <a:t>4~5 </a:t>
            </a:r>
            <a:r>
              <a:rPr lang="en-US" sz="1600" dirty="0">
                <a:latin typeface="Symbol" panose="05050102010706020507" pitchFamily="18" charset="2"/>
              </a:rPr>
              <a:t>m</a:t>
            </a:r>
            <a:r>
              <a:rPr lang="en-US" sz="1600" dirty="0"/>
              <a:t>as astrometry (1hr)</a:t>
            </a:r>
          </a:p>
          <a:p>
            <a:r>
              <a:rPr lang="en-US" sz="1600" dirty="0"/>
              <a:t>1 </a:t>
            </a:r>
            <a:r>
              <a:rPr lang="en-US" sz="1600" dirty="0" err="1"/>
              <a:t>Mearth</a:t>
            </a:r>
            <a:r>
              <a:rPr lang="en-US" sz="1600" dirty="0"/>
              <a:t> HZ (~6 nearby stars.  &amp; 2 </a:t>
            </a:r>
            <a:r>
              <a:rPr lang="en-US" sz="1600" dirty="0" err="1"/>
              <a:t>Mearth</a:t>
            </a:r>
            <a:r>
              <a:rPr lang="en-US" sz="1600" dirty="0"/>
              <a:t> ~14 stars  in 3yr)</a:t>
            </a:r>
          </a:p>
          <a:p>
            <a:r>
              <a:rPr lang="en-US" sz="1600" dirty="0"/>
              <a:t>10</a:t>
            </a:r>
            <a:r>
              <a:rPr lang="en-US" sz="1600" baseline="30000" dirty="0"/>
              <a:t>-4</a:t>
            </a:r>
            <a:r>
              <a:rPr lang="en-US" sz="1600" dirty="0"/>
              <a:t> pix </a:t>
            </a:r>
            <a:r>
              <a:rPr lang="en-US" sz="1600" dirty="0" err="1"/>
              <a:t>centroiding</a:t>
            </a:r>
            <a:r>
              <a:rPr lang="en-US" sz="1600" dirty="0"/>
              <a:t> with laser sub-pixel characterization of detector (lab demo)</a:t>
            </a:r>
          </a:p>
          <a:p>
            <a:r>
              <a:rPr lang="en-US" sz="1600" dirty="0"/>
              <a:t>New 100Mpix backside CMOS detectors now available (~1e read noise)</a:t>
            </a:r>
          </a:p>
          <a:p>
            <a:r>
              <a:rPr lang="en-US" sz="1600" dirty="0"/>
              <a:t>Ultra-low cost ESPA S/C based on </a:t>
            </a:r>
            <a:r>
              <a:rPr lang="en-US" sz="1600" dirty="0" err="1"/>
              <a:t>cubesat</a:t>
            </a:r>
            <a:r>
              <a:rPr lang="en-US" sz="1600" dirty="0"/>
              <a:t> subsystems</a:t>
            </a:r>
            <a:r>
              <a:rPr lang="en-US" sz="1600" dirty="0">
                <a:solidFill>
                  <a:srgbClr val="FF0000"/>
                </a:solidFill>
              </a:rPr>
              <a:t>. $4M vs $35M </a:t>
            </a:r>
            <a:r>
              <a:rPr lang="en-US" sz="1600" dirty="0"/>
              <a:t>for S/C bus. 2 in orbit</a:t>
            </a:r>
            <a:r>
              <a:rPr lang="en-US" sz="1500" dirty="0"/>
              <a:t>.</a:t>
            </a:r>
          </a:p>
          <a:p>
            <a:endParaRPr lang="en-US" sz="1500" dirty="0"/>
          </a:p>
        </p:txBody>
      </p:sp>
      <p:pic>
        <p:nvPicPr>
          <p:cNvPr id="10" name="Picture 9"/>
          <p:cNvPicPr/>
          <p:nvPr/>
        </p:nvPicPr>
        <p:blipFill>
          <a:blip r:embed="rId3"/>
          <a:stretch>
            <a:fillRect/>
          </a:stretch>
        </p:blipFill>
        <p:spPr>
          <a:xfrm>
            <a:off x="6969816" y="1598905"/>
            <a:ext cx="1951870" cy="253109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0106" y="1744861"/>
            <a:ext cx="2309190" cy="1730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5"/>
          <a:stretch>
            <a:fillRect/>
          </a:stretch>
        </p:blipFill>
        <p:spPr>
          <a:xfrm>
            <a:off x="3622849" y="3439142"/>
            <a:ext cx="1353016" cy="1610250"/>
          </a:xfrm>
          <a:prstGeom prst="rect">
            <a:avLst/>
          </a:prstGeom>
        </p:spPr>
      </p:pic>
      <p:pic>
        <p:nvPicPr>
          <p:cNvPr id="13" name="Picture 2">
            <a:extLst>
              <a:ext uri="{FF2B5EF4-FFF2-40B4-BE49-F238E27FC236}">
                <a16:creationId xmlns:a16="http://schemas.microsoft.com/office/drawing/2014/main" xmlns="" id="{B48C11B0-17F9-8E4E-A3A9-F2A4ECD9CE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9025" y="4129993"/>
            <a:ext cx="2300664" cy="152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6480680" y="5150956"/>
            <a:ext cx="2733441" cy="507831"/>
          </a:xfrm>
          <a:prstGeom prst="rect">
            <a:avLst/>
          </a:prstGeom>
          <a:noFill/>
        </p:spPr>
        <p:txBody>
          <a:bodyPr wrap="none" rtlCol="0">
            <a:spAutoFit/>
          </a:bodyPr>
          <a:lstStyle/>
          <a:p>
            <a:r>
              <a:rPr lang="en-US" sz="1350" dirty="0"/>
              <a:t>150&amp;100Mpix CMOS backside</a:t>
            </a:r>
          </a:p>
          <a:p>
            <a:r>
              <a:rPr lang="en-US" sz="1350" dirty="0"/>
              <a:t>sensor (1e read noise 3hz frame)</a:t>
            </a:r>
          </a:p>
        </p:txBody>
      </p:sp>
      <p:sp>
        <p:nvSpPr>
          <p:cNvPr id="16" name="TextBox 15"/>
          <p:cNvSpPr txBox="1"/>
          <p:nvPr/>
        </p:nvSpPr>
        <p:spPr>
          <a:xfrm>
            <a:off x="4975865" y="3789753"/>
            <a:ext cx="1511952" cy="1131079"/>
          </a:xfrm>
          <a:prstGeom prst="rect">
            <a:avLst/>
          </a:prstGeom>
          <a:noFill/>
        </p:spPr>
        <p:txBody>
          <a:bodyPr wrap="none" rtlCol="0">
            <a:spAutoFit/>
          </a:bodyPr>
          <a:lstStyle/>
          <a:p>
            <a:r>
              <a:rPr lang="en-US" sz="1350" dirty="0"/>
              <a:t>ARFL S5 Mission</a:t>
            </a:r>
          </a:p>
          <a:p>
            <a:r>
              <a:rPr lang="en-US" sz="1350" dirty="0"/>
              <a:t>ESPA S/C</a:t>
            </a:r>
          </a:p>
          <a:p>
            <a:r>
              <a:rPr lang="en-US" sz="1350" dirty="0"/>
              <a:t>~35cm telescope</a:t>
            </a:r>
          </a:p>
          <a:p>
            <a:r>
              <a:rPr lang="en-US" sz="1350" dirty="0"/>
              <a:t>2/28/2019 launch</a:t>
            </a:r>
          </a:p>
          <a:p>
            <a:r>
              <a:rPr lang="en-US" sz="1350" dirty="0"/>
              <a:t>~$4M s/c bus</a:t>
            </a:r>
          </a:p>
        </p:txBody>
      </p:sp>
      <p:sp>
        <p:nvSpPr>
          <p:cNvPr id="18" name="TextBox 17"/>
          <p:cNvSpPr txBox="1"/>
          <p:nvPr/>
        </p:nvSpPr>
        <p:spPr>
          <a:xfrm>
            <a:off x="5098429" y="2437597"/>
            <a:ext cx="1643399" cy="300082"/>
          </a:xfrm>
          <a:prstGeom prst="rect">
            <a:avLst/>
          </a:prstGeom>
          <a:noFill/>
        </p:spPr>
        <p:txBody>
          <a:bodyPr wrap="none" rtlCol="0">
            <a:spAutoFit/>
          </a:bodyPr>
          <a:lstStyle/>
          <a:p>
            <a:r>
              <a:rPr lang="en-US" sz="1350" dirty="0"/>
              <a:t>Centroid to 10</a:t>
            </a:r>
            <a:r>
              <a:rPr lang="en-US" sz="1350" baseline="30000" dirty="0"/>
              <a:t>-4</a:t>
            </a:r>
            <a:r>
              <a:rPr lang="en-US" sz="1350" dirty="0"/>
              <a:t> pix</a:t>
            </a:r>
          </a:p>
        </p:txBody>
      </p:sp>
      <p:sp>
        <p:nvSpPr>
          <p:cNvPr id="2" name="TextBox 1">
            <a:extLst>
              <a:ext uri="{FF2B5EF4-FFF2-40B4-BE49-F238E27FC236}">
                <a16:creationId xmlns:a16="http://schemas.microsoft.com/office/drawing/2014/main" xmlns="" id="{001EFBA3-98F2-5D4B-82CB-780D0B0F11BE}"/>
              </a:ext>
            </a:extLst>
          </p:cNvPr>
          <p:cNvSpPr txBox="1"/>
          <p:nvPr/>
        </p:nvSpPr>
        <p:spPr>
          <a:xfrm>
            <a:off x="600593" y="1202722"/>
            <a:ext cx="4159514" cy="1323439"/>
          </a:xfrm>
          <a:prstGeom prst="rect">
            <a:avLst/>
          </a:prstGeom>
          <a:noFill/>
        </p:spPr>
        <p:txBody>
          <a:bodyPr wrap="square" rtlCol="0">
            <a:spAutoFit/>
          </a:bodyPr>
          <a:lstStyle/>
          <a:p>
            <a:r>
              <a:rPr lang="en-US" sz="2000" b="1" dirty="0">
                <a:solidFill>
                  <a:srgbClr val="C00000"/>
                </a:solidFill>
              </a:rPr>
              <a:t>Determine planetary masses via orbital astrometric wobble, for Earth mass planets around nearby stars </a:t>
            </a:r>
          </a:p>
        </p:txBody>
      </p:sp>
    </p:spTree>
    <p:extLst>
      <p:ext uri="{BB962C8B-B14F-4D97-AF65-F5344CB8AC3E}">
        <p14:creationId xmlns:p14="http://schemas.microsoft.com/office/powerpoint/2010/main" val="1993826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7331"/>
            <a:ext cx="8838864" cy="714437"/>
          </a:xfrm>
        </p:spPr>
        <p:txBody>
          <a:bodyPr>
            <a:noAutofit/>
          </a:bodyPr>
          <a:lstStyle/>
          <a:p>
            <a:r>
              <a:rPr kumimoji="1" lang="en-US" altLang="zh-CN" sz="2400" b="0" dirty="0" err="1">
                <a:latin typeface="Times New Roman"/>
                <a:cs typeface="Times New Roman"/>
              </a:rPr>
              <a:t>mDOT</a:t>
            </a:r>
            <a:r>
              <a:rPr kumimoji="1" lang="en-US" altLang="zh-CN" sz="2800" b="0" dirty="0">
                <a:latin typeface="Times New Roman"/>
                <a:cs typeface="Times New Roman"/>
              </a:rPr>
              <a:t>, </a:t>
            </a:r>
            <a:r>
              <a:rPr kumimoji="1" lang="en-US" altLang="zh-CN" sz="2800" b="0" dirty="0" err="1">
                <a:latin typeface="Times New Roman"/>
                <a:cs typeface="Times New Roman"/>
              </a:rPr>
              <a:t>minature</a:t>
            </a:r>
            <a:r>
              <a:rPr kumimoji="1" lang="en-US" altLang="zh-CN" sz="2800" b="0" dirty="0">
                <a:latin typeface="Times New Roman"/>
                <a:cs typeface="Times New Roman"/>
              </a:rPr>
              <a:t> Distributed </a:t>
            </a:r>
            <a:r>
              <a:rPr kumimoji="1" lang="en-US" altLang="zh-CN" sz="2800" b="0" dirty="0" err="1">
                <a:latin typeface="Times New Roman"/>
                <a:cs typeface="Times New Roman"/>
              </a:rPr>
              <a:t>Occulter</a:t>
            </a:r>
            <a:r>
              <a:rPr kumimoji="1" lang="en-US" altLang="zh-CN" sz="2800" b="0" dirty="0">
                <a:latin typeface="Times New Roman"/>
                <a:cs typeface="Times New Roman"/>
              </a:rPr>
              <a:t> Telescope </a:t>
            </a:r>
            <a:br>
              <a:rPr kumimoji="1" lang="en-US" altLang="zh-CN" sz="2800" b="0" dirty="0">
                <a:latin typeface="Times New Roman"/>
                <a:cs typeface="Times New Roman"/>
              </a:rPr>
            </a:br>
            <a:r>
              <a:rPr kumimoji="1" lang="en-US" altLang="zh-CN" sz="2400" b="0" dirty="0">
                <a:latin typeface="Times New Roman"/>
                <a:cs typeface="Times New Roman"/>
              </a:rPr>
              <a:t>PI: Bruce MacIntosh (Stanford)</a:t>
            </a:r>
            <a:endParaRPr kumimoji="1" lang="zh-CN" altLang="en-US" sz="2000" b="0" dirty="0">
              <a:latin typeface="Times New Roman"/>
              <a:cs typeface="Times New Roman"/>
            </a:endParaRPr>
          </a:p>
        </p:txBody>
      </p:sp>
      <p:pic>
        <p:nvPicPr>
          <p:cNvPr id="7" name="Picture 6">
            <a:extLst>
              <a:ext uri="{FF2B5EF4-FFF2-40B4-BE49-F238E27FC236}">
                <a16:creationId xmlns:a16="http://schemas.microsoft.com/office/drawing/2014/main" xmlns="" id="{208D40AE-3EB0-2F40-BEFA-B4255186BD86}"/>
              </a:ext>
            </a:extLst>
          </p:cNvPr>
          <p:cNvPicPr>
            <a:picLocks noChangeAspect="1"/>
          </p:cNvPicPr>
          <p:nvPr/>
        </p:nvPicPr>
        <p:blipFill>
          <a:blip r:embed="rId2"/>
          <a:stretch>
            <a:fillRect/>
          </a:stretch>
        </p:blipFill>
        <p:spPr>
          <a:xfrm>
            <a:off x="95274" y="1378043"/>
            <a:ext cx="4630882" cy="5992906"/>
          </a:xfrm>
          <a:prstGeom prst="rect">
            <a:avLst/>
          </a:prstGeom>
        </p:spPr>
      </p:pic>
      <p:sp>
        <p:nvSpPr>
          <p:cNvPr id="4" name="Slide Number Placeholder 3"/>
          <p:cNvSpPr>
            <a:spLocks noGrp="1"/>
          </p:cNvSpPr>
          <p:nvPr>
            <p:ph type="sldNum" sz="quarter" idx="12"/>
          </p:nvPr>
        </p:nvSpPr>
        <p:spPr/>
        <p:txBody>
          <a:bodyPr/>
          <a:lstStyle/>
          <a:p>
            <a:fld id="{1FF2B2E5-0349-0A4A-A478-C87950DCB665}" type="slidenum">
              <a:rPr kumimoji="1" lang="zh-CN" altLang="en-US" smtClean="0"/>
              <a:t>19</a:t>
            </a:fld>
            <a:endParaRPr kumimoji="1" lang="zh-CN" altLang="en-US" dirty="0"/>
          </a:p>
        </p:txBody>
      </p:sp>
      <p:sp>
        <p:nvSpPr>
          <p:cNvPr id="9" name="TextBox 8"/>
          <p:cNvSpPr txBox="1"/>
          <p:nvPr/>
        </p:nvSpPr>
        <p:spPr>
          <a:xfrm>
            <a:off x="4726156" y="1876728"/>
            <a:ext cx="4618691" cy="4093428"/>
          </a:xfrm>
          <a:prstGeom prst="rect">
            <a:avLst/>
          </a:prstGeom>
          <a:noFill/>
        </p:spPr>
        <p:txBody>
          <a:bodyPr wrap="square" rtlCol="0">
            <a:spAutoFit/>
          </a:bodyPr>
          <a:lstStyle/>
          <a:p>
            <a:pPr marL="285750" indent="-285750">
              <a:buFont typeface="Arial"/>
              <a:buChar char="•"/>
            </a:pPr>
            <a:r>
              <a:rPr kumimoji="1" lang="en-US" altLang="zh-CN" sz="2400" dirty="0">
                <a:latin typeface="Times New Roman"/>
                <a:cs typeface="Times New Roman"/>
              </a:rPr>
              <a:t>Pair of </a:t>
            </a:r>
            <a:r>
              <a:rPr kumimoji="1" lang="en-US" altLang="zh-CN" sz="2400" dirty="0" err="1">
                <a:latin typeface="Times New Roman"/>
                <a:cs typeface="Times New Roman"/>
              </a:rPr>
              <a:t>cubesats</a:t>
            </a:r>
            <a:r>
              <a:rPr kumimoji="1" lang="en-US" altLang="zh-CN" sz="2400" dirty="0">
                <a:latin typeface="Times New Roman"/>
                <a:cs typeface="Times New Roman"/>
              </a:rPr>
              <a:t> (telescope = 6u, </a:t>
            </a:r>
            <a:r>
              <a:rPr kumimoji="1" lang="en-US" altLang="zh-CN" sz="2400" dirty="0" err="1">
                <a:latin typeface="Times New Roman"/>
                <a:cs typeface="Times New Roman"/>
              </a:rPr>
              <a:t>starshade</a:t>
            </a:r>
            <a:r>
              <a:rPr kumimoji="1" lang="en-US" altLang="zh-CN" sz="2400" dirty="0">
                <a:latin typeface="Times New Roman"/>
                <a:cs typeface="Times New Roman"/>
              </a:rPr>
              <a:t> = 180 kg) formation flying in LEO</a:t>
            </a:r>
          </a:p>
          <a:p>
            <a:pPr marL="285750" indent="-285750">
              <a:buFont typeface="Arial"/>
              <a:buChar char="•"/>
            </a:pPr>
            <a:r>
              <a:rPr kumimoji="1" lang="en-US" altLang="zh-CN" sz="2400" dirty="0">
                <a:latin typeface="Times New Roman"/>
                <a:cs typeface="Times New Roman"/>
              </a:rPr>
              <a:t>NUV bandpass, 10x more sensitive than LBTI HOST, </a:t>
            </a:r>
            <a:r>
              <a:rPr kumimoji="1" lang="en-US" altLang="zh-CN" sz="2400" dirty="0" err="1">
                <a:latin typeface="Times New Roman"/>
                <a:cs typeface="Times New Roman"/>
              </a:rPr>
              <a:t>exo-zodi</a:t>
            </a:r>
            <a:r>
              <a:rPr kumimoji="1" lang="en-US" altLang="zh-CN" sz="2400" dirty="0">
                <a:latin typeface="Times New Roman"/>
                <a:cs typeface="Times New Roman"/>
              </a:rPr>
              <a:t> light detection around 6-8 nearby bright stars</a:t>
            </a:r>
          </a:p>
          <a:p>
            <a:pPr marL="285750" indent="-285750">
              <a:buFont typeface="Arial"/>
              <a:buChar char="•"/>
            </a:pPr>
            <a:r>
              <a:rPr kumimoji="1" lang="en-US" altLang="zh-CN" sz="2400" dirty="0">
                <a:latin typeface="Times New Roman"/>
                <a:cs typeface="Times New Roman"/>
              </a:rPr>
              <a:t>3m </a:t>
            </a:r>
            <a:r>
              <a:rPr kumimoji="1" lang="en-US" altLang="zh-CN" sz="2400" dirty="0" err="1">
                <a:latin typeface="Times New Roman"/>
                <a:cs typeface="Times New Roman"/>
              </a:rPr>
              <a:t>starshade</a:t>
            </a:r>
            <a:r>
              <a:rPr kumimoji="1" lang="en-US" altLang="zh-CN" sz="2400" dirty="0">
                <a:latin typeface="Times New Roman"/>
                <a:cs typeface="Times New Roman"/>
              </a:rPr>
              <a:t>, 10cm telescope</a:t>
            </a:r>
          </a:p>
          <a:p>
            <a:pPr marL="285750" indent="-285750">
              <a:buFont typeface="Arial"/>
              <a:buChar char="•"/>
            </a:pPr>
            <a:r>
              <a:rPr kumimoji="1" lang="en-US" altLang="zh-CN" sz="2400" dirty="0">
                <a:latin typeface="Times New Roman"/>
                <a:cs typeface="Times New Roman"/>
              </a:rPr>
              <a:t>Pathfinder for future larger star shades</a:t>
            </a:r>
          </a:p>
          <a:p>
            <a:pPr marL="285750" indent="-285750">
              <a:buFont typeface="Arial"/>
              <a:buChar char="•"/>
            </a:pPr>
            <a:endParaRPr kumimoji="1" lang="en-US" altLang="zh-CN" sz="2000" dirty="0">
              <a:latin typeface="Times New Roman"/>
              <a:cs typeface="Times New Roman"/>
            </a:endParaRPr>
          </a:p>
        </p:txBody>
      </p:sp>
      <p:sp>
        <p:nvSpPr>
          <p:cNvPr id="11" name="TextBox 10"/>
          <p:cNvSpPr txBox="1"/>
          <p:nvPr/>
        </p:nvSpPr>
        <p:spPr>
          <a:xfrm>
            <a:off x="330144" y="1378043"/>
            <a:ext cx="4161142" cy="1200329"/>
          </a:xfrm>
          <a:prstGeom prst="rect">
            <a:avLst/>
          </a:prstGeom>
          <a:noFill/>
        </p:spPr>
        <p:txBody>
          <a:bodyPr wrap="square" rtlCol="0">
            <a:spAutoFit/>
          </a:bodyPr>
          <a:lstStyle/>
          <a:p>
            <a:r>
              <a:rPr kumimoji="1" lang="en-US" altLang="zh-CN" sz="2400" b="1" dirty="0" err="1">
                <a:solidFill>
                  <a:srgbClr val="FF0000"/>
                </a:solidFill>
                <a:latin typeface="Times New Roman"/>
                <a:cs typeface="Times New Roman"/>
              </a:rPr>
              <a:t>mDOT</a:t>
            </a:r>
            <a:r>
              <a:rPr kumimoji="1" lang="en-US" altLang="zh-CN" sz="2400" b="1" dirty="0">
                <a:solidFill>
                  <a:srgbClr val="FF0000"/>
                </a:solidFill>
                <a:latin typeface="Times New Roman"/>
                <a:cs typeface="Times New Roman"/>
              </a:rPr>
              <a:t> is a </a:t>
            </a:r>
            <a:r>
              <a:rPr kumimoji="1" lang="en-US" altLang="zh-CN" sz="2400" b="1" dirty="0" err="1">
                <a:solidFill>
                  <a:srgbClr val="FF0000"/>
                </a:solidFill>
                <a:latin typeface="Times New Roman"/>
                <a:cs typeface="Times New Roman"/>
              </a:rPr>
              <a:t>minuature</a:t>
            </a:r>
            <a:r>
              <a:rPr kumimoji="1" lang="en-US" altLang="zh-CN" sz="2400" b="1" dirty="0">
                <a:solidFill>
                  <a:srgbClr val="FF0000"/>
                </a:solidFill>
                <a:latin typeface="Times New Roman"/>
                <a:cs typeface="Times New Roman"/>
              </a:rPr>
              <a:t> </a:t>
            </a:r>
            <a:r>
              <a:rPr kumimoji="1" lang="en-US" altLang="zh-CN" sz="2400" b="1" dirty="0" err="1">
                <a:solidFill>
                  <a:srgbClr val="FF0000"/>
                </a:solidFill>
                <a:latin typeface="Times New Roman"/>
                <a:cs typeface="Times New Roman"/>
              </a:rPr>
              <a:t>starshade</a:t>
            </a:r>
            <a:r>
              <a:rPr kumimoji="1" lang="en-US" altLang="zh-CN" sz="2400" b="1" dirty="0">
                <a:solidFill>
                  <a:srgbClr val="FF0000"/>
                </a:solidFill>
                <a:latin typeface="Times New Roman"/>
                <a:cs typeface="Times New Roman"/>
              </a:rPr>
              <a:t>, </a:t>
            </a:r>
            <a:r>
              <a:rPr kumimoji="1" lang="en-US" altLang="zh-CN" sz="2400" b="1" dirty="0" err="1">
                <a:solidFill>
                  <a:srgbClr val="FF0000"/>
                </a:solidFill>
                <a:latin typeface="Times New Roman"/>
                <a:cs typeface="Times New Roman"/>
              </a:rPr>
              <a:t>occultor</a:t>
            </a:r>
            <a:r>
              <a:rPr kumimoji="1" lang="en-US" altLang="zh-CN" sz="2400" b="1" dirty="0">
                <a:solidFill>
                  <a:srgbClr val="FF0000"/>
                </a:solidFill>
                <a:latin typeface="Times New Roman"/>
                <a:cs typeface="Times New Roman"/>
              </a:rPr>
              <a:t> formation flying demonstrator</a:t>
            </a:r>
          </a:p>
        </p:txBody>
      </p:sp>
    </p:spTree>
    <p:extLst>
      <p:ext uri="{BB962C8B-B14F-4D97-AF65-F5344CB8AC3E}">
        <p14:creationId xmlns:p14="http://schemas.microsoft.com/office/powerpoint/2010/main" val="968304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97EF46-42AB-314A-A2E7-FB6E0BBF01D2}" type="slidenum">
              <a:rPr lang="en-US" smtClean="0"/>
              <a:pPr/>
              <a:t>2</a:t>
            </a:fld>
            <a:endParaRPr lang="en-US" dirty="0"/>
          </a:p>
        </p:txBody>
      </p:sp>
      <p:sp>
        <p:nvSpPr>
          <p:cNvPr id="6" name="Content Placeholder 3"/>
          <p:cNvSpPr>
            <a:spLocks noGrp="1"/>
          </p:cNvSpPr>
          <p:nvPr>
            <p:ph idx="1"/>
          </p:nvPr>
        </p:nvSpPr>
        <p:spPr>
          <a:xfrm>
            <a:off x="345401" y="2910731"/>
            <a:ext cx="8317336" cy="3859037"/>
          </a:xfrm>
        </p:spPr>
        <p:txBody>
          <a:bodyPr/>
          <a:lstStyle/>
          <a:p>
            <a:pPr>
              <a:lnSpc>
                <a:spcPct val="100000"/>
              </a:lnSpc>
            </a:pPr>
            <a:r>
              <a:rPr lang="en-US" sz="1800" dirty="0"/>
              <a:t>Astrophysics </a:t>
            </a:r>
            <a:r>
              <a:rPr lang="en-US" sz="1800" dirty="0" err="1"/>
              <a:t>CubeSats</a:t>
            </a:r>
            <a:r>
              <a:rPr lang="en-US" sz="1800" dirty="0"/>
              <a:t> are solicited annually via ROSES/APRA (D.3). </a:t>
            </a:r>
          </a:p>
          <a:p>
            <a:pPr>
              <a:lnSpc>
                <a:spcPct val="100000"/>
              </a:lnSpc>
            </a:pPr>
            <a:r>
              <a:rPr lang="en-US" sz="1800" dirty="0" err="1"/>
              <a:t>CubeSats</a:t>
            </a:r>
            <a:r>
              <a:rPr lang="en-US" sz="1800" dirty="0"/>
              <a:t> are reviewed along with other sub-orbital proposals; they compete with balloons and sounding rockets (and potentially ISS attached payloads).</a:t>
            </a:r>
          </a:p>
          <a:p>
            <a:pPr>
              <a:lnSpc>
                <a:spcPct val="100000"/>
              </a:lnSpc>
            </a:pPr>
            <a:r>
              <a:rPr lang="en-US" sz="1800" dirty="0"/>
              <a:t>The largest CubeSats that are eligible via APRA are </a:t>
            </a:r>
            <a:r>
              <a:rPr lang="en-US" sz="1800" b="1" dirty="0"/>
              <a:t>12U.</a:t>
            </a:r>
          </a:p>
          <a:p>
            <a:pPr>
              <a:lnSpc>
                <a:spcPct val="100000"/>
              </a:lnSpc>
            </a:pPr>
            <a:r>
              <a:rPr lang="en-US" sz="1800" dirty="0"/>
              <a:t>Astrophysics CubeSats are funded via a $5M annual </a:t>
            </a:r>
            <a:r>
              <a:rPr lang="en-US" sz="1800" dirty="0" smtClean="0"/>
              <a:t>budget line that </a:t>
            </a:r>
            <a:r>
              <a:rPr lang="en-US" sz="1800" dirty="0"/>
              <a:t>was originally appropriated by Congress, and is now part of Astrophysics planning.  </a:t>
            </a:r>
          </a:p>
          <a:p>
            <a:pPr>
              <a:lnSpc>
                <a:spcPct val="100000"/>
              </a:lnSpc>
            </a:pPr>
            <a:r>
              <a:rPr lang="en-US" sz="1800" dirty="0"/>
              <a:t>Over 2012-2018 we have received &lt;6&gt; CubeSat proposals/year;  6 have been selected, 14% selection rate (~1 per year).  APRA average selection rate is ~30% for suborbital proposals.</a:t>
            </a:r>
          </a:p>
          <a:p>
            <a:pPr>
              <a:lnSpc>
                <a:spcPct val="100000"/>
              </a:lnSpc>
            </a:pPr>
            <a:endParaRPr lang="en-US" sz="1800" dirty="0"/>
          </a:p>
          <a:p>
            <a:pPr>
              <a:lnSpc>
                <a:spcPct val="100000"/>
              </a:lnSpc>
            </a:pPr>
            <a:r>
              <a:rPr lang="en-US" sz="1800" dirty="0"/>
              <a:t>Are CubeSats of limited use for flux-starved Astrophysics? (Sun, Earth, bright!)</a:t>
            </a:r>
          </a:p>
          <a:p>
            <a:endParaRPr lang="en-US" sz="1800" dirty="0"/>
          </a:p>
          <a:p>
            <a:endParaRPr lang="en-US" sz="1800" dirty="0"/>
          </a:p>
          <a:p>
            <a:endParaRPr lang="en-US" dirty="0">
              <a:solidFill>
                <a:schemeClr val="tx1"/>
              </a:solidFill>
            </a:endParaRPr>
          </a:p>
        </p:txBody>
      </p:sp>
      <p:sp>
        <p:nvSpPr>
          <p:cNvPr id="4" name="TextBox 3">
            <a:extLst>
              <a:ext uri="{FF2B5EF4-FFF2-40B4-BE49-F238E27FC236}">
                <a16:creationId xmlns:a16="http://schemas.microsoft.com/office/drawing/2014/main" xmlns="" id="{315B0765-1257-A748-A08A-86CBD61F4F79}"/>
              </a:ext>
            </a:extLst>
          </p:cNvPr>
          <p:cNvSpPr txBox="1"/>
          <p:nvPr/>
        </p:nvSpPr>
        <p:spPr>
          <a:xfrm>
            <a:off x="4079618" y="300511"/>
            <a:ext cx="3900427" cy="730969"/>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Astrophysics CubeSats</a:t>
            </a:r>
          </a:p>
          <a:p>
            <a:endParaRPr lang="en-US" sz="1350" dirty="0"/>
          </a:p>
        </p:txBody>
      </p:sp>
      <p:sp>
        <p:nvSpPr>
          <p:cNvPr id="8" name="Hexagon 2">
            <a:extLst>
              <a:ext uri="{FF2B5EF4-FFF2-40B4-BE49-F238E27FC236}">
                <a16:creationId xmlns:a16="http://schemas.microsoft.com/office/drawing/2014/main" xmlns="" id="{B35F2600-DDB2-054B-BB9E-67AD168B4ED2}"/>
              </a:ext>
            </a:extLst>
          </p:cNvPr>
          <p:cNvSpPr>
            <a:spLocks noChangeAspect="1"/>
          </p:cNvSpPr>
          <p:nvPr/>
        </p:nvSpPr>
        <p:spPr>
          <a:xfrm>
            <a:off x="6049869" y="1118027"/>
            <a:ext cx="1715993" cy="1489785"/>
          </a:xfrm>
          <a:custGeom>
            <a:avLst/>
            <a:gdLst>
              <a:gd name="connsiteX0" fmla="*/ 0 w 2637865"/>
              <a:gd name="connsiteY0" fmla="*/ 1179879 h 2359757"/>
              <a:gd name="connsiteX1" fmla="*/ 589939 w 2637865"/>
              <a:gd name="connsiteY1" fmla="*/ 1 h 2359757"/>
              <a:gd name="connsiteX2" fmla="*/ 2047926 w 2637865"/>
              <a:gd name="connsiteY2" fmla="*/ 1 h 2359757"/>
              <a:gd name="connsiteX3" fmla="*/ 2637865 w 2637865"/>
              <a:gd name="connsiteY3" fmla="*/ 1179879 h 2359757"/>
              <a:gd name="connsiteX4" fmla="*/ 2047926 w 2637865"/>
              <a:gd name="connsiteY4" fmla="*/ 2359756 h 2359757"/>
              <a:gd name="connsiteX5" fmla="*/ 589939 w 2637865"/>
              <a:gd name="connsiteY5" fmla="*/ 2359756 h 2359757"/>
              <a:gd name="connsiteX6" fmla="*/ 0 w 2637865"/>
              <a:gd name="connsiteY6" fmla="*/ 1179879 h 2359757"/>
              <a:gd name="connsiteX0" fmla="*/ 0 w 2637865"/>
              <a:gd name="connsiteY0" fmla="*/ 1179878 h 2368899"/>
              <a:gd name="connsiteX1" fmla="*/ 589939 w 2637865"/>
              <a:gd name="connsiteY1" fmla="*/ 0 h 2368899"/>
              <a:gd name="connsiteX2" fmla="*/ 2047926 w 2637865"/>
              <a:gd name="connsiteY2" fmla="*/ 0 h 2368899"/>
              <a:gd name="connsiteX3" fmla="*/ 2637865 w 2637865"/>
              <a:gd name="connsiteY3" fmla="*/ 1179878 h 2368899"/>
              <a:gd name="connsiteX4" fmla="*/ 2047926 w 2637865"/>
              <a:gd name="connsiteY4" fmla="*/ 2359755 h 2368899"/>
              <a:gd name="connsiteX5" fmla="*/ 717955 w 2637865"/>
              <a:gd name="connsiteY5" fmla="*/ 2368899 h 2368899"/>
              <a:gd name="connsiteX6" fmla="*/ 0 w 2637865"/>
              <a:gd name="connsiteY6" fmla="*/ 1179878 h 2368899"/>
              <a:gd name="connsiteX0" fmla="*/ 0 w 2637865"/>
              <a:gd name="connsiteY0" fmla="*/ 1179878 h 2378043"/>
              <a:gd name="connsiteX1" fmla="*/ 589939 w 2637865"/>
              <a:gd name="connsiteY1" fmla="*/ 0 h 2378043"/>
              <a:gd name="connsiteX2" fmla="*/ 2047926 w 2637865"/>
              <a:gd name="connsiteY2" fmla="*/ 0 h 2378043"/>
              <a:gd name="connsiteX3" fmla="*/ 2637865 w 2637865"/>
              <a:gd name="connsiteY3" fmla="*/ 1179878 h 2378043"/>
              <a:gd name="connsiteX4" fmla="*/ 2047926 w 2637865"/>
              <a:gd name="connsiteY4" fmla="*/ 2359755 h 2378043"/>
              <a:gd name="connsiteX5" fmla="*/ 644803 w 2637865"/>
              <a:gd name="connsiteY5" fmla="*/ 2378043 h 2378043"/>
              <a:gd name="connsiteX6" fmla="*/ 0 w 2637865"/>
              <a:gd name="connsiteY6" fmla="*/ 1179878 h 2378043"/>
              <a:gd name="connsiteX0" fmla="*/ 0 w 2683585"/>
              <a:gd name="connsiteY0" fmla="*/ 1189022 h 2378043"/>
              <a:gd name="connsiteX1" fmla="*/ 635659 w 2683585"/>
              <a:gd name="connsiteY1" fmla="*/ 0 h 2378043"/>
              <a:gd name="connsiteX2" fmla="*/ 2093646 w 2683585"/>
              <a:gd name="connsiteY2" fmla="*/ 0 h 2378043"/>
              <a:gd name="connsiteX3" fmla="*/ 2683585 w 2683585"/>
              <a:gd name="connsiteY3" fmla="*/ 1179878 h 2378043"/>
              <a:gd name="connsiteX4" fmla="*/ 2093646 w 2683585"/>
              <a:gd name="connsiteY4" fmla="*/ 2359755 h 2378043"/>
              <a:gd name="connsiteX5" fmla="*/ 690523 w 2683585"/>
              <a:gd name="connsiteY5" fmla="*/ 2378043 h 2378043"/>
              <a:gd name="connsiteX6" fmla="*/ 0 w 2683585"/>
              <a:gd name="connsiteY6" fmla="*/ 1189022 h 2378043"/>
              <a:gd name="connsiteX0" fmla="*/ 0 w 2546425"/>
              <a:gd name="connsiteY0" fmla="*/ 1189022 h 2378043"/>
              <a:gd name="connsiteX1" fmla="*/ 635659 w 2546425"/>
              <a:gd name="connsiteY1" fmla="*/ 0 h 2378043"/>
              <a:gd name="connsiteX2" fmla="*/ 2093646 w 2546425"/>
              <a:gd name="connsiteY2" fmla="*/ 0 h 2378043"/>
              <a:gd name="connsiteX3" fmla="*/ 2546425 w 2546425"/>
              <a:gd name="connsiteY3" fmla="*/ 1189022 h 2378043"/>
              <a:gd name="connsiteX4" fmla="*/ 2093646 w 2546425"/>
              <a:gd name="connsiteY4" fmla="*/ 2359755 h 2378043"/>
              <a:gd name="connsiteX5" fmla="*/ 690523 w 2546425"/>
              <a:gd name="connsiteY5" fmla="*/ 2378043 h 2378043"/>
              <a:gd name="connsiteX6" fmla="*/ 0 w 2546425"/>
              <a:gd name="connsiteY6" fmla="*/ 1189022 h 2378043"/>
              <a:gd name="connsiteX0" fmla="*/ 0 w 2711017"/>
              <a:gd name="connsiteY0" fmla="*/ 1189022 h 2378043"/>
              <a:gd name="connsiteX1" fmla="*/ 635659 w 2711017"/>
              <a:gd name="connsiteY1" fmla="*/ 0 h 2378043"/>
              <a:gd name="connsiteX2" fmla="*/ 2093646 w 2711017"/>
              <a:gd name="connsiteY2" fmla="*/ 0 h 2378043"/>
              <a:gd name="connsiteX3" fmla="*/ 2711017 w 2711017"/>
              <a:gd name="connsiteY3" fmla="*/ 1207310 h 2378043"/>
              <a:gd name="connsiteX4" fmla="*/ 2093646 w 2711017"/>
              <a:gd name="connsiteY4" fmla="*/ 2359755 h 2378043"/>
              <a:gd name="connsiteX5" fmla="*/ 690523 w 2711017"/>
              <a:gd name="connsiteY5" fmla="*/ 2378043 h 2378043"/>
              <a:gd name="connsiteX6" fmla="*/ 0 w 2711017"/>
              <a:gd name="connsiteY6" fmla="*/ 1189022 h 2378043"/>
              <a:gd name="connsiteX0" fmla="*/ 0 w 2711017"/>
              <a:gd name="connsiteY0" fmla="*/ 1189022 h 2378043"/>
              <a:gd name="connsiteX1" fmla="*/ 635659 w 2711017"/>
              <a:gd name="connsiteY1" fmla="*/ 0 h 2378043"/>
              <a:gd name="connsiteX2" fmla="*/ 2029638 w 2711017"/>
              <a:gd name="connsiteY2" fmla="*/ 9147 h 2378043"/>
              <a:gd name="connsiteX3" fmla="*/ 2711017 w 2711017"/>
              <a:gd name="connsiteY3" fmla="*/ 1207310 h 2378043"/>
              <a:gd name="connsiteX4" fmla="*/ 2093646 w 2711017"/>
              <a:gd name="connsiteY4" fmla="*/ 2359755 h 2378043"/>
              <a:gd name="connsiteX5" fmla="*/ 690523 w 2711017"/>
              <a:gd name="connsiteY5" fmla="*/ 2378043 h 2378043"/>
              <a:gd name="connsiteX6" fmla="*/ 0 w 2711017"/>
              <a:gd name="connsiteY6" fmla="*/ 1189022 h 2378043"/>
              <a:gd name="connsiteX0" fmla="*/ 0 w 2711017"/>
              <a:gd name="connsiteY0" fmla="*/ 1189022 h 2378043"/>
              <a:gd name="connsiteX1" fmla="*/ 635659 w 2711017"/>
              <a:gd name="connsiteY1" fmla="*/ 0 h 2378043"/>
              <a:gd name="connsiteX2" fmla="*/ 2029638 w 2711017"/>
              <a:gd name="connsiteY2" fmla="*/ 9147 h 2378043"/>
              <a:gd name="connsiteX3" fmla="*/ 2711017 w 2711017"/>
              <a:gd name="connsiteY3" fmla="*/ 1207310 h 2378043"/>
              <a:gd name="connsiteX4" fmla="*/ 2011350 w 2711017"/>
              <a:gd name="connsiteY4" fmla="*/ 2368901 h 2378043"/>
              <a:gd name="connsiteX5" fmla="*/ 690523 w 2711017"/>
              <a:gd name="connsiteY5" fmla="*/ 2378043 h 2378043"/>
              <a:gd name="connsiteX6" fmla="*/ 0 w 2711017"/>
              <a:gd name="connsiteY6" fmla="*/ 1189022 h 2378043"/>
              <a:gd name="connsiteX0" fmla="*/ 0 w 2711017"/>
              <a:gd name="connsiteY0" fmla="*/ 1189022 h 2378048"/>
              <a:gd name="connsiteX1" fmla="*/ 635659 w 2711017"/>
              <a:gd name="connsiteY1" fmla="*/ 0 h 2378048"/>
              <a:gd name="connsiteX2" fmla="*/ 2029638 w 2711017"/>
              <a:gd name="connsiteY2" fmla="*/ 9147 h 2378048"/>
              <a:gd name="connsiteX3" fmla="*/ 2711017 w 2711017"/>
              <a:gd name="connsiteY3" fmla="*/ 1207310 h 2378048"/>
              <a:gd name="connsiteX4" fmla="*/ 1965630 w 2711017"/>
              <a:gd name="connsiteY4" fmla="*/ 2378048 h 2378048"/>
              <a:gd name="connsiteX5" fmla="*/ 690523 w 2711017"/>
              <a:gd name="connsiteY5" fmla="*/ 2378043 h 2378048"/>
              <a:gd name="connsiteX6" fmla="*/ 0 w 2711017"/>
              <a:gd name="connsiteY6" fmla="*/ 1189022 h 2378048"/>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690523 w 2711017"/>
              <a:gd name="connsiteY5" fmla="*/ 2378043 h 2387195"/>
              <a:gd name="connsiteX6" fmla="*/ 0 w 2711017"/>
              <a:gd name="connsiteY6" fmla="*/ 1189022 h 2387195"/>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763675 w 2711017"/>
              <a:gd name="connsiteY5" fmla="*/ 2387190 h 2387195"/>
              <a:gd name="connsiteX6" fmla="*/ 0 w 2711017"/>
              <a:gd name="connsiteY6" fmla="*/ 1189022 h 2387195"/>
              <a:gd name="connsiteX0" fmla="*/ 0 w 2711017"/>
              <a:gd name="connsiteY0" fmla="*/ 1189022 h 2396337"/>
              <a:gd name="connsiteX1" fmla="*/ 635659 w 2711017"/>
              <a:gd name="connsiteY1" fmla="*/ 0 h 2396337"/>
              <a:gd name="connsiteX2" fmla="*/ 2029638 w 2711017"/>
              <a:gd name="connsiteY2" fmla="*/ 9147 h 2396337"/>
              <a:gd name="connsiteX3" fmla="*/ 2711017 w 2711017"/>
              <a:gd name="connsiteY3" fmla="*/ 1207310 h 2396337"/>
              <a:gd name="connsiteX4" fmla="*/ 2011350 w 2711017"/>
              <a:gd name="connsiteY4" fmla="*/ 2387195 h 2396337"/>
              <a:gd name="connsiteX5" fmla="*/ 699667 w 2711017"/>
              <a:gd name="connsiteY5" fmla="*/ 2396337 h 2396337"/>
              <a:gd name="connsiteX6" fmla="*/ 0 w 2711017"/>
              <a:gd name="connsiteY6" fmla="*/ 1189022 h 2396337"/>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772819 w 2711017"/>
              <a:gd name="connsiteY5" fmla="*/ 2140232 h 2387195"/>
              <a:gd name="connsiteX6" fmla="*/ 0 w 2711017"/>
              <a:gd name="connsiteY6" fmla="*/ 1189022 h 2387195"/>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690523 w 2711017"/>
              <a:gd name="connsiteY5" fmla="*/ 2387190 h 2387195"/>
              <a:gd name="connsiteX6" fmla="*/ 0 w 2711017"/>
              <a:gd name="connsiteY6" fmla="*/ 1189022 h 2387195"/>
              <a:gd name="connsiteX0" fmla="*/ 0 w 2711017"/>
              <a:gd name="connsiteY0" fmla="*/ 1189022 h 2387190"/>
              <a:gd name="connsiteX1" fmla="*/ 635659 w 2711017"/>
              <a:gd name="connsiteY1" fmla="*/ 0 h 2387190"/>
              <a:gd name="connsiteX2" fmla="*/ 2029638 w 2711017"/>
              <a:gd name="connsiteY2" fmla="*/ 9147 h 2387190"/>
              <a:gd name="connsiteX3" fmla="*/ 2711017 w 2711017"/>
              <a:gd name="connsiteY3" fmla="*/ 1207310 h 2387190"/>
              <a:gd name="connsiteX4" fmla="*/ 1941500 w 2711017"/>
              <a:gd name="connsiteY4" fmla="*/ 2190289 h 2387190"/>
              <a:gd name="connsiteX5" fmla="*/ 690523 w 2711017"/>
              <a:gd name="connsiteY5" fmla="*/ 2387190 h 2387190"/>
              <a:gd name="connsiteX6" fmla="*/ 0 w 2711017"/>
              <a:gd name="connsiteY6" fmla="*/ 1189022 h 2387190"/>
              <a:gd name="connsiteX0" fmla="*/ 0 w 2711017"/>
              <a:gd name="connsiteY0" fmla="*/ 1189022 h 2387190"/>
              <a:gd name="connsiteX1" fmla="*/ 635659 w 2711017"/>
              <a:gd name="connsiteY1" fmla="*/ 0 h 2387190"/>
              <a:gd name="connsiteX2" fmla="*/ 2029638 w 2711017"/>
              <a:gd name="connsiteY2" fmla="*/ 9147 h 2387190"/>
              <a:gd name="connsiteX3" fmla="*/ 2711017 w 2711017"/>
              <a:gd name="connsiteY3" fmla="*/ 1207310 h 2387190"/>
              <a:gd name="connsiteX4" fmla="*/ 2036750 w 2711017"/>
              <a:gd name="connsiteY4" fmla="*/ 2368140 h 2387190"/>
              <a:gd name="connsiteX5" fmla="*/ 690523 w 2711017"/>
              <a:gd name="connsiteY5" fmla="*/ 2387190 h 2387190"/>
              <a:gd name="connsiteX6" fmla="*/ 0 w 2711017"/>
              <a:gd name="connsiteY6" fmla="*/ 1189022 h 2387190"/>
              <a:gd name="connsiteX0" fmla="*/ 0 w 2711017"/>
              <a:gd name="connsiteY0" fmla="*/ 1189022 h 2368140"/>
              <a:gd name="connsiteX1" fmla="*/ 635659 w 2711017"/>
              <a:gd name="connsiteY1" fmla="*/ 0 h 2368140"/>
              <a:gd name="connsiteX2" fmla="*/ 2029638 w 2711017"/>
              <a:gd name="connsiteY2" fmla="*/ 9147 h 2368140"/>
              <a:gd name="connsiteX3" fmla="*/ 2711017 w 2711017"/>
              <a:gd name="connsiteY3" fmla="*/ 1207310 h 2368140"/>
              <a:gd name="connsiteX4" fmla="*/ 2036750 w 2711017"/>
              <a:gd name="connsiteY4" fmla="*/ 2368140 h 2368140"/>
              <a:gd name="connsiteX5" fmla="*/ 798473 w 2711017"/>
              <a:gd name="connsiteY5" fmla="*/ 2133118 h 2368140"/>
              <a:gd name="connsiteX6" fmla="*/ 0 w 2711017"/>
              <a:gd name="connsiteY6" fmla="*/ 1189022 h 2368140"/>
              <a:gd name="connsiteX0" fmla="*/ 0 w 2711017"/>
              <a:gd name="connsiteY0" fmla="*/ 1189022 h 2374487"/>
              <a:gd name="connsiteX1" fmla="*/ 635659 w 2711017"/>
              <a:gd name="connsiteY1" fmla="*/ 0 h 2374487"/>
              <a:gd name="connsiteX2" fmla="*/ 2029638 w 2711017"/>
              <a:gd name="connsiteY2" fmla="*/ 9147 h 2374487"/>
              <a:gd name="connsiteX3" fmla="*/ 2711017 w 2711017"/>
              <a:gd name="connsiteY3" fmla="*/ 1207310 h 2374487"/>
              <a:gd name="connsiteX4" fmla="*/ 2036750 w 2711017"/>
              <a:gd name="connsiteY4" fmla="*/ 2368140 h 2374487"/>
              <a:gd name="connsiteX5" fmla="*/ 684173 w 2711017"/>
              <a:gd name="connsiteY5" fmla="*/ 2374487 h 2374487"/>
              <a:gd name="connsiteX6" fmla="*/ 0 w 2711017"/>
              <a:gd name="connsiteY6" fmla="*/ 1189022 h 2374487"/>
              <a:gd name="connsiteX0" fmla="*/ 0 w 2723717"/>
              <a:gd name="connsiteY0" fmla="*/ 1189022 h 2374487"/>
              <a:gd name="connsiteX1" fmla="*/ 635659 w 2723717"/>
              <a:gd name="connsiteY1" fmla="*/ 0 h 2374487"/>
              <a:gd name="connsiteX2" fmla="*/ 2029638 w 2723717"/>
              <a:gd name="connsiteY2" fmla="*/ 9147 h 2374487"/>
              <a:gd name="connsiteX3" fmla="*/ 2723717 w 2723717"/>
              <a:gd name="connsiteY3" fmla="*/ 1200958 h 2374487"/>
              <a:gd name="connsiteX4" fmla="*/ 2036750 w 2723717"/>
              <a:gd name="connsiteY4" fmla="*/ 2368140 h 2374487"/>
              <a:gd name="connsiteX5" fmla="*/ 684173 w 2723717"/>
              <a:gd name="connsiteY5" fmla="*/ 2374487 h 2374487"/>
              <a:gd name="connsiteX6" fmla="*/ 0 w 2723717"/>
              <a:gd name="connsiteY6" fmla="*/ 1189022 h 2374487"/>
              <a:gd name="connsiteX0" fmla="*/ 0 w 2723717"/>
              <a:gd name="connsiteY0" fmla="*/ 1179875 h 2365340"/>
              <a:gd name="connsiteX1" fmla="*/ 667409 w 2723717"/>
              <a:gd name="connsiteY1" fmla="*/ 130593 h 2365340"/>
              <a:gd name="connsiteX2" fmla="*/ 20296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723717"/>
              <a:gd name="connsiteY0" fmla="*/ 1179875 h 2365340"/>
              <a:gd name="connsiteX1" fmla="*/ 673759 w 2723717"/>
              <a:gd name="connsiteY1" fmla="*/ 3557 h 2365340"/>
              <a:gd name="connsiteX2" fmla="*/ 20296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723717"/>
              <a:gd name="connsiteY0" fmla="*/ 1176318 h 2361783"/>
              <a:gd name="connsiteX1" fmla="*/ 673759 w 2723717"/>
              <a:gd name="connsiteY1" fmla="*/ 0 h 2361783"/>
              <a:gd name="connsiteX2" fmla="*/ 1959788 w 2723717"/>
              <a:gd name="connsiteY2" fmla="*/ 244163 h 2361783"/>
              <a:gd name="connsiteX3" fmla="*/ 2723717 w 2723717"/>
              <a:gd name="connsiteY3" fmla="*/ 1188254 h 2361783"/>
              <a:gd name="connsiteX4" fmla="*/ 2036750 w 2723717"/>
              <a:gd name="connsiteY4" fmla="*/ 2355436 h 2361783"/>
              <a:gd name="connsiteX5" fmla="*/ 684173 w 2723717"/>
              <a:gd name="connsiteY5" fmla="*/ 2361783 h 2361783"/>
              <a:gd name="connsiteX6" fmla="*/ 0 w 2723717"/>
              <a:gd name="connsiteY6" fmla="*/ 1176318 h 2361783"/>
              <a:gd name="connsiteX0" fmla="*/ 0 w 2723717"/>
              <a:gd name="connsiteY0" fmla="*/ 1179875 h 2365340"/>
              <a:gd name="connsiteX1" fmla="*/ 673759 w 2723717"/>
              <a:gd name="connsiteY1" fmla="*/ 3557 h 2365340"/>
              <a:gd name="connsiteX2" fmla="*/ 20423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457017"/>
              <a:gd name="connsiteY0" fmla="*/ 1186227 h 2365340"/>
              <a:gd name="connsiteX1" fmla="*/ 407059 w 2457017"/>
              <a:gd name="connsiteY1" fmla="*/ 3557 h 2365340"/>
              <a:gd name="connsiteX2" fmla="*/ 1775638 w 2457017"/>
              <a:gd name="connsiteY2" fmla="*/ 0 h 2365340"/>
              <a:gd name="connsiteX3" fmla="*/ 2457017 w 2457017"/>
              <a:gd name="connsiteY3" fmla="*/ 1191811 h 2365340"/>
              <a:gd name="connsiteX4" fmla="*/ 1770050 w 2457017"/>
              <a:gd name="connsiteY4" fmla="*/ 2358993 h 2365340"/>
              <a:gd name="connsiteX5" fmla="*/ 417473 w 2457017"/>
              <a:gd name="connsiteY5" fmla="*/ 2365340 h 2365340"/>
              <a:gd name="connsiteX6" fmla="*/ 0 w 2457017"/>
              <a:gd name="connsiteY6" fmla="*/ 1186227 h 2365340"/>
              <a:gd name="connsiteX0" fmla="*/ 0 w 2723717"/>
              <a:gd name="connsiteY0" fmla="*/ 1179876 h 2365340"/>
              <a:gd name="connsiteX1" fmla="*/ 673759 w 2723717"/>
              <a:gd name="connsiteY1" fmla="*/ 3557 h 2365340"/>
              <a:gd name="connsiteX2" fmla="*/ 20423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6 h 236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3717" h="2365340">
                <a:moveTo>
                  <a:pt x="0" y="1179876"/>
                </a:moveTo>
                <a:lnTo>
                  <a:pt x="673759" y="3557"/>
                </a:lnTo>
                <a:lnTo>
                  <a:pt x="2042338" y="0"/>
                </a:lnTo>
                <a:lnTo>
                  <a:pt x="2723717" y="1191811"/>
                </a:lnTo>
                <a:lnTo>
                  <a:pt x="2036750" y="2358993"/>
                </a:lnTo>
                <a:lnTo>
                  <a:pt x="684173" y="2365340"/>
                </a:lnTo>
                <a:lnTo>
                  <a:pt x="0" y="1179876"/>
                </a:lnTo>
                <a:close/>
              </a:path>
            </a:pathLst>
          </a:custGeom>
          <a:blipFill>
            <a:blip r:embed="rId2"/>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kern="0" dirty="0">
              <a:solidFill>
                <a:srgbClr val="2A3564"/>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8D59405D-C07F-A04F-AFC6-9DCD378ACDD3}"/>
              </a:ext>
            </a:extLst>
          </p:cNvPr>
          <p:cNvPicPr>
            <a:picLocks noChangeAspect="1"/>
          </p:cNvPicPr>
          <p:nvPr/>
        </p:nvPicPr>
        <p:blipFill>
          <a:blip r:embed="rId3"/>
          <a:stretch>
            <a:fillRect/>
          </a:stretch>
        </p:blipFill>
        <p:spPr>
          <a:xfrm>
            <a:off x="1" y="374073"/>
            <a:ext cx="3574745" cy="2078968"/>
          </a:xfrm>
          <a:prstGeom prst="rect">
            <a:avLst/>
          </a:prstGeom>
        </p:spPr>
      </p:pic>
      <p:sp>
        <p:nvSpPr>
          <p:cNvPr id="10" name="Donut 9">
            <a:extLst>
              <a:ext uri="{FF2B5EF4-FFF2-40B4-BE49-F238E27FC236}">
                <a16:creationId xmlns:a16="http://schemas.microsoft.com/office/drawing/2014/main" xmlns="" id="{3DDA8E8A-EF3B-0246-9F6A-7B3CA23E183C}"/>
              </a:ext>
            </a:extLst>
          </p:cNvPr>
          <p:cNvSpPr/>
          <p:nvPr/>
        </p:nvSpPr>
        <p:spPr>
          <a:xfrm>
            <a:off x="1404731" y="1062258"/>
            <a:ext cx="715618" cy="687029"/>
          </a:xfrm>
          <a:prstGeom prst="donut">
            <a:avLst>
              <a:gd name="adj" fmla="val 3440"/>
            </a:avLst>
          </a:prstGeom>
          <a:solidFill>
            <a:srgbClr val="FF0000"/>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Tree>
    <p:extLst>
      <p:ext uri="{BB962C8B-B14F-4D97-AF65-F5344CB8AC3E}">
        <p14:creationId xmlns:p14="http://schemas.microsoft.com/office/powerpoint/2010/main" val="2888200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499" y="88021"/>
            <a:ext cx="8977542" cy="857141"/>
          </a:xfrm>
        </p:spPr>
        <p:txBody>
          <a:bodyPr>
            <a:noAutofit/>
          </a:bodyPr>
          <a:lstStyle/>
          <a:p>
            <a:r>
              <a:rPr kumimoji="1" lang="en-US" altLang="zh-CN" sz="2400" b="0" dirty="0">
                <a:latin typeface="Arial" panose="020B0604020202020204" pitchFamily="34" charset="0"/>
                <a:cs typeface="Arial" panose="020B0604020202020204" pitchFamily="34" charset="0"/>
              </a:rPr>
              <a:t>GUCI++ Gravitational wave Ultraviolet Counterpart Imager, </a:t>
            </a:r>
            <a:r>
              <a:rPr kumimoji="1" lang="en-US" altLang="zh-CN" sz="3200" b="0" dirty="0">
                <a:latin typeface="Arial" panose="020B0604020202020204" pitchFamily="34" charset="0"/>
                <a:cs typeface="Arial" panose="020B0604020202020204" pitchFamily="34" charset="0"/>
              </a:rPr>
              <a:t/>
            </a:r>
            <a:br>
              <a:rPr kumimoji="1" lang="en-US" altLang="zh-CN" sz="3200" b="0" dirty="0">
                <a:latin typeface="Arial" panose="020B0604020202020204" pitchFamily="34" charset="0"/>
                <a:cs typeface="Arial" panose="020B0604020202020204" pitchFamily="34" charset="0"/>
              </a:rPr>
            </a:br>
            <a:r>
              <a:rPr kumimoji="1" lang="en-US" altLang="zh-CN" sz="2000" b="0" dirty="0">
                <a:latin typeface="Arial" panose="020B0604020202020204" pitchFamily="34" charset="0"/>
                <a:cs typeface="Arial" panose="020B0604020202020204" pitchFamily="34" charset="0"/>
              </a:rPr>
              <a:t>PI: Brad </a:t>
            </a:r>
            <a:r>
              <a:rPr kumimoji="1" lang="en-US" altLang="zh-CN" sz="2000" b="0" dirty="0" err="1">
                <a:latin typeface="Arial" panose="020B0604020202020204" pitchFamily="34" charset="0"/>
                <a:cs typeface="Arial" panose="020B0604020202020204" pitchFamily="34" charset="0"/>
              </a:rPr>
              <a:t>Cenko</a:t>
            </a:r>
            <a:r>
              <a:rPr kumimoji="1" lang="en-US" altLang="zh-CN" sz="2000" b="0" dirty="0">
                <a:latin typeface="Arial" panose="020B0604020202020204" pitchFamily="34" charset="0"/>
                <a:cs typeface="Arial" panose="020B0604020202020204" pitchFamily="34" charset="0"/>
              </a:rPr>
              <a:t> (NASA/GSFC)</a:t>
            </a:r>
            <a:endParaRPr kumimoji="1" lang="zh-CN" altLang="en-US"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1FF2B2E5-0349-0A4A-A478-C87950DCB665}" type="slidenum">
              <a:rPr kumimoji="1" lang="zh-CN" altLang="en-US" smtClean="0"/>
              <a:t>20</a:t>
            </a:fld>
            <a:endParaRPr kumimoji="1" lang="zh-CN" altLang="en-US" dirty="0"/>
          </a:p>
        </p:txBody>
      </p:sp>
      <p:sp>
        <p:nvSpPr>
          <p:cNvPr id="13" name="TextBox 12">
            <a:extLst>
              <a:ext uri="{FF2B5EF4-FFF2-40B4-BE49-F238E27FC236}">
                <a16:creationId xmlns:a16="http://schemas.microsoft.com/office/drawing/2014/main" xmlns="" id="{4DDC0925-E93F-854D-AEAB-D25D862B23F5}"/>
              </a:ext>
            </a:extLst>
          </p:cNvPr>
          <p:cNvSpPr txBox="1"/>
          <p:nvPr/>
        </p:nvSpPr>
        <p:spPr>
          <a:xfrm>
            <a:off x="267119" y="825883"/>
            <a:ext cx="8680962" cy="830997"/>
          </a:xfrm>
          <a:prstGeom prst="rect">
            <a:avLst/>
          </a:prstGeom>
          <a:noFill/>
        </p:spPr>
        <p:txBody>
          <a:bodyPr wrap="square" rtlCol="0">
            <a:spAutoFit/>
          </a:bodyPr>
          <a:lstStyle/>
          <a:p>
            <a:r>
              <a:rPr kumimoji="1" lang="en-US" altLang="zh-CN" sz="2400" b="1" dirty="0">
                <a:solidFill>
                  <a:srgbClr val="FF0000"/>
                </a:solidFill>
                <a:latin typeface="Arial" panose="020B0604020202020204" pitchFamily="34" charset="0"/>
                <a:cs typeface="Arial" panose="020B0604020202020204" pitchFamily="34" charset="0"/>
              </a:rPr>
              <a:t>GUCI++ is a network of 3-5 12U </a:t>
            </a:r>
            <a:r>
              <a:rPr kumimoji="1" lang="en-US" altLang="zh-CN" sz="2400" b="1" dirty="0" err="1">
                <a:solidFill>
                  <a:srgbClr val="FF0000"/>
                </a:solidFill>
                <a:latin typeface="Arial" panose="020B0604020202020204" pitchFamily="34" charset="0"/>
                <a:cs typeface="Arial" panose="020B0604020202020204" pitchFamily="34" charset="0"/>
              </a:rPr>
              <a:t>smallsats</a:t>
            </a:r>
            <a:r>
              <a:rPr kumimoji="1" lang="en-US" altLang="zh-CN" sz="2400" b="1" dirty="0">
                <a:solidFill>
                  <a:srgbClr val="FF0000"/>
                </a:solidFill>
                <a:latin typeface="Arial" panose="020B0604020202020204" pitchFamily="34" charset="0"/>
                <a:cs typeface="Arial" panose="020B0604020202020204" pitchFamily="34" charset="0"/>
              </a:rPr>
              <a:t> designed to characterize emission from NS-NS mergers</a:t>
            </a:r>
          </a:p>
        </p:txBody>
      </p:sp>
      <p:sp>
        <p:nvSpPr>
          <p:cNvPr id="14" name="TextBox 13">
            <a:extLst>
              <a:ext uri="{FF2B5EF4-FFF2-40B4-BE49-F238E27FC236}">
                <a16:creationId xmlns:a16="http://schemas.microsoft.com/office/drawing/2014/main" xmlns="" id="{66D14481-27FE-D244-94AA-AB06B882100E}"/>
              </a:ext>
            </a:extLst>
          </p:cNvPr>
          <p:cNvSpPr txBox="1"/>
          <p:nvPr/>
        </p:nvSpPr>
        <p:spPr>
          <a:xfrm>
            <a:off x="91559" y="1775311"/>
            <a:ext cx="4516041" cy="2862322"/>
          </a:xfrm>
          <a:prstGeom prst="rect">
            <a:avLst/>
          </a:prstGeom>
          <a:noFill/>
        </p:spPr>
        <p:txBody>
          <a:bodyPr wrap="square" rtlCol="0">
            <a:spAutoFit/>
          </a:bodyPr>
          <a:lstStyle/>
          <a:p>
            <a:pPr marL="285750" indent="-285750">
              <a:buFont typeface="Arial"/>
              <a:buChar char="•"/>
            </a:pPr>
            <a:r>
              <a:rPr kumimoji="1" lang="en-US" altLang="zh-CN" sz="2000" dirty="0">
                <a:latin typeface="Arial" panose="020B0604020202020204" pitchFamily="34" charset="0"/>
                <a:cs typeface="Arial" panose="020B0604020202020204" pitchFamily="34" charset="0"/>
              </a:rPr>
              <a:t>Triggered by ground-based GW detectors</a:t>
            </a:r>
          </a:p>
          <a:p>
            <a:pPr marL="285750" indent="-285750">
              <a:buFont typeface="Arial"/>
              <a:buChar char="•"/>
            </a:pPr>
            <a:r>
              <a:rPr kumimoji="1" lang="en-US" altLang="zh-CN" sz="2000" dirty="0">
                <a:latin typeface="Arial" panose="020B0604020202020204" pitchFamily="34" charset="0"/>
                <a:cs typeface="Arial" panose="020B0604020202020204" pitchFamily="34" charset="0"/>
              </a:rPr>
              <a:t>64 </a:t>
            </a:r>
            <a:r>
              <a:rPr kumimoji="1" lang="en-US" altLang="zh-CN" sz="2000" dirty="0" err="1">
                <a:latin typeface="Arial" panose="020B0604020202020204" pitchFamily="34" charset="0"/>
                <a:cs typeface="Arial" panose="020B0604020202020204" pitchFamily="34" charset="0"/>
              </a:rPr>
              <a:t>sq</a:t>
            </a:r>
            <a:r>
              <a:rPr kumimoji="1" lang="en-US" altLang="zh-CN" sz="2000" dirty="0">
                <a:latin typeface="Arial" panose="020B0604020202020204" pitchFamily="34" charset="0"/>
                <a:cs typeface="Arial" panose="020B0604020202020204" pitchFamily="34" charset="0"/>
              </a:rPr>
              <a:t>-degree, rapid UV multi-bandpass </a:t>
            </a:r>
            <a:r>
              <a:rPr kumimoji="1" lang="en-US" altLang="zh-CN" sz="2000" dirty="0" err="1">
                <a:latin typeface="Arial" panose="020B0604020202020204" pitchFamily="34" charset="0"/>
                <a:cs typeface="Arial" panose="020B0604020202020204" pitchFamily="34" charset="0"/>
              </a:rPr>
              <a:t>followup</a:t>
            </a:r>
            <a:endParaRPr kumimoji="1" lang="en-US" altLang="zh-CN" sz="2000" dirty="0">
              <a:latin typeface="Arial" panose="020B0604020202020204" pitchFamily="34" charset="0"/>
              <a:cs typeface="Arial" panose="020B0604020202020204" pitchFamily="34" charset="0"/>
            </a:endParaRPr>
          </a:p>
          <a:p>
            <a:pPr marL="285750" indent="-285750">
              <a:buFont typeface="Arial"/>
              <a:buChar char="•"/>
            </a:pPr>
            <a:r>
              <a:rPr kumimoji="1" lang="en-US" altLang="zh-CN" sz="2000" dirty="0">
                <a:latin typeface="Arial" panose="020B0604020202020204" pitchFamily="34" charset="0"/>
                <a:cs typeface="Arial" panose="020B0604020202020204" pitchFamily="34" charset="0"/>
              </a:rPr>
              <a:t>First All-sky UV synoptic survey when not doing GW </a:t>
            </a:r>
            <a:r>
              <a:rPr kumimoji="1" lang="en-US" altLang="zh-CN" sz="2000" dirty="0" err="1">
                <a:latin typeface="Arial" panose="020B0604020202020204" pitchFamily="34" charset="0"/>
                <a:cs typeface="Arial" panose="020B0604020202020204" pitchFamily="34" charset="0"/>
              </a:rPr>
              <a:t>followup</a:t>
            </a:r>
            <a:endParaRPr kumimoji="1" lang="en-US" altLang="zh-CN" sz="2000" dirty="0">
              <a:latin typeface="Arial" panose="020B0604020202020204" pitchFamily="34" charset="0"/>
              <a:cs typeface="Arial" panose="020B0604020202020204" pitchFamily="34" charset="0"/>
            </a:endParaRPr>
          </a:p>
          <a:p>
            <a:pPr marL="285750" indent="-285750">
              <a:buFont typeface="Arial"/>
              <a:buChar char="•"/>
            </a:pPr>
            <a:r>
              <a:rPr kumimoji="1" lang="en-US" altLang="zh-CN" sz="2000" dirty="0">
                <a:latin typeface="Arial" panose="020B0604020202020204" pitchFamily="34" charset="0"/>
                <a:cs typeface="Arial" panose="020B0604020202020204" pitchFamily="34" charset="0"/>
              </a:rPr>
              <a:t>Increased UV throughput of delta-doped detectors</a:t>
            </a:r>
          </a:p>
          <a:p>
            <a:pPr marL="285750" indent="-285750">
              <a:buFont typeface="Arial"/>
              <a:buChar char="•"/>
            </a:pPr>
            <a:r>
              <a:rPr kumimoji="1" lang="en-US" altLang="zh-CN" sz="2000" dirty="0">
                <a:latin typeface="Arial" panose="020B0604020202020204" pitchFamily="34" charset="0"/>
                <a:cs typeface="Arial" panose="020B0604020202020204" pitchFamily="34" charset="0"/>
              </a:rPr>
              <a:t>Expected rate 6/year</a:t>
            </a:r>
            <a:endParaRPr kumimoji="1" lang="zh-CN" altLang="en-US"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F2D59854-B349-C649-96B2-5A9ACE396C09}"/>
              </a:ext>
            </a:extLst>
          </p:cNvPr>
          <p:cNvPicPr>
            <a:picLocks noChangeAspect="1"/>
          </p:cNvPicPr>
          <p:nvPr/>
        </p:nvPicPr>
        <p:blipFill>
          <a:blip r:embed="rId2"/>
          <a:stretch>
            <a:fillRect/>
          </a:stretch>
        </p:blipFill>
        <p:spPr>
          <a:xfrm>
            <a:off x="91558" y="4706817"/>
            <a:ext cx="8964627" cy="2014657"/>
          </a:xfrm>
          <a:prstGeom prst="rect">
            <a:avLst/>
          </a:prstGeom>
        </p:spPr>
      </p:pic>
      <p:pic>
        <p:nvPicPr>
          <p:cNvPr id="5" name="Picture 4">
            <a:extLst>
              <a:ext uri="{FF2B5EF4-FFF2-40B4-BE49-F238E27FC236}">
                <a16:creationId xmlns:a16="http://schemas.microsoft.com/office/drawing/2014/main" xmlns="" id="{58BDCC72-EA90-1746-A8A3-756F2B94F50F}"/>
              </a:ext>
            </a:extLst>
          </p:cNvPr>
          <p:cNvPicPr>
            <a:picLocks noChangeAspect="1"/>
          </p:cNvPicPr>
          <p:nvPr/>
        </p:nvPicPr>
        <p:blipFill>
          <a:blip r:embed="rId3"/>
          <a:stretch>
            <a:fillRect/>
          </a:stretch>
        </p:blipFill>
        <p:spPr>
          <a:xfrm>
            <a:off x="4621339" y="1683024"/>
            <a:ext cx="4097347" cy="2702193"/>
          </a:xfrm>
          <a:prstGeom prst="rect">
            <a:avLst/>
          </a:prstGeom>
        </p:spPr>
      </p:pic>
      <p:sp>
        <p:nvSpPr>
          <p:cNvPr id="7" name="TextBox 6">
            <a:extLst>
              <a:ext uri="{FF2B5EF4-FFF2-40B4-BE49-F238E27FC236}">
                <a16:creationId xmlns:a16="http://schemas.microsoft.com/office/drawing/2014/main" xmlns="" id="{0EB53841-02B9-FF40-9934-6301D5624366}"/>
              </a:ext>
            </a:extLst>
          </p:cNvPr>
          <p:cNvSpPr txBox="1"/>
          <p:nvPr/>
        </p:nvSpPr>
        <p:spPr>
          <a:xfrm>
            <a:off x="4245356" y="4386732"/>
            <a:ext cx="4615687" cy="369332"/>
          </a:xfrm>
          <a:prstGeom prst="rect">
            <a:avLst/>
          </a:prstGeom>
          <a:noFill/>
        </p:spPr>
        <p:txBody>
          <a:bodyPr wrap="none" rtlCol="0">
            <a:spAutoFit/>
          </a:bodyPr>
          <a:lstStyle/>
          <a:p>
            <a:r>
              <a:rPr lang="en-US" dirty="0"/>
              <a:t>UV </a:t>
            </a:r>
            <a:r>
              <a:rPr lang="en-US" dirty="0" err="1"/>
              <a:t>lightcurve</a:t>
            </a:r>
            <a:r>
              <a:rPr lang="en-US" dirty="0"/>
              <a:t> is strong discriminator of models </a:t>
            </a:r>
          </a:p>
        </p:txBody>
      </p:sp>
    </p:spTree>
    <p:extLst>
      <p:ext uri="{BB962C8B-B14F-4D97-AF65-F5344CB8AC3E}">
        <p14:creationId xmlns:p14="http://schemas.microsoft.com/office/powerpoint/2010/main" val="1980925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94" y="104932"/>
            <a:ext cx="8392631" cy="785554"/>
          </a:xfrm>
        </p:spPr>
        <p:txBody>
          <a:bodyPr>
            <a:noAutofit/>
          </a:bodyPr>
          <a:lstStyle/>
          <a:p>
            <a:r>
              <a:rPr kumimoji="1" lang="en-US" altLang="zh-CN" sz="2800" b="0" dirty="0">
                <a:latin typeface="Times New Roman"/>
                <a:cs typeface="Times New Roman"/>
              </a:rPr>
              <a:t>HREXI, High Resolution Energetic X-ray Imager </a:t>
            </a:r>
            <a:r>
              <a:rPr kumimoji="1" lang="en-US" altLang="zh-CN" sz="3200" b="0" dirty="0">
                <a:latin typeface="Times New Roman"/>
                <a:cs typeface="Times New Roman"/>
              </a:rPr>
              <a:t/>
            </a:r>
            <a:br>
              <a:rPr kumimoji="1" lang="en-US" altLang="zh-CN" sz="3200" b="0" dirty="0">
                <a:latin typeface="Times New Roman"/>
                <a:cs typeface="Times New Roman"/>
              </a:rPr>
            </a:br>
            <a:r>
              <a:rPr kumimoji="1" lang="en-US" altLang="zh-CN" sz="2400" b="0" dirty="0">
                <a:latin typeface="Times New Roman"/>
                <a:cs typeface="Times New Roman"/>
              </a:rPr>
              <a:t>PI: Josh </a:t>
            </a:r>
            <a:r>
              <a:rPr kumimoji="1" lang="en-US" altLang="zh-CN" sz="2400" b="0" dirty="0" err="1">
                <a:latin typeface="Times New Roman"/>
                <a:cs typeface="Times New Roman"/>
              </a:rPr>
              <a:t>Grindlay</a:t>
            </a:r>
            <a:r>
              <a:rPr kumimoji="1" lang="en-US" altLang="zh-CN" sz="2400" b="0" dirty="0">
                <a:latin typeface="Times New Roman"/>
                <a:cs typeface="Times New Roman"/>
              </a:rPr>
              <a:t> (Harvard/</a:t>
            </a:r>
            <a:r>
              <a:rPr kumimoji="1" lang="en-US" altLang="zh-CN" sz="2400" b="0" dirty="0" err="1">
                <a:latin typeface="Times New Roman"/>
                <a:cs typeface="Times New Roman"/>
              </a:rPr>
              <a:t>CfA</a:t>
            </a:r>
            <a:r>
              <a:rPr kumimoji="1" lang="en-US" altLang="zh-CN" sz="2400" b="0" dirty="0">
                <a:solidFill>
                  <a:srgbClr val="0000FF"/>
                </a:solidFill>
                <a:latin typeface="Times New Roman"/>
                <a:cs typeface="Times New Roman"/>
              </a:rPr>
              <a:t>)</a:t>
            </a:r>
            <a:endParaRPr kumimoji="1" lang="zh-CN" altLang="en-US" sz="2400" b="0" dirty="0">
              <a:solidFill>
                <a:srgbClr val="0000FF"/>
              </a:solidFill>
              <a:latin typeface="Times New Roman"/>
              <a:cs typeface="Times New Roman"/>
            </a:endParaRPr>
          </a:p>
        </p:txBody>
      </p:sp>
      <p:sp>
        <p:nvSpPr>
          <p:cNvPr id="4" name="Slide Number Placeholder 3"/>
          <p:cNvSpPr>
            <a:spLocks noGrp="1"/>
          </p:cNvSpPr>
          <p:nvPr>
            <p:ph type="sldNum" sz="quarter" idx="12"/>
          </p:nvPr>
        </p:nvSpPr>
        <p:spPr/>
        <p:txBody>
          <a:bodyPr/>
          <a:lstStyle/>
          <a:p>
            <a:fld id="{1FF2B2E5-0349-0A4A-A478-C87950DCB665}" type="slidenum">
              <a:rPr kumimoji="1" lang="zh-CN" altLang="en-US" smtClean="0"/>
              <a:t>21</a:t>
            </a:fld>
            <a:endParaRPr kumimoji="1" lang="zh-CN" altLang="en-US" dirty="0"/>
          </a:p>
        </p:txBody>
      </p:sp>
      <p:sp>
        <p:nvSpPr>
          <p:cNvPr id="9" name="TextBox 8"/>
          <p:cNvSpPr txBox="1"/>
          <p:nvPr/>
        </p:nvSpPr>
        <p:spPr>
          <a:xfrm>
            <a:off x="243563" y="4582425"/>
            <a:ext cx="4940141" cy="2246769"/>
          </a:xfrm>
          <a:prstGeom prst="rect">
            <a:avLst/>
          </a:prstGeom>
          <a:noFill/>
        </p:spPr>
        <p:txBody>
          <a:bodyPr wrap="square" rtlCol="0">
            <a:spAutoFit/>
          </a:bodyPr>
          <a:lstStyle/>
          <a:p>
            <a:pPr marL="285750" indent="-285750">
              <a:buFont typeface="Arial"/>
              <a:buChar char="•"/>
            </a:pPr>
            <a:r>
              <a:rPr kumimoji="1" lang="en-US" altLang="zh-CN" sz="2000" dirty="0">
                <a:latin typeface="Times New Roman"/>
                <a:cs typeface="Times New Roman"/>
              </a:rPr>
              <a:t>Synoptic all-sky x-ray survey allows multiple science targets including GW </a:t>
            </a:r>
            <a:r>
              <a:rPr kumimoji="1" lang="en-US" altLang="zh-CN" sz="2000" dirty="0" err="1">
                <a:latin typeface="Times New Roman"/>
                <a:cs typeface="Times New Roman"/>
              </a:rPr>
              <a:t>followup</a:t>
            </a:r>
            <a:r>
              <a:rPr kumimoji="1" lang="en-US" altLang="zh-CN" sz="2000" dirty="0">
                <a:latin typeface="Times New Roman"/>
                <a:cs typeface="Times New Roman"/>
              </a:rPr>
              <a:t>, transients, and deep survey</a:t>
            </a:r>
          </a:p>
          <a:p>
            <a:pPr marL="285750" indent="-285750">
              <a:buFont typeface="Arial"/>
              <a:buChar char="•"/>
            </a:pPr>
            <a:r>
              <a:rPr kumimoji="1" lang="en-US" altLang="zh-CN" sz="2000" dirty="0">
                <a:latin typeface="Times New Roman"/>
                <a:cs typeface="Times New Roman"/>
              </a:rPr>
              <a:t>Coded </a:t>
            </a:r>
            <a:r>
              <a:rPr kumimoji="1" lang="en-US" altLang="zh-CN" sz="2000" dirty="0" err="1">
                <a:latin typeface="Times New Roman"/>
                <a:cs typeface="Times New Roman"/>
              </a:rPr>
              <a:t>aperature</a:t>
            </a:r>
            <a:r>
              <a:rPr kumimoji="1" lang="en-US" altLang="zh-CN" sz="2000" dirty="0">
                <a:latin typeface="Times New Roman"/>
                <a:cs typeface="Times New Roman"/>
              </a:rPr>
              <a:t> telescope, NuStar-like CZT detectors</a:t>
            </a:r>
          </a:p>
          <a:p>
            <a:pPr marL="285750" indent="-285750">
              <a:buFont typeface="Arial"/>
              <a:buChar char="•"/>
            </a:pPr>
            <a:r>
              <a:rPr kumimoji="1" lang="en-US" altLang="zh-CN" sz="2000" dirty="0">
                <a:latin typeface="Times New Roman"/>
                <a:cs typeface="Times New Roman"/>
              </a:rPr>
              <a:t>BCT uSat-S5 bus</a:t>
            </a:r>
          </a:p>
          <a:p>
            <a:pPr marL="285750" indent="-285750">
              <a:buFont typeface="Arial"/>
              <a:buChar char="•"/>
            </a:pPr>
            <a:endParaRPr kumimoji="1" lang="en-US" altLang="zh-CN" sz="2000" dirty="0">
              <a:latin typeface="Times New Roman"/>
              <a:cs typeface="Times New Roman"/>
            </a:endParaRPr>
          </a:p>
        </p:txBody>
      </p:sp>
      <p:sp>
        <p:nvSpPr>
          <p:cNvPr id="11" name="TextBox 10"/>
          <p:cNvSpPr txBox="1"/>
          <p:nvPr/>
        </p:nvSpPr>
        <p:spPr>
          <a:xfrm>
            <a:off x="243563" y="1005305"/>
            <a:ext cx="4643561" cy="1200329"/>
          </a:xfrm>
          <a:prstGeom prst="rect">
            <a:avLst/>
          </a:prstGeom>
          <a:noFill/>
        </p:spPr>
        <p:txBody>
          <a:bodyPr wrap="square" rtlCol="0">
            <a:spAutoFit/>
          </a:bodyPr>
          <a:lstStyle/>
          <a:p>
            <a:r>
              <a:rPr kumimoji="1" lang="en-US" altLang="zh-CN" sz="2400" b="1" dirty="0">
                <a:solidFill>
                  <a:srgbClr val="FF0000"/>
                </a:solidFill>
                <a:latin typeface="Times New Roman"/>
                <a:cs typeface="Times New Roman"/>
              </a:rPr>
              <a:t>HREXI is network of 20-30 </a:t>
            </a:r>
            <a:r>
              <a:rPr kumimoji="1" lang="en-US" altLang="zh-CN" sz="2400" b="1" dirty="0" err="1">
                <a:solidFill>
                  <a:srgbClr val="FF0000"/>
                </a:solidFill>
                <a:latin typeface="Times New Roman"/>
                <a:cs typeface="Times New Roman"/>
              </a:rPr>
              <a:t>smallsats</a:t>
            </a:r>
            <a:r>
              <a:rPr kumimoji="1" lang="en-US" altLang="zh-CN" sz="2400" b="1" dirty="0">
                <a:solidFill>
                  <a:srgbClr val="FF0000"/>
                </a:solidFill>
                <a:latin typeface="Times New Roman"/>
                <a:cs typeface="Times New Roman"/>
              </a:rPr>
              <a:t> offering continuous all-sky  3-200 </a:t>
            </a:r>
            <a:r>
              <a:rPr kumimoji="1" lang="en-US" altLang="zh-CN" sz="2400" b="1" dirty="0" err="1">
                <a:solidFill>
                  <a:srgbClr val="FF0000"/>
                </a:solidFill>
                <a:latin typeface="Times New Roman"/>
                <a:cs typeface="Times New Roman"/>
              </a:rPr>
              <a:t>keV</a:t>
            </a:r>
            <a:r>
              <a:rPr kumimoji="1" lang="en-US" altLang="zh-CN" sz="2400" b="1" dirty="0">
                <a:solidFill>
                  <a:srgbClr val="FF0000"/>
                </a:solidFill>
                <a:latin typeface="Times New Roman"/>
                <a:cs typeface="Times New Roman"/>
              </a:rPr>
              <a:t> monitoring</a:t>
            </a:r>
          </a:p>
        </p:txBody>
      </p:sp>
      <p:sp>
        <p:nvSpPr>
          <p:cNvPr id="12" name="TextBox 11"/>
          <p:cNvSpPr txBox="1"/>
          <p:nvPr/>
        </p:nvSpPr>
        <p:spPr>
          <a:xfrm>
            <a:off x="4827647" y="5338583"/>
            <a:ext cx="4092003" cy="1200329"/>
          </a:xfrm>
          <a:prstGeom prst="rect">
            <a:avLst/>
          </a:prstGeom>
          <a:noFill/>
        </p:spPr>
        <p:txBody>
          <a:bodyPr wrap="square" rtlCol="0">
            <a:spAutoFit/>
          </a:bodyPr>
          <a:lstStyle/>
          <a:p>
            <a:r>
              <a:rPr kumimoji="1" lang="en-US" altLang="zh-CN" dirty="0"/>
              <a:t>A network of 32 would be more capable than current </a:t>
            </a:r>
            <a:r>
              <a:rPr kumimoji="1" lang="en-US" altLang="zh-CN" dirty="0" err="1"/>
              <a:t>SoA</a:t>
            </a:r>
            <a:r>
              <a:rPr kumimoji="1" lang="en-US" altLang="zh-CN" dirty="0"/>
              <a:t> (Swift/BAT), and would detect large numbers of high redshift GRBs</a:t>
            </a:r>
            <a:endParaRPr kumimoji="1" lang="zh-CN" altLang="en-US" dirty="0"/>
          </a:p>
        </p:txBody>
      </p:sp>
      <p:pic>
        <p:nvPicPr>
          <p:cNvPr id="3" name="Picture 2">
            <a:extLst>
              <a:ext uri="{FF2B5EF4-FFF2-40B4-BE49-F238E27FC236}">
                <a16:creationId xmlns:a16="http://schemas.microsoft.com/office/drawing/2014/main" xmlns="" id="{F193A78E-051D-7D40-BAC4-E6497052AE65}"/>
              </a:ext>
            </a:extLst>
          </p:cNvPr>
          <p:cNvPicPr>
            <a:picLocks noChangeAspect="1"/>
          </p:cNvPicPr>
          <p:nvPr/>
        </p:nvPicPr>
        <p:blipFill>
          <a:blip r:embed="rId2"/>
          <a:stretch>
            <a:fillRect/>
          </a:stretch>
        </p:blipFill>
        <p:spPr>
          <a:xfrm>
            <a:off x="5123325" y="1054289"/>
            <a:ext cx="3856286" cy="4000177"/>
          </a:xfrm>
          <a:prstGeom prst="rect">
            <a:avLst/>
          </a:prstGeom>
        </p:spPr>
      </p:pic>
      <p:pic>
        <p:nvPicPr>
          <p:cNvPr id="5" name="Picture 4">
            <a:extLst>
              <a:ext uri="{FF2B5EF4-FFF2-40B4-BE49-F238E27FC236}">
                <a16:creationId xmlns:a16="http://schemas.microsoft.com/office/drawing/2014/main" xmlns="" id="{06BF475F-2673-A246-9684-ACA632870882}"/>
              </a:ext>
            </a:extLst>
          </p:cNvPr>
          <p:cNvPicPr>
            <a:picLocks noChangeAspect="1"/>
          </p:cNvPicPr>
          <p:nvPr/>
        </p:nvPicPr>
        <p:blipFill>
          <a:blip r:embed="rId3"/>
          <a:stretch>
            <a:fillRect/>
          </a:stretch>
        </p:blipFill>
        <p:spPr>
          <a:xfrm>
            <a:off x="19094" y="2524552"/>
            <a:ext cx="4973544" cy="1894070"/>
          </a:xfrm>
          <a:prstGeom prst="rect">
            <a:avLst/>
          </a:prstGeom>
        </p:spPr>
      </p:pic>
    </p:spTree>
    <p:extLst>
      <p:ext uri="{BB962C8B-B14F-4D97-AF65-F5344CB8AC3E}">
        <p14:creationId xmlns:p14="http://schemas.microsoft.com/office/powerpoint/2010/main" val="37765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2661F92-1CF1-4489-A10A-A2681595E93B}"/>
              </a:ext>
            </a:extLst>
          </p:cNvPr>
          <p:cNvPicPr>
            <a:picLocks noChangeAspect="1"/>
          </p:cNvPicPr>
          <p:nvPr/>
        </p:nvPicPr>
        <p:blipFill>
          <a:blip r:embed="rId2"/>
          <a:stretch>
            <a:fillRect/>
          </a:stretch>
        </p:blipFill>
        <p:spPr>
          <a:xfrm>
            <a:off x="5561351" y="848004"/>
            <a:ext cx="2983042" cy="2355911"/>
          </a:xfrm>
          <a:prstGeom prst="rect">
            <a:avLst/>
          </a:prstGeom>
        </p:spPr>
      </p:pic>
      <p:pic>
        <p:nvPicPr>
          <p:cNvPr id="17" name="Picture 16">
            <a:extLst>
              <a:ext uri="{FF2B5EF4-FFF2-40B4-BE49-F238E27FC236}">
                <a16:creationId xmlns:a16="http://schemas.microsoft.com/office/drawing/2014/main" xmlns="" id="{0C5B8EBE-E7A4-4EC4-BDC3-A206FBE2D396}"/>
              </a:ext>
            </a:extLst>
          </p:cNvPr>
          <p:cNvPicPr>
            <a:picLocks noChangeAspect="1"/>
          </p:cNvPicPr>
          <p:nvPr/>
        </p:nvPicPr>
        <p:blipFill rotWithShape="1">
          <a:blip r:embed="rId3"/>
          <a:srcRect l="3116" t="3349" r="3782" b="9665"/>
          <a:stretch/>
        </p:blipFill>
        <p:spPr>
          <a:xfrm>
            <a:off x="6572681" y="3429000"/>
            <a:ext cx="2242884" cy="1728815"/>
          </a:xfrm>
          <a:prstGeom prst="rect">
            <a:avLst/>
          </a:prstGeom>
        </p:spPr>
      </p:pic>
      <p:sp>
        <p:nvSpPr>
          <p:cNvPr id="18" name="TextBox 17">
            <a:extLst>
              <a:ext uri="{FF2B5EF4-FFF2-40B4-BE49-F238E27FC236}">
                <a16:creationId xmlns:a16="http://schemas.microsoft.com/office/drawing/2014/main" xmlns="" id="{5970957F-E9DB-4DD9-8EC2-AC7E437D23F8}"/>
              </a:ext>
            </a:extLst>
          </p:cNvPr>
          <p:cNvSpPr txBox="1"/>
          <p:nvPr/>
        </p:nvSpPr>
        <p:spPr>
          <a:xfrm>
            <a:off x="5034492" y="3130329"/>
            <a:ext cx="4117556" cy="3693319"/>
          </a:xfrm>
          <a:prstGeom prst="rect">
            <a:avLst/>
          </a:prstGeom>
          <a:noFill/>
        </p:spPr>
        <p:txBody>
          <a:bodyPr wrap="square" rtlCol="0">
            <a:spAutoFit/>
          </a:bodyPr>
          <a:lstStyle/>
          <a:p>
            <a:r>
              <a:rPr lang="en-US" dirty="0"/>
              <a:t>Based on technology demonstrated in Wisconsin rocket flights. </a:t>
            </a:r>
          </a:p>
          <a:p>
            <a:endParaRPr lang="en-US" dirty="0"/>
          </a:p>
          <a:p>
            <a:endParaRPr lang="en-US" dirty="0"/>
          </a:p>
          <a:p>
            <a:endParaRPr lang="en-US" dirty="0"/>
          </a:p>
          <a:p>
            <a:endParaRPr lang="en-US" dirty="0"/>
          </a:p>
          <a:p>
            <a:endParaRPr lang="en-US" dirty="0"/>
          </a:p>
          <a:p>
            <a:r>
              <a:rPr lang="en-US" dirty="0"/>
              <a:t>Challenge is to build a liquid helium-filled cryostat that will stay cold for mission duration of at least 30 days. We use technology developed for NASA/GSFC Superfluid Helium On Orbit Transfer (SHOOT) project.</a:t>
            </a:r>
          </a:p>
        </p:txBody>
      </p:sp>
      <p:sp>
        <p:nvSpPr>
          <p:cNvPr id="3" name="Subtitle 2">
            <a:extLst>
              <a:ext uri="{FF2B5EF4-FFF2-40B4-BE49-F238E27FC236}">
                <a16:creationId xmlns:a16="http://schemas.microsoft.com/office/drawing/2014/main" xmlns="" id="{69260A3B-0CDF-49A8-AC6A-023294D30053}"/>
              </a:ext>
            </a:extLst>
          </p:cNvPr>
          <p:cNvSpPr>
            <a:spLocks noGrp="1"/>
          </p:cNvSpPr>
          <p:nvPr>
            <p:ph type="subTitle" idx="1"/>
          </p:nvPr>
        </p:nvSpPr>
        <p:spPr>
          <a:xfrm>
            <a:off x="448688" y="1257491"/>
            <a:ext cx="4489281" cy="1946425"/>
          </a:xfrm>
        </p:spPr>
        <p:txBody>
          <a:bodyPr>
            <a:noAutofit/>
          </a:bodyPr>
          <a:lstStyle/>
          <a:p>
            <a:pPr algn="l">
              <a:spcBef>
                <a:spcPts val="600"/>
              </a:spcBef>
            </a:pPr>
            <a:r>
              <a:rPr lang="en-US" sz="1800" dirty="0"/>
              <a:t>Feedback is an essential process in galaxy evolution.  The Milky Way is a nearby laboratory to study feedback.</a:t>
            </a:r>
          </a:p>
          <a:p>
            <a:pPr algn="l">
              <a:spcBef>
                <a:spcPts val="600"/>
              </a:spcBef>
            </a:pPr>
            <a:r>
              <a:rPr lang="en-US" sz="1800" dirty="0"/>
              <a:t>X-ray microcalorimeter with large field of view enables high resolution spectra of diffuse emission with </a:t>
            </a:r>
            <a:r>
              <a:rPr lang="en-US" sz="1800" dirty="0">
                <a:solidFill>
                  <a:srgbClr val="C00000"/>
                </a:solidFill>
              </a:rPr>
              <a:t>100× grasp of XRISM in ESPA-Grande envelope.</a:t>
            </a:r>
          </a:p>
        </p:txBody>
      </p:sp>
      <p:sp>
        <p:nvSpPr>
          <p:cNvPr id="9" name="Title 1">
            <a:extLst>
              <a:ext uri="{FF2B5EF4-FFF2-40B4-BE49-F238E27FC236}">
                <a16:creationId xmlns:a16="http://schemas.microsoft.com/office/drawing/2014/main" xmlns="" id="{9D2BF147-C7A3-4CD5-96AE-6B7A1F854662}"/>
              </a:ext>
            </a:extLst>
          </p:cNvPr>
          <p:cNvSpPr txBox="1">
            <a:spLocks/>
          </p:cNvSpPr>
          <p:nvPr/>
        </p:nvSpPr>
        <p:spPr>
          <a:xfrm>
            <a:off x="108431" y="34352"/>
            <a:ext cx="8707134" cy="5637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err="1"/>
              <a:t>XQCSat</a:t>
            </a:r>
            <a:r>
              <a:rPr lang="en-US" sz="2800" dirty="0"/>
              <a:t>, X-ray Quantum Calorimeter Satellite</a:t>
            </a:r>
          </a:p>
        </p:txBody>
      </p:sp>
      <p:pic>
        <p:nvPicPr>
          <p:cNvPr id="10" name="Picture 9">
            <a:extLst>
              <a:ext uri="{FF2B5EF4-FFF2-40B4-BE49-F238E27FC236}">
                <a16:creationId xmlns:a16="http://schemas.microsoft.com/office/drawing/2014/main" xmlns="" id="{828A9DEE-123A-445D-A92D-624F42BB2EB5}"/>
              </a:ext>
            </a:extLst>
          </p:cNvPr>
          <p:cNvPicPr>
            <a:picLocks noChangeAspect="1"/>
          </p:cNvPicPr>
          <p:nvPr/>
        </p:nvPicPr>
        <p:blipFill>
          <a:blip r:embed="rId4"/>
          <a:stretch>
            <a:fillRect/>
          </a:stretch>
        </p:blipFill>
        <p:spPr>
          <a:xfrm>
            <a:off x="76886" y="3643192"/>
            <a:ext cx="4807748" cy="2410920"/>
          </a:xfrm>
          <a:prstGeom prst="rect">
            <a:avLst/>
          </a:prstGeom>
        </p:spPr>
      </p:pic>
      <p:sp>
        <p:nvSpPr>
          <p:cNvPr id="11" name="TextBox 10">
            <a:extLst>
              <a:ext uri="{FF2B5EF4-FFF2-40B4-BE49-F238E27FC236}">
                <a16:creationId xmlns:a16="http://schemas.microsoft.com/office/drawing/2014/main" xmlns="" id="{34F3FBCC-9FC9-4211-975A-ED4EA4627FA2}"/>
              </a:ext>
            </a:extLst>
          </p:cNvPr>
          <p:cNvSpPr txBox="1"/>
          <p:nvPr/>
        </p:nvSpPr>
        <p:spPr>
          <a:xfrm>
            <a:off x="1787846" y="575577"/>
            <a:ext cx="4629987" cy="369332"/>
          </a:xfrm>
          <a:prstGeom prst="rect">
            <a:avLst/>
          </a:prstGeom>
          <a:noFill/>
        </p:spPr>
        <p:txBody>
          <a:bodyPr wrap="square" rtlCol="0">
            <a:spAutoFit/>
          </a:bodyPr>
          <a:lstStyle/>
          <a:p>
            <a:pPr algn="ctr"/>
            <a:r>
              <a:rPr lang="en-US" dirty="0"/>
              <a:t>PI: Philip </a:t>
            </a:r>
            <a:r>
              <a:rPr lang="en-US" dirty="0" err="1"/>
              <a:t>Kaaret,U</a:t>
            </a:r>
            <a:r>
              <a:rPr lang="en-US" dirty="0"/>
              <a:t>. Iowa</a:t>
            </a:r>
          </a:p>
        </p:txBody>
      </p:sp>
      <p:sp>
        <p:nvSpPr>
          <p:cNvPr id="14" name="Subtitle 2">
            <a:extLst>
              <a:ext uri="{FF2B5EF4-FFF2-40B4-BE49-F238E27FC236}">
                <a16:creationId xmlns:a16="http://schemas.microsoft.com/office/drawing/2014/main" xmlns="" id="{90CA7A33-3EB1-413D-9967-B2395E32C4FF}"/>
              </a:ext>
            </a:extLst>
          </p:cNvPr>
          <p:cNvSpPr txBox="1">
            <a:spLocks/>
          </p:cNvSpPr>
          <p:nvPr/>
        </p:nvSpPr>
        <p:spPr>
          <a:xfrm>
            <a:off x="236119" y="6110345"/>
            <a:ext cx="4489281" cy="47046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dirty="0"/>
              <a:t>Simulated 28 ks spectrum has lines from all </a:t>
            </a:r>
            <a:r>
              <a:rPr lang="en-US" sz="1400" dirty="0" err="1"/>
              <a:t>astrophysically</a:t>
            </a:r>
            <a:r>
              <a:rPr lang="en-US" sz="1400" dirty="0"/>
              <a:t> important elements.</a:t>
            </a:r>
            <a:r>
              <a:rPr lang="en-US" sz="1800" dirty="0"/>
              <a:t>  </a:t>
            </a:r>
          </a:p>
        </p:txBody>
      </p:sp>
    </p:spTree>
    <p:extLst>
      <p:ext uri="{BB962C8B-B14F-4D97-AF65-F5344CB8AC3E}">
        <p14:creationId xmlns:p14="http://schemas.microsoft.com/office/powerpoint/2010/main" val="1268171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74" y="234305"/>
            <a:ext cx="8392631" cy="452082"/>
          </a:xfrm>
        </p:spPr>
        <p:txBody>
          <a:bodyPr>
            <a:noAutofit/>
          </a:bodyPr>
          <a:lstStyle/>
          <a:p>
            <a:r>
              <a:rPr kumimoji="1" lang="en-US" altLang="zh-CN" sz="2800" b="0" dirty="0">
                <a:latin typeface="Times New Roman"/>
                <a:cs typeface="Times New Roman"/>
              </a:rPr>
              <a:t>VTXO, Virtual Telescope for X-ray Observations</a:t>
            </a:r>
            <a:br>
              <a:rPr kumimoji="1" lang="en-US" altLang="zh-CN" sz="2800" b="0" dirty="0">
                <a:latin typeface="Times New Roman"/>
                <a:cs typeface="Times New Roman"/>
              </a:rPr>
            </a:br>
            <a:r>
              <a:rPr kumimoji="1" lang="en-US" altLang="zh-CN" sz="3200" b="0" dirty="0">
                <a:latin typeface="Times New Roman"/>
                <a:cs typeface="Times New Roman"/>
              </a:rPr>
              <a:t> </a:t>
            </a:r>
            <a:r>
              <a:rPr kumimoji="1" lang="en-US" altLang="zh-CN" sz="2400" b="0" dirty="0">
                <a:latin typeface="Times New Roman"/>
                <a:cs typeface="Times New Roman"/>
              </a:rPr>
              <a:t>PI: John </a:t>
            </a:r>
            <a:r>
              <a:rPr kumimoji="1" lang="en-US" altLang="zh-CN" sz="2400" b="0" dirty="0" err="1">
                <a:latin typeface="Times New Roman"/>
                <a:cs typeface="Times New Roman"/>
              </a:rPr>
              <a:t>Krizmanic</a:t>
            </a:r>
            <a:r>
              <a:rPr kumimoji="1" lang="en-US" altLang="zh-CN" sz="2400" b="0" dirty="0">
                <a:latin typeface="Times New Roman"/>
                <a:cs typeface="Times New Roman"/>
              </a:rPr>
              <a:t> (NASA/GSFC)</a:t>
            </a:r>
            <a:endParaRPr kumimoji="1" lang="zh-CN" altLang="en-US" sz="2400" b="0" dirty="0">
              <a:latin typeface="Times New Roman"/>
              <a:cs typeface="Times New Roman"/>
            </a:endParaRPr>
          </a:p>
        </p:txBody>
      </p:sp>
      <p:sp>
        <p:nvSpPr>
          <p:cNvPr id="4" name="Slide Number Placeholder 3"/>
          <p:cNvSpPr>
            <a:spLocks noGrp="1"/>
          </p:cNvSpPr>
          <p:nvPr>
            <p:ph type="sldNum" sz="quarter" idx="12"/>
          </p:nvPr>
        </p:nvSpPr>
        <p:spPr/>
        <p:txBody>
          <a:bodyPr/>
          <a:lstStyle/>
          <a:p>
            <a:fld id="{1FF2B2E5-0349-0A4A-A478-C87950DCB665}" type="slidenum">
              <a:rPr kumimoji="1" lang="zh-CN" altLang="en-US" smtClean="0"/>
              <a:t>23</a:t>
            </a:fld>
            <a:endParaRPr kumimoji="1" lang="zh-CN" altLang="en-US" dirty="0"/>
          </a:p>
        </p:txBody>
      </p:sp>
      <p:sp>
        <p:nvSpPr>
          <p:cNvPr id="9" name="TextBox 8"/>
          <p:cNvSpPr txBox="1"/>
          <p:nvPr/>
        </p:nvSpPr>
        <p:spPr>
          <a:xfrm>
            <a:off x="95274" y="5235899"/>
            <a:ext cx="9136920" cy="1631216"/>
          </a:xfrm>
          <a:prstGeom prst="rect">
            <a:avLst/>
          </a:prstGeom>
          <a:noFill/>
        </p:spPr>
        <p:txBody>
          <a:bodyPr wrap="square" rtlCol="0">
            <a:spAutoFit/>
          </a:bodyPr>
          <a:lstStyle/>
          <a:p>
            <a:pPr marL="285750" indent="-285750">
              <a:buFont typeface="Arial"/>
              <a:buChar char="•"/>
            </a:pPr>
            <a:r>
              <a:rPr kumimoji="1" lang="en-US" altLang="zh-CN" sz="2000" dirty="0">
                <a:latin typeface="Times New Roman"/>
                <a:cs typeface="Times New Roman"/>
              </a:rPr>
              <a:t>6U Phase Fresnel Lenses operating in soft x-ray band, 27U detector sat</a:t>
            </a:r>
          </a:p>
          <a:p>
            <a:pPr marL="285750" indent="-285750">
              <a:buFont typeface="Arial"/>
              <a:buChar char="•"/>
            </a:pPr>
            <a:r>
              <a:rPr kumimoji="1" lang="en-US" altLang="zh-CN" sz="2000" dirty="0">
                <a:latin typeface="Times New Roman"/>
                <a:cs typeface="Times New Roman"/>
              </a:rPr>
              <a:t>0.5 to 10 km focal length via formation flying</a:t>
            </a:r>
          </a:p>
          <a:p>
            <a:pPr marL="285750" indent="-285750">
              <a:buFont typeface="Arial"/>
              <a:buChar char="•"/>
            </a:pPr>
            <a:r>
              <a:rPr kumimoji="1" lang="en-US" altLang="zh-CN" sz="2000" dirty="0">
                <a:latin typeface="Times New Roman"/>
                <a:cs typeface="Times New Roman"/>
              </a:rPr>
              <a:t>Elliptical ~GTO like orbits allows hours long integration times with modest delta-V</a:t>
            </a:r>
          </a:p>
          <a:p>
            <a:pPr marL="285750" indent="-285750">
              <a:buFont typeface="Arial"/>
              <a:buChar char="•"/>
            </a:pPr>
            <a:r>
              <a:rPr kumimoji="1" lang="en-US" altLang="zh-CN" sz="2000" dirty="0">
                <a:latin typeface="Times New Roman"/>
                <a:cs typeface="Times New Roman"/>
              </a:rPr>
              <a:t>Probe closer to central engines in bright x-ray sources</a:t>
            </a:r>
          </a:p>
          <a:p>
            <a:pPr marL="285750" indent="-285750">
              <a:buFont typeface="Arial"/>
              <a:buChar char="•"/>
            </a:pPr>
            <a:endParaRPr kumimoji="1" lang="en-US" altLang="zh-CN" sz="2000" dirty="0">
              <a:latin typeface="Times New Roman"/>
              <a:cs typeface="Times New Roman"/>
            </a:endParaRPr>
          </a:p>
        </p:txBody>
      </p:sp>
      <p:sp>
        <p:nvSpPr>
          <p:cNvPr id="11" name="TextBox 10"/>
          <p:cNvSpPr txBox="1"/>
          <p:nvPr/>
        </p:nvSpPr>
        <p:spPr>
          <a:xfrm>
            <a:off x="243563" y="892285"/>
            <a:ext cx="8244342" cy="830997"/>
          </a:xfrm>
          <a:prstGeom prst="rect">
            <a:avLst/>
          </a:prstGeom>
          <a:noFill/>
        </p:spPr>
        <p:txBody>
          <a:bodyPr wrap="square" rtlCol="0">
            <a:spAutoFit/>
          </a:bodyPr>
          <a:lstStyle/>
          <a:p>
            <a:r>
              <a:rPr kumimoji="1" lang="en-US" altLang="zh-CN" sz="2400" b="1" dirty="0">
                <a:solidFill>
                  <a:srgbClr val="FF0000"/>
                </a:solidFill>
                <a:latin typeface="Times New Roman"/>
                <a:cs typeface="Times New Roman"/>
              </a:rPr>
              <a:t>VTXO is a long focal length soft x-ray telescope that achieves 10mas spatial resolution, 50x beyond current capabilities </a:t>
            </a:r>
          </a:p>
        </p:txBody>
      </p:sp>
      <p:pic>
        <p:nvPicPr>
          <p:cNvPr id="7" name="Picture 6">
            <a:extLst>
              <a:ext uri="{FF2B5EF4-FFF2-40B4-BE49-F238E27FC236}">
                <a16:creationId xmlns:a16="http://schemas.microsoft.com/office/drawing/2014/main" xmlns="" id="{DC918C65-B7CE-F74B-9BD8-5276689972BE}"/>
              </a:ext>
            </a:extLst>
          </p:cNvPr>
          <p:cNvPicPr>
            <a:picLocks noChangeAspect="1"/>
          </p:cNvPicPr>
          <p:nvPr/>
        </p:nvPicPr>
        <p:blipFill>
          <a:blip r:embed="rId2"/>
          <a:stretch>
            <a:fillRect/>
          </a:stretch>
        </p:blipFill>
        <p:spPr>
          <a:xfrm>
            <a:off x="520415" y="1847500"/>
            <a:ext cx="7542348" cy="3436784"/>
          </a:xfrm>
          <a:prstGeom prst="rect">
            <a:avLst/>
          </a:prstGeom>
        </p:spPr>
      </p:pic>
    </p:spTree>
    <p:extLst>
      <p:ext uri="{BB962C8B-B14F-4D97-AF65-F5344CB8AC3E}">
        <p14:creationId xmlns:p14="http://schemas.microsoft.com/office/powerpoint/2010/main" val="1834530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97EF46-42AB-314A-A2E7-FB6E0BBF01D2}" type="slidenum">
              <a:rPr lang="en-US" smtClean="0"/>
              <a:pPr/>
              <a:t>3</a:t>
            </a:fld>
            <a:endParaRPr lang="en-US" dirty="0"/>
          </a:p>
        </p:txBody>
      </p:sp>
      <p:sp>
        <p:nvSpPr>
          <p:cNvPr id="6" name="Content Placeholder 3"/>
          <p:cNvSpPr>
            <a:spLocks noGrp="1"/>
          </p:cNvSpPr>
          <p:nvPr>
            <p:ph idx="1"/>
          </p:nvPr>
        </p:nvSpPr>
        <p:spPr>
          <a:xfrm>
            <a:off x="873212" y="801927"/>
            <a:ext cx="7642433" cy="2944464"/>
          </a:xfrm>
        </p:spPr>
        <p:txBody>
          <a:bodyPr/>
          <a:lstStyle/>
          <a:p>
            <a:pPr>
              <a:lnSpc>
                <a:spcPct val="100000"/>
              </a:lnSpc>
            </a:pPr>
            <a:r>
              <a:rPr lang="en-US" dirty="0"/>
              <a:t>Over 2012-2018 we have received &lt;6&gt; CubeSat proposals/year;  6 have been selected, 14% selection rate.  APRA average is ~30% for suborbital proposals</a:t>
            </a:r>
          </a:p>
          <a:p>
            <a:pPr>
              <a:lnSpc>
                <a:spcPct val="100000"/>
              </a:lnSpc>
            </a:pPr>
            <a:r>
              <a:rPr lang="en-US" dirty="0"/>
              <a:t>Is the reason really that Astrophysics is flux starved?</a:t>
            </a:r>
          </a:p>
          <a:p>
            <a:pPr>
              <a:lnSpc>
                <a:spcPct val="100000"/>
              </a:lnSpc>
            </a:pPr>
            <a:r>
              <a:rPr lang="en-US" dirty="0"/>
              <a:t>Learning Curve?  Increased capabilities of CubeSat spacecraft/platforms? </a:t>
            </a:r>
          </a:p>
          <a:p>
            <a:endParaRPr lang="en-US" sz="1800" dirty="0"/>
          </a:p>
          <a:p>
            <a:endParaRPr lang="en-US" sz="1800" dirty="0"/>
          </a:p>
          <a:p>
            <a:endParaRPr lang="en-US" dirty="0">
              <a:solidFill>
                <a:schemeClr val="tx1"/>
              </a:solidFill>
            </a:endParaRPr>
          </a:p>
        </p:txBody>
      </p:sp>
      <p:graphicFrame>
        <p:nvGraphicFramePr>
          <p:cNvPr id="2" name="Table 1">
            <a:extLst>
              <a:ext uri="{FF2B5EF4-FFF2-40B4-BE49-F238E27FC236}">
                <a16:creationId xmlns:a16="http://schemas.microsoft.com/office/drawing/2014/main" xmlns="" id="{26D0460E-F4F6-4D47-9687-2D3EA3751F6D}"/>
              </a:ext>
            </a:extLst>
          </p:cNvPr>
          <p:cNvGraphicFramePr>
            <a:graphicFrameLocks noGrp="1"/>
          </p:cNvGraphicFramePr>
          <p:nvPr>
            <p:extLst>
              <p:ext uri="{D42A27DB-BD31-4B8C-83A1-F6EECF244321}">
                <p14:modId xmlns:p14="http://schemas.microsoft.com/office/powerpoint/2010/main" val="1435423269"/>
              </p:ext>
            </p:extLst>
          </p:nvPr>
        </p:nvGraphicFramePr>
        <p:xfrm>
          <a:off x="1604305" y="3116523"/>
          <a:ext cx="5697958" cy="3411569"/>
        </p:xfrm>
        <a:graphic>
          <a:graphicData uri="http://schemas.openxmlformats.org/drawingml/2006/table">
            <a:tbl>
              <a:tblPr firstRow="1" bandRow="1">
                <a:tableStyleId>{5C22544A-7EE6-4342-B048-85BDC9FD1C3A}</a:tableStyleId>
              </a:tblPr>
              <a:tblGrid>
                <a:gridCol w="813994">
                  <a:extLst>
                    <a:ext uri="{9D8B030D-6E8A-4147-A177-3AD203B41FA5}">
                      <a16:colId xmlns:a16="http://schemas.microsoft.com/office/drawing/2014/main" xmlns="" val="89053083"/>
                    </a:ext>
                  </a:extLst>
                </a:gridCol>
                <a:gridCol w="813994">
                  <a:extLst>
                    <a:ext uri="{9D8B030D-6E8A-4147-A177-3AD203B41FA5}">
                      <a16:colId xmlns:a16="http://schemas.microsoft.com/office/drawing/2014/main" xmlns="" val="222466098"/>
                    </a:ext>
                  </a:extLst>
                </a:gridCol>
                <a:gridCol w="813994">
                  <a:extLst>
                    <a:ext uri="{9D8B030D-6E8A-4147-A177-3AD203B41FA5}">
                      <a16:colId xmlns:a16="http://schemas.microsoft.com/office/drawing/2014/main" xmlns="" val="3854921695"/>
                    </a:ext>
                  </a:extLst>
                </a:gridCol>
                <a:gridCol w="813994">
                  <a:extLst>
                    <a:ext uri="{9D8B030D-6E8A-4147-A177-3AD203B41FA5}">
                      <a16:colId xmlns:a16="http://schemas.microsoft.com/office/drawing/2014/main" xmlns="" val="3777194731"/>
                    </a:ext>
                  </a:extLst>
                </a:gridCol>
                <a:gridCol w="813994">
                  <a:extLst>
                    <a:ext uri="{9D8B030D-6E8A-4147-A177-3AD203B41FA5}">
                      <a16:colId xmlns:a16="http://schemas.microsoft.com/office/drawing/2014/main" xmlns="" val="803157931"/>
                    </a:ext>
                  </a:extLst>
                </a:gridCol>
                <a:gridCol w="813994">
                  <a:extLst>
                    <a:ext uri="{9D8B030D-6E8A-4147-A177-3AD203B41FA5}">
                      <a16:colId xmlns:a16="http://schemas.microsoft.com/office/drawing/2014/main" xmlns="" val="4075064120"/>
                    </a:ext>
                  </a:extLst>
                </a:gridCol>
                <a:gridCol w="813994">
                  <a:extLst>
                    <a:ext uri="{9D8B030D-6E8A-4147-A177-3AD203B41FA5}">
                      <a16:colId xmlns:a16="http://schemas.microsoft.com/office/drawing/2014/main" xmlns="" val="986463067"/>
                    </a:ext>
                  </a:extLst>
                </a:gridCol>
              </a:tblGrid>
              <a:tr h="487367">
                <a:tc>
                  <a:txBody>
                    <a:bodyPr/>
                    <a:lstStyle/>
                    <a:p>
                      <a:pPr algn="ctr"/>
                      <a:r>
                        <a:rPr lang="en-US" sz="2100" dirty="0"/>
                        <a:t>Year</a:t>
                      </a:r>
                    </a:p>
                  </a:txBody>
                  <a:tcPr marL="68580" marR="68580" marT="34290" marB="34290"/>
                </a:tc>
                <a:tc>
                  <a:txBody>
                    <a:bodyPr/>
                    <a:lstStyle/>
                    <a:p>
                      <a:pPr algn="ctr"/>
                      <a:r>
                        <a:rPr lang="en-US" sz="2100" dirty="0"/>
                        <a:t>E</a:t>
                      </a:r>
                    </a:p>
                  </a:txBody>
                  <a:tcPr marL="68580" marR="68580" marT="34290" marB="34290"/>
                </a:tc>
                <a:tc>
                  <a:txBody>
                    <a:bodyPr/>
                    <a:lstStyle/>
                    <a:p>
                      <a:pPr algn="ctr"/>
                      <a:r>
                        <a:rPr lang="en-US" sz="2100" dirty="0"/>
                        <a:t>E/VG</a:t>
                      </a:r>
                    </a:p>
                  </a:txBody>
                  <a:tcPr marL="68580" marR="68580" marT="34290" marB="34290"/>
                </a:tc>
                <a:tc>
                  <a:txBody>
                    <a:bodyPr/>
                    <a:lstStyle/>
                    <a:p>
                      <a:pPr algn="ctr"/>
                      <a:r>
                        <a:rPr lang="en-US" sz="2100" dirty="0"/>
                        <a:t>VG</a:t>
                      </a:r>
                    </a:p>
                  </a:txBody>
                  <a:tcPr marL="68580" marR="68580" marT="34290" marB="34290"/>
                </a:tc>
                <a:tc>
                  <a:txBody>
                    <a:bodyPr/>
                    <a:lstStyle/>
                    <a:p>
                      <a:pPr algn="ctr"/>
                      <a:r>
                        <a:rPr lang="en-US" sz="2100" dirty="0"/>
                        <a:t>VG/G</a:t>
                      </a:r>
                    </a:p>
                  </a:txBody>
                  <a:tcPr marL="68580" marR="68580" marT="34290" marB="34290"/>
                </a:tc>
                <a:tc>
                  <a:txBody>
                    <a:bodyPr/>
                    <a:lstStyle/>
                    <a:p>
                      <a:pPr algn="ctr"/>
                      <a:r>
                        <a:rPr lang="en-US" sz="2100" dirty="0"/>
                        <a:t>G</a:t>
                      </a:r>
                    </a:p>
                  </a:txBody>
                  <a:tcPr marL="68580" marR="68580" marT="34290" marB="34290"/>
                </a:tc>
                <a:tc>
                  <a:txBody>
                    <a:bodyPr/>
                    <a:lstStyle/>
                    <a:p>
                      <a:pPr algn="ctr"/>
                      <a:r>
                        <a:rPr lang="en-US" sz="2100" dirty="0"/>
                        <a:t>F</a:t>
                      </a:r>
                    </a:p>
                  </a:txBody>
                  <a:tcPr marL="68580" marR="68580" marT="34290" marB="34290"/>
                </a:tc>
                <a:extLst>
                  <a:ext uri="{0D108BD9-81ED-4DB2-BD59-A6C34878D82A}">
                    <a16:rowId xmlns:a16="http://schemas.microsoft.com/office/drawing/2014/main" xmlns="" val="3142645916"/>
                  </a:ext>
                </a:extLst>
              </a:tr>
              <a:tr h="487367">
                <a:tc>
                  <a:txBody>
                    <a:bodyPr/>
                    <a:lstStyle/>
                    <a:p>
                      <a:r>
                        <a:rPr lang="en-US" sz="2100" dirty="0"/>
                        <a:t>2012</a:t>
                      </a:r>
                    </a:p>
                  </a:txBody>
                  <a:tcPr marL="68580" marR="68580" marT="34290" marB="34290"/>
                </a:tc>
                <a:tc>
                  <a:txBody>
                    <a:bodyPr/>
                    <a:lstStyle/>
                    <a:p>
                      <a:pPr algn="ctr"/>
                      <a:endParaRPr lang="en-US" sz="2100" dirty="0"/>
                    </a:p>
                  </a:txBody>
                  <a:tcPr marL="68580" marR="68580" marT="34290" marB="34290"/>
                </a:tc>
                <a:tc>
                  <a:txBody>
                    <a:bodyPr/>
                    <a:lstStyle/>
                    <a:p>
                      <a:pPr algn="ctr"/>
                      <a:endParaRPr lang="en-US" sz="2100"/>
                    </a:p>
                  </a:txBody>
                  <a:tcPr marL="68580" marR="68580" marT="34290" marB="34290"/>
                </a:tc>
                <a:tc>
                  <a:txBody>
                    <a:bodyPr/>
                    <a:lstStyle/>
                    <a:p>
                      <a:pPr algn="ctr"/>
                      <a:endParaRPr lang="en-US" sz="2100"/>
                    </a:p>
                  </a:txBody>
                  <a:tcPr marL="68580" marR="68580" marT="34290" marB="34290"/>
                </a:tc>
                <a:tc>
                  <a:txBody>
                    <a:bodyPr/>
                    <a:lstStyle/>
                    <a:p>
                      <a:pPr algn="ctr"/>
                      <a:r>
                        <a:rPr lang="en-US" sz="2100" dirty="0"/>
                        <a:t>4</a:t>
                      </a:r>
                    </a:p>
                  </a:txBody>
                  <a:tcPr marL="68580" marR="68580" marT="34290" marB="34290"/>
                </a:tc>
                <a:tc>
                  <a:txBody>
                    <a:bodyPr/>
                    <a:lstStyle/>
                    <a:p>
                      <a:pPr algn="ctr"/>
                      <a:r>
                        <a:rPr lang="en-US" sz="2100" dirty="0"/>
                        <a:t>4</a:t>
                      </a:r>
                    </a:p>
                  </a:txBody>
                  <a:tcPr marL="68580" marR="68580" marT="34290" marB="34290"/>
                </a:tc>
                <a:tc>
                  <a:txBody>
                    <a:bodyPr/>
                    <a:lstStyle/>
                    <a:p>
                      <a:pPr algn="ctr"/>
                      <a:r>
                        <a:rPr lang="en-US" sz="2100" dirty="0"/>
                        <a:t>1</a:t>
                      </a:r>
                    </a:p>
                  </a:txBody>
                  <a:tcPr marL="68580" marR="68580" marT="34290" marB="34290"/>
                </a:tc>
                <a:extLst>
                  <a:ext uri="{0D108BD9-81ED-4DB2-BD59-A6C34878D82A}">
                    <a16:rowId xmlns:a16="http://schemas.microsoft.com/office/drawing/2014/main" xmlns="" val="3268661795"/>
                  </a:ext>
                </a:extLst>
              </a:tr>
              <a:tr h="487367">
                <a:tc>
                  <a:txBody>
                    <a:bodyPr/>
                    <a:lstStyle/>
                    <a:p>
                      <a:r>
                        <a:rPr lang="en-US" sz="2100" dirty="0"/>
                        <a:t>2013</a:t>
                      </a:r>
                    </a:p>
                  </a:txBody>
                  <a:tcPr marL="68580" marR="68580" marT="34290" marB="34290"/>
                </a:tc>
                <a:tc>
                  <a:txBody>
                    <a:bodyPr/>
                    <a:lstStyle/>
                    <a:p>
                      <a:pPr algn="ctr"/>
                      <a:endParaRPr lang="en-US" sz="2100"/>
                    </a:p>
                  </a:txBody>
                  <a:tcPr marL="68580" marR="68580" marT="34290" marB="34290"/>
                </a:tc>
                <a:tc>
                  <a:txBody>
                    <a:bodyPr/>
                    <a:lstStyle/>
                    <a:p>
                      <a:pPr algn="ctr"/>
                      <a:endParaRPr lang="en-US" sz="2100" dirty="0"/>
                    </a:p>
                  </a:txBody>
                  <a:tcPr marL="68580" marR="68580" marT="34290" marB="34290"/>
                </a:tc>
                <a:tc>
                  <a:txBody>
                    <a:bodyPr/>
                    <a:lstStyle/>
                    <a:p>
                      <a:pPr algn="ctr"/>
                      <a:r>
                        <a:rPr lang="en-US" sz="2100" dirty="0"/>
                        <a:t>1</a:t>
                      </a:r>
                    </a:p>
                  </a:txBody>
                  <a:tcPr marL="68580" marR="68580" marT="34290" marB="34290"/>
                </a:tc>
                <a:tc>
                  <a:txBody>
                    <a:bodyPr/>
                    <a:lstStyle/>
                    <a:p>
                      <a:pPr algn="ctr"/>
                      <a:r>
                        <a:rPr lang="en-US" sz="2100" dirty="0"/>
                        <a:t>3</a:t>
                      </a:r>
                    </a:p>
                  </a:txBody>
                  <a:tcPr marL="68580" marR="68580" marT="34290" marB="34290"/>
                </a:tc>
                <a:tc>
                  <a:txBody>
                    <a:bodyPr/>
                    <a:lstStyle/>
                    <a:p>
                      <a:pPr algn="ctr"/>
                      <a:r>
                        <a:rPr lang="en-US" sz="2100" dirty="0"/>
                        <a:t>2</a:t>
                      </a:r>
                    </a:p>
                  </a:txBody>
                  <a:tcPr marL="68580" marR="68580" marT="34290" marB="34290"/>
                </a:tc>
                <a:tc>
                  <a:txBody>
                    <a:bodyPr/>
                    <a:lstStyle/>
                    <a:p>
                      <a:pPr algn="ctr"/>
                      <a:r>
                        <a:rPr lang="en-US" sz="2100" dirty="0"/>
                        <a:t>1</a:t>
                      </a:r>
                    </a:p>
                  </a:txBody>
                  <a:tcPr marL="68580" marR="68580" marT="34290" marB="34290"/>
                </a:tc>
                <a:extLst>
                  <a:ext uri="{0D108BD9-81ED-4DB2-BD59-A6C34878D82A}">
                    <a16:rowId xmlns:a16="http://schemas.microsoft.com/office/drawing/2014/main" xmlns="" val="591843578"/>
                  </a:ext>
                </a:extLst>
              </a:tr>
              <a:tr h="487367">
                <a:tc>
                  <a:txBody>
                    <a:bodyPr/>
                    <a:lstStyle/>
                    <a:p>
                      <a:r>
                        <a:rPr lang="en-US" sz="2100" dirty="0"/>
                        <a:t>2014</a:t>
                      </a:r>
                    </a:p>
                  </a:txBody>
                  <a:tcPr marL="68580" marR="68580" marT="34290" marB="34290"/>
                </a:tc>
                <a:tc>
                  <a:txBody>
                    <a:bodyPr/>
                    <a:lstStyle/>
                    <a:p>
                      <a:pPr algn="ctr"/>
                      <a:endParaRPr lang="en-US" sz="2100"/>
                    </a:p>
                  </a:txBody>
                  <a:tcPr marL="68580" marR="68580" marT="34290" marB="34290"/>
                </a:tc>
                <a:tc>
                  <a:txBody>
                    <a:bodyPr/>
                    <a:lstStyle/>
                    <a:p>
                      <a:pPr algn="ctr"/>
                      <a:endParaRPr lang="en-US" sz="2100" dirty="0"/>
                    </a:p>
                  </a:txBody>
                  <a:tcPr marL="68580" marR="68580" marT="34290" marB="34290"/>
                </a:tc>
                <a:tc>
                  <a:txBody>
                    <a:bodyPr/>
                    <a:lstStyle/>
                    <a:p>
                      <a:pPr algn="ctr"/>
                      <a:r>
                        <a:rPr lang="en-US" sz="2100" dirty="0"/>
                        <a:t>2</a:t>
                      </a:r>
                    </a:p>
                  </a:txBody>
                  <a:tcPr marL="68580" marR="68580" marT="34290" marB="34290"/>
                </a:tc>
                <a:tc>
                  <a:txBody>
                    <a:bodyPr/>
                    <a:lstStyle/>
                    <a:p>
                      <a:pPr algn="ctr"/>
                      <a:r>
                        <a:rPr lang="en-US" sz="2100" dirty="0"/>
                        <a:t>2</a:t>
                      </a:r>
                    </a:p>
                  </a:txBody>
                  <a:tcPr marL="68580" marR="68580" marT="34290" marB="34290"/>
                </a:tc>
                <a:tc>
                  <a:txBody>
                    <a:bodyPr/>
                    <a:lstStyle/>
                    <a:p>
                      <a:pPr algn="ctr"/>
                      <a:r>
                        <a:rPr lang="en-US" sz="2100" dirty="0"/>
                        <a:t>2</a:t>
                      </a:r>
                    </a:p>
                  </a:txBody>
                  <a:tcPr marL="68580" marR="68580" marT="34290" marB="34290"/>
                </a:tc>
                <a:tc>
                  <a:txBody>
                    <a:bodyPr/>
                    <a:lstStyle/>
                    <a:p>
                      <a:pPr algn="ctr"/>
                      <a:r>
                        <a:rPr lang="en-US" sz="2100" dirty="0"/>
                        <a:t>1</a:t>
                      </a:r>
                    </a:p>
                  </a:txBody>
                  <a:tcPr marL="68580" marR="68580" marT="34290" marB="34290"/>
                </a:tc>
                <a:extLst>
                  <a:ext uri="{0D108BD9-81ED-4DB2-BD59-A6C34878D82A}">
                    <a16:rowId xmlns:a16="http://schemas.microsoft.com/office/drawing/2014/main" xmlns="" val="209783160"/>
                  </a:ext>
                </a:extLst>
              </a:tr>
              <a:tr h="487367">
                <a:tc>
                  <a:txBody>
                    <a:bodyPr/>
                    <a:lstStyle/>
                    <a:p>
                      <a:r>
                        <a:rPr lang="en-US" sz="2100" dirty="0"/>
                        <a:t>2015</a:t>
                      </a:r>
                    </a:p>
                  </a:txBody>
                  <a:tcPr marL="68580" marR="68580" marT="34290" marB="34290"/>
                </a:tc>
                <a:tc>
                  <a:txBody>
                    <a:bodyPr/>
                    <a:lstStyle/>
                    <a:p>
                      <a:pPr algn="ctr"/>
                      <a:endParaRPr lang="en-US" sz="2100" dirty="0"/>
                    </a:p>
                  </a:txBody>
                  <a:tcPr marL="68580" marR="68580" marT="34290" marB="34290"/>
                </a:tc>
                <a:tc>
                  <a:txBody>
                    <a:bodyPr/>
                    <a:lstStyle/>
                    <a:p>
                      <a:pPr algn="ctr"/>
                      <a:endParaRPr lang="en-US" sz="2100"/>
                    </a:p>
                  </a:txBody>
                  <a:tcPr marL="68580" marR="68580" marT="34290" marB="34290"/>
                </a:tc>
                <a:tc>
                  <a:txBody>
                    <a:bodyPr/>
                    <a:lstStyle/>
                    <a:p>
                      <a:pPr algn="ctr"/>
                      <a:r>
                        <a:rPr lang="en-US" sz="2100" dirty="0"/>
                        <a:t>3</a:t>
                      </a:r>
                    </a:p>
                  </a:txBody>
                  <a:tcPr marL="68580" marR="68580" marT="34290" marB="34290"/>
                </a:tc>
                <a:tc>
                  <a:txBody>
                    <a:bodyPr/>
                    <a:lstStyle/>
                    <a:p>
                      <a:pPr algn="ctr"/>
                      <a:endParaRPr lang="en-US" sz="2100" dirty="0"/>
                    </a:p>
                  </a:txBody>
                  <a:tcPr marL="68580" marR="68580" marT="34290" marB="34290"/>
                </a:tc>
                <a:tc>
                  <a:txBody>
                    <a:bodyPr/>
                    <a:lstStyle/>
                    <a:p>
                      <a:pPr algn="ctr"/>
                      <a:r>
                        <a:rPr lang="en-US" sz="2100" dirty="0"/>
                        <a:t>1</a:t>
                      </a:r>
                    </a:p>
                  </a:txBody>
                  <a:tcPr marL="68580" marR="68580" marT="34290" marB="34290"/>
                </a:tc>
                <a:tc>
                  <a:txBody>
                    <a:bodyPr/>
                    <a:lstStyle/>
                    <a:p>
                      <a:pPr algn="ctr"/>
                      <a:endParaRPr lang="en-US" sz="2100"/>
                    </a:p>
                  </a:txBody>
                  <a:tcPr marL="68580" marR="68580" marT="34290" marB="34290"/>
                </a:tc>
                <a:extLst>
                  <a:ext uri="{0D108BD9-81ED-4DB2-BD59-A6C34878D82A}">
                    <a16:rowId xmlns:a16="http://schemas.microsoft.com/office/drawing/2014/main" xmlns="" val="3196333995"/>
                  </a:ext>
                </a:extLst>
              </a:tr>
              <a:tr h="487367">
                <a:tc>
                  <a:txBody>
                    <a:bodyPr/>
                    <a:lstStyle/>
                    <a:p>
                      <a:r>
                        <a:rPr lang="en-US" sz="2100" dirty="0"/>
                        <a:t>2016</a:t>
                      </a:r>
                    </a:p>
                  </a:txBody>
                  <a:tcPr marL="68580" marR="68580" marT="34290" marB="34290"/>
                </a:tc>
                <a:tc>
                  <a:txBody>
                    <a:bodyPr/>
                    <a:lstStyle/>
                    <a:p>
                      <a:pPr algn="ctr"/>
                      <a:r>
                        <a:rPr lang="en-US" sz="2100" dirty="0"/>
                        <a:t>1</a:t>
                      </a:r>
                    </a:p>
                  </a:txBody>
                  <a:tcPr marL="68580" marR="68580" marT="34290" marB="34290"/>
                </a:tc>
                <a:tc>
                  <a:txBody>
                    <a:bodyPr/>
                    <a:lstStyle/>
                    <a:p>
                      <a:pPr algn="ctr"/>
                      <a:endParaRPr lang="en-US" sz="2100"/>
                    </a:p>
                  </a:txBody>
                  <a:tcPr marL="68580" marR="68580" marT="34290" marB="34290"/>
                </a:tc>
                <a:tc>
                  <a:txBody>
                    <a:bodyPr/>
                    <a:lstStyle/>
                    <a:p>
                      <a:pPr algn="ctr"/>
                      <a:r>
                        <a:rPr lang="en-US" sz="2100" dirty="0"/>
                        <a:t>1</a:t>
                      </a:r>
                    </a:p>
                  </a:txBody>
                  <a:tcPr marL="68580" marR="68580" marT="34290" marB="34290"/>
                </a:tc>
                <a:tc>
                  <a:txBody>
                    <a:bodyPr/>
                    <a:lstStyle/>
                    <a:p>
                      <a:pPr algn="ctr"/>
                      <a:r>
                        <a:rPr lang="en-US" sz="2100" dirty="0"/>
                        <a:t>1</a:t>
                      </a:r>
                    </a:p>
                  </a:txBody>
                  <a:tcPr marL="68580" marR="68580" marT="34290" marB="34290"/>
                </a:tc>
                <a:tc>
                  <a:txBody>
                    <a:bodyPr/>
                    <a:lstStyle/>
                    <a:p>
                      <a:pPr algn="ctr"/>
                      <a:r>
                        <a:rPr lang="en-US" sz="2100" dirty="0"/>
                        <a:t>1</a:t>
                      </a:r>
                    </a:p>
                  </a:txBody>
                  <a:tcPr marL="68580" marR="68580" marT="34290" marB="34290"/>
                </a:tc>
                <a:tc>
                  <a:txBody>
                    <a:bodyPr/>
                    <a:lstStyle/>
                    <a:p>
                      <a:pPr algn="ctr"/>
                      <a:endParaRPr lang="en-US" sz="2100" dirty="0"/>
                    </a:p>
                  </a:txBody>
                  <a:tcPr marL="68580" marR="68580" marT="34290" marB="34290"/>
                </a:tc>
                <a:extLst>
                  <a:ext uri="{0D108BD9-81ED-4DB2-BD59-A6C34878D82A}">
                    <a16:rowId xmlns:a16="http://schemas.microsoft.com/office/drawing/2014/main" xmlns="" val="2253785619"/>
                  </a:ext>
                </a:extLst>
              </a:tr>
              <a:tr h="487367">
                <a:tc>
                  <a:txBody>
                    <a:bodyPr/>
                    <a:lstStyle/>
                    <a:p>
                      <a:r>
                        <a:rPr lang="en-US" sz="2100" dirty="0"/>
                        <a:t>2017</a:t>
                      </a:r>
                    </a:p>
                  </a:txBody>
                  <a:tcPr marL="68580" marR="68580" marT="34290" marB="34290"/>
                </a:tc>
                <a:tc>
                  <a:txBody>
                    <a:bodyPr/>
                    <a:lstStyle/>
                    <a:p>
                      <a:pPr algn="ctr"/>
                      <a:r>
                        <a:rPr lang="en-US" sz="2100" dirty="0"/>
                        <a:t>1</a:t>
                      </a:r>
                    </a:p>
                  </a:txBody>
                  <a:tcPr marL="68580" marR="68580" marT="34290" marB="34290"/>
                </a:tc>
                <a:tc>
                  <a:txBody>
                    <a:bodyPr/>
                    <a:lstStyle/>
                    <a:p>
                      <a:pPr algn="ctr"/>
                      <a:r>
                        <a:rPr lang="en-US" sz="2100" dirty="0"/>
                        <a:t>2</a:t>
                      </a:r>
                    </a:p>
                  </a:txBody>
                  <a:tcPr marL="68580" marR="68580" marT="34290" marB="34290"/>
                </a:tc>
                <a:tc>
                  <a:txBody>
                    <a:bodyPr/>
                    <a:lstStyle/>
                    <a:p>
                      <a:pPr algn="ctr"/>
                      <a:endParaRPr lang="en-US" sz="2100"/>
                    </a:p>
                  </a:txBody>
                  <a:tcPr marL="68580" marR="68580" marT="34290" marB="34290"/>
                </a:tc>
                <a:tc>
                  <a:txBody>
                    <a:bodyPr/>
                    <a:lstStyle/>
                    <a:p>
                      <a:pPr algn="ctr"/>
                      <a:r>
                        <a:rPr lang="en-US" sz="2100" dirty="0"/>
                        <a:t>1</a:t>
                      </a:r>
                    </a:p>
                  </a:txBody>
                  <a:tcPr marL="68580" marR="68580" marT="34290" marB="34290"/>
                </a:tc>
                <a:tc>
                  <a:txBody>
                    <a:bodyPr/>
                    <a:lstStyle/>
                    <a:p>
                      <a:pPr algn="ctr"/>
                      <a:r>
                        <a:rPr lang="en-US" sz="2100" dirty="0"/>
                        <a:t>1</a:t>
                      </a:r>
                    </a:p>
                  </a:txBody>
                  <a:tcPr marL="68580" marR="68580" marT="34290" marB="34290"/>
                </a:tc>
                <a:tc>
                  <a:txBody>
                    <a:bodyPr/>
                    <a:lstStyle/>
                    <a:p>
                      <a:pPr algn="ctr"/>
                      <a:endParaRPr lang="en-US" sz="2100" dirty="0"/>
                    </a:p>
                  </a:txBody>
                  <a:tcPr marL="68580" marR="68580" marT="34290" marB="34290"/>
                </a:tc>
                <a:extLst>
                  <a:ext uri="{0D108BD9-81ED-4DB2-BD59-A6C34878D82A}">
                    <a16:rowId xmlns:a16="http://schemas.microsoft.com/office/drawing/2014/main" xmlns="" val="2835828538"/>
                  </a:ext>
                </a:extLst>
              </a:tr>
            </a:tbl>
          </a:graphicData>
        </a:graphic>
      </p:graphicFrame>
      <p:sp>
        <p:nvSpPr>
          <p:cNvPr id="7" name="TextBox 6">
            <a:extLst>
              <a:ext uri="{FF2B5EF4-FFF2-40B4-BE49-F238E27FC236}">
                <a16:creationId xmlns:a16="http://schemas.microsoft.com/office/drawing/2014/main" xmlns="" id="{BF6A14B7-5DD0-F549-8E63-497C64D152B7}"/>
              </a:ext>
            </a:extLst>
          </p:cNvPr>
          <p:cNvSpPr txBox="1"/>
          <p:nvPr/>
        </p:nvSpPr>
        <p:spPr>
          <a:xfrm>
            <a:off x="2729789" y="213425"/>
            <a:ext cx="3900427" cy="730969"/>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Astrophysics CubeSats</a:t>
            </a:r>
          </a:p>
          <a:p>
            <a:endParaRPr lang="en-US" sz="1350" dirty="0"/>
          </a:p>
        </p:txBody>
      </p:sp>
    </p:spTree>
    <p:extLst>
      <p:ext uri="{BB962C8B-B14F-4D97-AF65-F5344CB8AC3E}">
        <p14:creationId xmlns:p14="http://schemas.microsoft.com/office/powerpoint/2010/main" val="3071931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297EF46-42AB-314A-A2E7-FB6E0BBF01D2}" type="slidenum">
              <a:rPr lang="en-US" smtClean="0"/>
              <a:pPr/>
              <a:t>4</a:t>
            </a:fld>
            <a:endParaRPr lang="en-US" dirty="0"/>
          </a:p>
        </p:txBody>
      </p:sp>
      <p:sp>
        <p:nvSpPr>
          <p:cNvPr id="4" name="Title 3">
            <a:extLst>
              <a:ext uri="{FF2B5EF4-FFF2-40B4-BE49-F238E27FC236}">
                <a16:creationId xmlns:a16="http://schemas.microsoft.com/office/drawing/2014/main" xmlns="" id="{D55D25B6-8C4A-B44E-B9A2-75DE9775C9F8}"/>
              </a:ext>
            </a:extLst>
          </p:cNvPr>
          <p:cNvSpPr>
            <a:spLocks noGrp="1"/>
          </p:cNvSpPr>
          <p:nvPr>
            <p:ph type="title"/>
          </p:nvPr>
        </p:nvSpPr>
        <p:spPr/>
        <p:txBody>
          <a:bodyPr/>
          <a:lstStyle/>
          <a:p>
            <a:r>
              <a:rPr lang="en-US" sz="2800" b="0" dirty="0"/>
              <a:t>Lots of SMD CubeSats</a:t>
            </a:r>
          </a:p>
        </p:txBody>
      </p:sp>
      <p:sp>
        <p:nvSpPr>
          <p:cNvPr id="6" name="Content Placeholder 5">
            <a:extLst>
              <a:ext uri="{FF2B5EF4-FFF2-40B4-BE49-F238E27FC236}">
                <a16:creationId xmlns:a16="http://schemas.microsoft.com/office/drawing/2014/main" xmlns="" id="{81F203EF-A7AF-F44F-A293-F46094049AF2}"/>
              </a:ext>
            </a:extLst>
          </p:cNvPr>
          <p:cNvSpPr>
            <a:spLocks noGrp="1"/>
          </p:cNvSpPr>
          <p:nvPr>
            <p:ph idx="1"/>
          </p:nvPr>
        </p:nvSpPr>
        <p:spPr/>
        <p:txBody>
          <a:bodyPr/>
          <a:lstStyle/>
          <a:p>
            <a:endParaRPr lang="en-US" dirty="0"/>
          </a:p>
        </p:txBody>
      </p:sp>
      <p:pic>
        <p:nvPicPr>
          <p:cNvPr id="9" name="Content Placeholder 7">
            <a:extLst>
              <a:ext uri="{FF2B5EF4-FFF2-40B4-BE49-F238E27FC236}">
                <a16:creationId xmlns:a16="http://schemas.microsoft.com/office/drawing/2014/main" xmlns="" id="{ABCC9806-D219-F94B-80DA-28A1C763C199}"/>
              </a:ext>
            </a:extLst>
          </p:cNvPr>
          <p:cNvPicPr>
            <a:picLocks noChangeAspect="1"/>
          </p:cNvPicPr>
          <p:nvPr/>
        </p:nvPicPr>
        <p:blipFill>
          <a:blip r:embed="rId3"/>
          <a:stretch>
            <a:fillRect/>
          </a:stretch>
        </p:blipFill>
        <p:spPr>
          <a:xfrm>
            <a:off x="54334" y="1063576"/>
            <a:ext cx="9089666" cy="5112938"/>
          </a:xfrm>
          <a:prstGeom prst="rect">
            <a:avLst/>
          </a:prstGeom>
        </p:spPr>
      </p:pic>
      <p:sp>
        <p:nvSpPr>
          <p:cNvPr id="3" name="TextBox 2">
            <a:extLst>
              <a:ext uri="{FF2B5EF4-FFF2-40B4-BE49-F238E27FC236}">
                <a16:creationId xmlns:a16="http://schemas.microsoft.com/office/drawing/2014/main" xmlns="" id="{8D028446-D05F-3943-81BE-EEDEF1659626}"/>
              </a:ext>
            </a:extLst>
          </p:cNvPr>
          <p:cNvSpPr txBox="1"/>
          <p:nvPr/>
        </p:nvSpPr>
        <p:spPr>
          <a:xfrm>
            <a:off x="254000" y="1727200"/>
            <a:ext cx="598241" cy="215444"/>
          </a:xfrm>
          <a:prstGeom prst="rect">
            <a:avLst/>
          </a:prstGeom>
          <a:noFill/>
        </p:spPr>
        <p:txBody>
          <a:bodyPr wrap="none" rtlCol="0">
            <a:spAutoFit/>
          </a:bodyPr>
          <a:lstStyle/>
          <a:p>
            <a:r>
              <a:rPr lang="en-US" sz="700" b="1" dirty="0">
                <a:solidFill>
                  <a:srgbClr val="4BD4F0"/>
                </a:solidFill>
                <a:latin typeface="Arial Narrow" panose="020B0604020202020204" pitchFamily="34" charset="0"/>
                <a:cs typeface="Arial Narrow" panose="020B0604020202020204" pitchFamily="34" charset="0"/>
              </a:rPr>
              <a:t>BLACKCA</a:t>
            </a:r>
            <a:r>
              <a:rPr lang="en-US" sz="800" b="1" dirty="0">
                <a:solidFill>
                  <a:srgbClr val="4BD4F0"/>
                </a:solidFill>
                <a:latin typeface="Arial Narrow" panose="020B0604020202020204" pitchFamily="34" charset="0"/>
                <a:cs typeface="Arial Narrow" panose="020B0604020202020204" pitchFamily="34" charset="0"/>
              </a:rPr>
              <a:t>T</a:t>
            </a:r>
          </a:p>
        </p:txBody>
      </p:sp>
    </p:spTree>
    <p:extLst>
      <p:ext uri="{BB962C8B-B14F-4D97-AF65-F5344CB8AC3E}">
        <p14:creationId xmlns:p14="http://schemas.microsoft.com/office/powerpoint/2010/main" val="32584074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92" y="258765"/>
            <a:ext cx="7961376" cy="1244700"/>
          </a:xfrm>
        </p:spPr>
        <p:txBody>
          <a:bodyPr>
            <a:normAutofit fontScale="90000"/>
          </a:bodyPr>
          <a:lstStyle/>
          <a:p>
            <a:pPr algn="ctr"/>
            <a:r>
              <a:rPr lang="en-US" sz="3100" b="0" dirty="0"/>
              <a:t>How Can Small Astrophysics CubeSats Compete with Big, Expensive Satellites already in Orbit? </a:t>
            </a:r>
            <a:r>
              <a:rPr lang="en-US" sz="1905" b="0" dirty="0"/>
              <a:t/>
            </a:r>
            <a:br>
              <a:rPr lang="en-US" sz="1905" b="0" dirty="0"/>
            </a:br>
            <a:endParaRPr lang="en-US" sz="1905" b="0" dirty="0"/>
          </a:p>
        </p:txBody>
      </p:sp>
      <p:sp>
        <p:nvSpPr>
          <p:cNvPr id="3" name="Content Placeholder 2"/>
          <p:cNvSpPr>
            <a:spLocks noGrp="1"/>
          </p:cNvSpPr>
          <p:nvPr>
            <p:ph idx="1"/>
          </p:nvPr>
        </p:nvSpPr>
        <p:spPr>
          <a:xfrm>
            <a:off x="1280423" y="1433035"/>
            <a:ext cx="6895262" cy="1433271"/>
          </a:xfrm>
        </p:spPr>
        <p:txBody>
          <a:bodyPr>
            <a:noAutofit/>
          </a:bodyPr>
          <a:lstStyle/>
          <a:p>
            <a:pPr marL="0" indent="0">
              <a:spcBef>
                <a:spcPts val="0"/>
              </a:spcBef>
              <a:buNone/>
            </a:pPr>
            <a:r>
              <a:rPr lang="en-US" dirty="0"/>
              <a:t>The figure of merit for observing diffuse emission, survey grasp, is the product of effective area and solid angle of the field of view, AΩ.  </a:t>
            </a:r>
            <a:r>
              <a:rPr lang="en-US" b="1" dirty="0"/>
              <a:t>HaloSat</a:t>
            </a:r>
            <a:r>
              <a:rPr lang="en-US" dirty="0"/>
              <a:t> has a small effective area, but a large field of view, giving it a grasp competitive with major missions. </a:t>
            </a:r>
          </a:p>
        </p:txBody>
      </p:sp>
      <p:graphicFrame>
        <p:nvGraphicFramePr>
          <p:cNvPr id="4" name="Table 3">
            <a:extLst>
              <a:ext uri="{FF2B5EF4-FFF2-40B4-BE49-F238E27FC236}">
                <a16:creationId xmlns:a16="http://schemas.microsoft.com/office/drawing/2014/main" xmlns="" id="{C5410348-B00C-4914-A71B-B964C31ED506}"/>
              </a:ext>
            </a:extLst>
          </p:cNvPr>
          <p:cNvGraphicFramePr>
            <a:graphicFrameLocks noGrp="1"/>
          </p:cNvGraphicFramePr>
          <p:nvPr>
            <p:extLst>
              <p:ext uri="{D42A27DB-BD31-4B8C-83A1-F6EECF244321}">
                <p14:modId xmlns:p14="http://schemas.microsoft.com/office/powerpoint/2010/main" val="1930721213"/>
              </p:ext>
            </p:extLst>
          </p:nvPr>
        </p:nvGraphicFramePr>
        <p:xfrm>
          <a:off x="1953874" y="3110345"/>
          <a:ext cx="5236252" cy="1762700"/>
        </p:xfrm>
        <a:graphic>
          <a:graphicData uri="http://schemas.openxmlformats.org/drawingml/2006/table">
            <a:tbl>
              <a:tblPr firstRow="1" bandRow="1">
                <a:tableStyleId>{5C22544A-7EE6-4342-B048-85BDC9FD1C3A}</a:tableStyleId>
              </a:tblPr>
              <a:tblGrid>
                <a:gridCol w="2451518">
                  <a:extLst>
                    <a:ext uri="{9D8B030D-6E8A-4147-A177-3AD203B41FA5}">
                      <a16:colId xmlns:a16="http://schemas.microsoft.com/office/drawing/2014/main" xmlns="" val="3240872461"/>
                    </a:ext>
                  </a:extLst>
                </a:gridCol>
                <a:gridCol w="2784734">
                  <a:extLst>
                    <a:ext uri="{9D8B030D-6E8A-4147-A177-3AD203B41FA5}">
                      <a16:colId xmlns:a16="http://schemas.microsoft.com/office/drawing/2014/main" xmlns="" val="3064192622"/>
                    </a:ext>
                  </a:extLst>
                </a:gridCol>
              </a:tblGrid>
              <a:tr h="440675">
                <a:tc>
                  <a:txBody>
                    <a:bodyPr/>
                    <a:lstStyle/>
                    <a:p>
                      <a:r>
                        <a:rPr lang="en-US" sz="1900" dirty="0"/>
                        <a:t>Instrument</a:t>
                      </a:r>
                    </a:p>
                  </a:txBody>
                  <a:tcPr marL="62213" marR="62213" marT="31106" marB="311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1900" dirty="0"/>
                        <a:t>Grasp (cm</a:t>
                      </a:r>
                      <a:r>
                        <a:rPr lang="en-US" sz="1900" baseline="30000" dirty="0"/>
                        <a:t>2</a:t>
                      </a:r>
                      <a:r>
                        <a:rPr lang="en-US" sz="1900" dirty="0"/>
                        <a:t> deg</a:t>
                      </a:r>
                      <a:r>
                        <a:rPr lang="en-US" sz="1900" baseline="30000" dirty="0"/>
                        <a:t>2</a:t>
                      </a:r>
                      <a:r>
                        <a:rPr lang="en-US" sz="1900" dirty="0"/>
                        <a:t>)</a:t>
                      </a:r>
                    </a:p>
                  </a:txBody>
                  <a:tcPr marL="62213" marR="62213" marT="31106" marB="311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xmlns="" val="3024151338"/>
                  </a:ext>
                </a:extLst>
              </a:tr>
              <a:tr h="440675">
                <a:tc>
                  <a:txBody>
                    <a:bodyPr/>
                    <a:lstStyle/>
                    <a:p>
                      <a:r>
                        <a:rPr lang="en-US" sz="1900" dirty="0"/>
                        <a:t>HaloSat</a:t>
                      </a:r>
                    </a:p>
                  </a:txBody>
                  <a:tcPr marL="62213" marR="62213" marT="31106" marB="311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t>26</a:t>
                      </a:r>
                    </a:p>
                  </a:txBody>
                  <a:tcPr marL="62213" marR="62213" marT="31106" marB="311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10824895"/>
                  </a:ext>
                </a:extLst>
              </a:tr>
              <a:tr h="440675">
                <a:tc>
                  <a:txBody>
                    <a:bodyPr/>
                    <a:lstStyle/>
                    <a:p>
                      <a:r>
                        <a:rPr lang="en-US" sz="1900" dirty="0"/>
                        <a:t>Chandra</a:t>
                      </a:r>
                    </a:p>
                  </a:txBody>
                  <a:tcPr marL="62213" marR="62213" marT="31106" marB="311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t>1.2</a:t>
                      </a:r>
                    </a:p>
                  </a:txBody>
                  <a:tcPr marL="62213" marR="62213" marT="31106" marB="311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66671291"/>
                  </a:ext>
                </a:extLst>
              </a:tr>
              <a:tr h="440675">
                <a:tc>
                  <a:txBody>
                    <a:bodyPr/>
                    <a:lstStyle/>
                    <a:p>
                      <a:r>
                        <a:rPr lang="en-US" sz="1900" dirty="0"/>
                        <a:t>XMM-Newton</a:t>
                      </a:r>
                    </a:p>
                  </a:txBody>
                  <a:tcPr marL="62213" marR="62213" marT="31106" marB="311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t>324</a:t>
                      </a:r>
                    </a:p>
                  </a:txBody>
                  <a:tcPr marL="62213" marR="62213" marT="31106" marB="311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65170"/>
                  </a:ext>
                </a:extLst>
              </a:tr>
            </a:tbl>
          </a:graphicData>
        </a:graphic>
      </p:graphicFrame>
      <p:sp>
        <p:nvSpPr>
          <p:cNvPr id="5" name="Title 1">
            <a:extLst>
              <a:ext uri="{FF2B5EF4-FFF2-40B4-BE49-F238E27FC236}">
                <a16:creationId xmlns:a16="http://schemas.microsoft.com/office/drawing/2014/main" xmlns="" id="{D8CD660F-5B93-D94D-AAAE-DF6447590F72}"/>
              </a:ext>
            </a:extLst>
          </p:cNvPr>
          <p:cNvSpPr txBox="1">
            <a:spLocks/>
          </p:cNvSpPr>
          <p:nvPr/>
        </p:nvSpPr>
        <p:spPr>
          <a:xfrm>
            <a:off x="968315" y="5424965"/>
            <a:ext cx="6895262" cy="1244700"/>
          </a:xfrm>
          <a:prstGeom prst="rect">
            <a:avLst/>
          </a:prstGeom>
        </p:spPr>
        <p:txBody>
          <a:bodyPr vert="horz" lIns="91440" tIns="45720" rIns="91440" bIns="45720" rtlCol="0" anchor="ctr">
            <a:normAutofit fontScale="97500"/>
          </a:bodyPr>
          <a:lstStyle>
            <a:lvl1pPr algn="ctr" defTabSz="457200" rtl="0" eaLnBrk="1" latinLnBrk="0" hangingPunct="1">
              <a:lnSpc>
                <a:spcPct val="90000"/>
              </a:lnSpc>
              <a:spcBef>
                <a:spcPct val="0"/>
              </a:spcBef>
              <a:buNone/>
              <a:defRPr sz="2600" b="1" kern="1200">
                <a:solidFill>
                  <a:schemeClr val="tx1"/>
                </a:solidFill>
                <a:latin typeface="Arial"/>
                <a:ea typeface="+mj-ea"/>
                <a:cs typeface="Arial"/>
              </a:defRPr>
            </a:lvl1pPr>
          </a:lstStyle>
          <a:p>
            <a:r>
              <a:rPr lang="en-US" b="0" dirty="0"/>
              <a:t>By Finding Unexploited Niches</a:t>
            </a:r>
            <a:r>
              <a:rPr lang="en-US" sz="1905" b="0" dirty="0"/>
              <a:t/>
            </a:r>
            <a:br>
              <a:rPr lang="en-US" sz="1905" b="0" dirty="0"/>
            </a:br>
            <a:endParaRPr lang="en-US" sz="1905" b="0" dirty="0"/>
          </a:p>
        </p:txBody>
      </p:sp>
    </p:spTree>
    <p:extLst>
      <p:ext uri="{BB962C8B-B14F-4D97-AF65-F5344CB8AC3E}">
        <p14:creationId xmlns:p14="http://schemas.microsoft.com/office/powerpoint/2010/main" val="41450637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2839AF7-DCC0-4876-A512-6729AF4E3D3A}"/>
              </a:ext>
            </a:extLst>
          </p:cNvPr>
          <p:cNvPicPr>
            <a:picLocks noChangeAspect="1"/>
          </p:cNvPicPr>
          <p:nvPr/>
        </p:nvPicPr>
        <p:blipFill rotWithShape="1">
          <a:blip r:embed="rId3">
            <a:extLst>
              <a:ext uri="{28A0092B-C50C-407E-A947-70E740481C1C}">
                <a14:useLocalDpi xmlns:a14="http://schemas.microsoft.com/office/drawing/2010/main" val="0"/>
              </a:ext>
            </a:extLst>
          </a:blip>
          <a:srcRect l="9005" t="1708" r="7995" b="1947"/>
          <a:stretch/>
        </p:blipFill>
        <p:spPr>
          <a:xfrm>
            <a:off x="922275" y="2863386"/>
            <a:ext cx="3110726" cy="2708162"/>
          </a:xfrm>
          <a:prstGeom prst="rect">
            <a:avLst/>
          </a:prstGeom>
        </p:spPr>
      </p:pic>
      <p:sp>
        <p:nvSpPr>
          <p:cNvPr id="3073" name="Rectangle 1"/>
          <p:cNvSpPr>
            <a:spLocks noGrp="1" noChangeArrowheads="1"/>
          </p:cNvSpPr>
          <p:nvPr>
            <p:ph type="title"/>
          </p:nvPr>
        </p:nvSpPr>
        <p:spPr>
          <a:xfrm>
            <a:off x="644664" y="182577"/>
            <a:ext cx="7541000" cy="1044815"/>
          </a:xfrm>
          <a:ln/>
        </p:spPr>
        <p:txBody>
          <a:bodyPr vert="horz" wrap="square" lIns="0" tIns="3601" rIns="0" bIns="0" numCol="1" rtlCol="0" anchor="ctr" anchorCtr="0" compatLnSpc="1">
            <a:prstTxWarp prst="textNoShape">
              <a:avLst/>
            </a:prstTxWarp>
            <a:noAutofit/>
          </a:bodyPr>
          <a:lstStyle/>
          <a:p>
            <a:pPr>
              <a:lnSpc>
                <a:spcPct val="98000"/>
              </a:lnSpc>
              <a:tabLst>
                <a:tab pos="233348" algn="l"/>
                <a:tab pos="466696" algn="l"/>
                <a:tab pos="700044" algn="l"/>
                <a:tab pos="933392" algn="l"/>
                <a:tab pos="1166741" algn="l"/>
                <a:tab pos="1400088" algn="l"/>
                <a:tab pos="1633436" algn="l"/>
                <a:tab pos="1866785" algn="l"/>
                <a:tab pos="2100131" algn="l"/>
                <a:tab pos="2333480" algn="l"/>
                <a:tab pos="2566829" algn="l"/>
                <a:tab pos="2800177" algn="l"/>
                <a:tab pos="3033524" algn="l"/>
                <a:tab pos="3266873" algn="l"/>
                <a:tab pos="3500222" algn="l"/>
                <a:tab pos="3733569" algn="l"/>
                <a:tab pos="3966917" algn="l"/>
                <a:tab pos="4200264" algn="l"/>
                <a:tab pos="4433613" algn="l"/>
                <a:tab pos="4666961" algn="l"/>
                <a:tab pos="4900309" algn="l"/>
              </a:tabLst>
            </a:pPr>
            <a:r>
              <a:rPr lang="en-US" altLang="en-US" sz="2800" b="0" i="1" dirty="0">
                <a:latin typeface="+mn-lt"/>
              </a:rPr>
              <a:t>Science </a:t>
            </a:r>
            <a:r>
              <a:rPr lang="en-US" altLang="en-US" sz="2800" b="0" dirty="0">
                <a:latin typeface="+mn-lt"/>
              </a:rPr>
              <a:t>from APDs First CubeSat: </a:t>
            </a:r>
            <a:r>
              <a:rPr lang="en-US" altLang="en-US" sz="2800" b="0" dirty="0" err="1">
                <a:latin typeface="+mn-lt"/>
              </a:rPr>
              <a:t>HaloSat</a:t>
            </a:r>
            <a:r>
              <a:rPr lang="en-US" altLang="en-US" sz="2800" b="0" dirty="0">
                <a:latin typeface="+mn-lt"/>
              </a:rPr>
              <a:t> Results on Southern Galactic Halo</a:t>
            </a:r>
          </a:p>
        </p:txBody>
      </p:sp>
      <p:sp>
        <p:nvSpPr>
          <p:cNvPr id="13" name="TextBox 12">
            <a:extLst>
              <a:ext uri="{FF2B5EF4-FFF2-40B4-BE49-F238E27FC236}">
                <a16:creationId xmlns:a16="http://schemas.microsoft.com/office/drawing/2014/main" xmlns="" id="{60C70BAA-2555-47FD-8B8C-DC6D5B7FFC8C}"/>
              </a:ext>
            </a:extLst>
          </p:cNvPr>
          <p:cNvSpPr txBox="1"/>
          <p:nvPr/>
        </p:nvSpPr>
        <p:spPr>
          <a:xfrm>
            <a:off x="227870" y="1849386"/>
            <a:ext cx="2576290" cy="707886"/>
          </a:xfrm>
          <a:prstGeom prst="rect">
            <a:avLst/>
          </a:prstGeom>
          <a:noFill/>
        </p:spPr>
        <p:txBody>
          <a:bodyPr wrap="square" rtlCol="0">
            <a:spAutoFit/>
          </a:bodyPr>
          <a:lstStyle/>
          <a:p>
            <a:pPr algn="ctr"/>
            <a:r>
              <a:rPr lang="en-US" sz="2000" dirty="0"/>
              <a:t>Emission Measure (10</a:t>
            </a:r>
            <a:r>
              <a:rPr lang="en-US" sz="2000" baseline="30000" dirty="0"/>
              <a:t>-3</a:t>
            </a:r>
            <a:r>
              <a:rPr lang="en-US" sz="2000" dirty="0"/>
              <a:t> cm</a:t>
            </a:r>
            <a:r>
              <a:rPr lang="en-US" sz="2000" baseline="30000" dirty="0"/>
              <a:t>-6</a:t>
            </a:r>
            <a:r>
              <a:rPr lang="en-US" sz="2000" dirty="0"/>
              <a:t> pc) </a:t>
            </a:r>
          </a:p>
        </p:txBody>
      </p:sp>
      <p:pic>
        <p:nvPicPr>
          <p:cNvPr id="4" name="Picture 3">
            <a:extLst>
              <a:ext uri="{FF2B5EF4-FFF2-40B4-BE49-F238E27FC236}">
                <a16:creationId xmlns:a16="http://schemas.microsoft.com/office/drawing/2014/main" xmlns="" id="{2FB9D767-12BA-4A4F-B937-03E9C62E9C57}"/>
              </a:ext>
            </a:extLst>
          </p:cNvPr>
          <p:cNvPicPr>
            <a:picLocks noChangeAspect="1"/>
          </p:cNvPicPr>
          <p:nvPr/>
        </p:nvPicPr>
        <p:blipFill rotWithShape="1">
          <a:blip r:embed="rId4">
            <a:extLst>
              <a:ext uri="{28A0092B-C50C-407E-A947-70E740481C1C}">
                <a14:useLocalDpi xmlns:a14="http://schemas.microsoft.com/office/drawing/2010/main" val="0"/>
              </a:ext>
            </a:extLst>
          </a:blip>
          <a:srcRect l="9890" r="6594"/>
          <a:stretch/>
        </p:blipFill>
        <p:spPr>
          <a:xfrm>
            <a:off x="5444579" y="3488554"/>
            <a:ext cx="3294365" cy="2958432"/>
          </a:xfrm>
          <a:prstGeom prst="rect">
            <a:avLst/>
          </a:prstGeom>
        </p:spPr>
      </p:pic>
      <p:sp>
        <p:nvSpPr>
          <p:cNvPr id="8" name="TextBox 7">
            <a:extLst>
              <a:ext uri="{FF2B5EF4-FFF2-40B4-BE49-F238E27FC236}">
                <a16:creationId xmlns:a16="http://schemas.microsoft.com/office/drawing/2014/main" xmlns="" id="{AFA89D72-C9F5-4753-BE63-6B90FF632934}"/>
              </a:ext>
            </a:extLst>
          </p:cNvPr>
          <p:cNvSpPr txBox="1"/>
          <p:nvPr/>
        </p:nvSpPr>
        <p:spPr>
          <a:xfrm>
            <a:off x="4572000" y="3429000"/>
            <a:ext cx="1659054" cy="707886"/>
          </a:xfrm>
          <a:prstGeom prst="rect">
            <a:avLst/>
          </a:prstGeom>
          <a:noFill/>
        </p:spPr>
        <p:txBody>
          <a:bodyPr wrap="square" rtlCol="0">
            <a:spAutoFit/>
          </a:bodyPr>
          <a:lstStyle/>
          <a:p>
            <a:pPr algn="ctr"/>
            <a:r>
              <a:rPr lang="en-US" sz="2000" dirty="0"/>
              <a:t>Temperature</a:t>
            </a:r>
          </a:p>
          <a:p>
            <a:pPr algn="ctr"/>
            <a:r>
              <a:rPr lang="en-US" sz="2000" dirty="0"/>
              <a:t>(</a:t>
            </a:r>
            <a:r>
              <a:rPr lang="en-US" sz="2000" dirty="0" err="1"/>
              <a:t>kT</a:t>
            </a:r>
            <a:r>
              <a:rPr lang="en-US" sz="2000" dirty="0"/>
              <a:t> in keV) </a:t>
            </a:r>
          </a:p>
        </p:txBody>
      </p:sp>
      <p:sp>
        <p:nvSpPr>
          <p:cNvPr id="2" name="TextBox 1">
            <a:extLst>
              <a:ext uri="{FF2B5EF4-FFF2-40B4-BE49-F238E27FC236}">
                <a16:creationId xmlns:a16="http://schemas.microsoft.com/office/drawing/2014/main" xmlns="" id="{4E270EB6-D1F7-2A4B-9B72-9A4872CC6304}"/>
              </a:ext>
            </a:extLst>
          </p:cNvPr>
          <p:cNvSpPr txBox="1"/>
          <p:nvPr/>
        </p:nvSpPr>
        <p:spPr>
          <a:xfrm>
            <a:off x="644664" y="5833420"/>
            <a:ext cx="6524543" cy="1015663"/>
          </a:xfrm>
          <a:prstGeom prst="rect">
            <a:avLst/>
          </a:prstGeom>
          <a:noFill/>
        </p:spPr>
        <p:txBody>
          <a:bodyPr wrap="none" rtlCol="0">
            <a:spAutoFit/>
          </a:bodyPr>
          <a:lstStyle/>
          <a:p>
            <a:r>
              <a:rPr lang="en-US" sz="2000" dirty="0"/>
              <a:t>Large variation in EM – factors of 10x</a:t>
            </a:r>
          </a:p>
          <a:p>
            <a:r>
              <a:rPr lang="en-US" sz="2000" dirty="0"/>
              <a:t>New Finding:  Halo is concentrated towards core, </a:t>
            </a:r>
            <a:r>
              <a:rPr lang="en-US" sz="2000" dirty="0" smtClean="0"/>
              <a:t>lumpy</a:t>
            </a:r>
          </a:p>
          <a:p>
            <a:r>
              <a:rPr lang="en-US" sz="2000" i="1" dirty="0" smtClean="0"/>
              <a:t>Daniel </a:t>
            </a:r>
            <a:r>
              <a:rPr lang="en-US" sz="2000" i="1" dirty="0" err="1" smtClean="0"/>
              <a:t>LaRocca</a:t>
            </a:r>
            <a:r>
              <a:rPr lang="en-US" sz="2000" i="1" dirty="0" smtClean="0"/>
              <a:t>, 11:30</a:t>
            </a:r>
            <a:endParaRPr lang="en-US" sz="2000" i="1" dirty="0"/>
          </a:p>
        </p:txBody>
      </p:sp>
      <p:pic>
        <p:nvPicPr>
          <p:cNvPr id="10" name="Picture 5">
            <a:extLst>
              <a:ext uri="{FF2B5EF4-FFF2-40B4-BE49-F238E27FC236}">
                <a16:creationId xmlns:a16="http://schemas.microsoft.com/office/drawing/2014/main" xmlns="" id="{8284F8F7-5FBC-5F4F-B42F-0FA1E9AE5B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6354" y="1321712"/>
            <a:ext cx="2776538" cy="16585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61538311"/>
      </p:ext>
    </p:extLst>
  </p:cSld>
  <p:clrMapOvr>
    <a:masterClrMapping/>
  </p:clrMapOvr>
  <p:transition spd="med"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F582270-9902-4E8E-8F59-5EAA43D83AC9}"/>
              </a:ext>
            </a:extLst>
          </p:cNvPr>
          <p:cNvPicPr>
            <a:picLocks noChangeAspect="1"/>
          </p:cNvPicPr>
          <p:nvPr/>
        </p:nvPicPr>
        <p:blipFill rotWithShape="1">
          <a:blip r:embed="rId3"/>
          <a:srcRect l="8364" r="9250"/>
          <a:stretch/>
        </p:blipFill>
        <p:spPr>
          <a:xfrm>
            <a:off x="4" y="978008"/>
            <a:ext cx="9144000" cy="4776591"/>
          </a:xfrm>
          <a:prstGeom prst="rect">
            <a:avLst/>
          </a:prstGeom>
        </p:spPr>
      </p:pic>
      <p:sp>
        <p:nvSpPr>
          <p:cNvPr id="2" name="Title 1"/>
          <p:cNvSpPr>
            <a:spLocks noGrp="1"/>
          </p:cNvSpPr>
          <p:nvPr>
            <p:ph type="title"/>
          </p:nvPr>
        </p:nvSpPr>
        <p:spPr>
          <a:xfrm>
            <a:off x="438085" y="22433"/>
            <a:ext cx="8226720" cy="731977"/>
          </a:xfrm>
        </p:spPr>
        <p:txBody>
          <a:bodyPr>
            <a:normAutofit/>
          </a:bodyPr>
          <a:lstStyle/>
          <a:p>
            <a:r>
              <a:rPr lang="en-US" sz="2800" b="0" dirty="0" err="1"/>
              <a:t>HaloSat</a:t>
            </a:r>
            <a:r>
              <a:rPr lang="en-US" sz="2800" b="0" dirty="0"/>
              <a:t>, APDs First CubeSat</a:t>
            </a:r>
          </a:p>
        </p:txBody>
      </p:sp>
      <p:sp>
        <p:nvSpPr>
          <p:cNvPr id="6" name="Slide Number Placeholder 5"/>
          <p:cNvSpPr>
            <a:spLocks noGrp="1"/>
          </p:cNvSpPr>
          <p:nvPr>
            <p:ph type="sldNum" sz="quarter" idx="12"/>
          </p:nvPr>
        </p:nvSpPr>
        <p:spPr/>
        <p:txBody>
          <a:bodyPr/>
          <a:lstStyle/>
          <a:p>
            <a:fld id="{60A36655-3093-49B4-95B0-1FB244878997}" type="slidenum">
              <a:rPr lang="en-US" smtClean="0"/>
              <a:t>7</a:t>
            </a:fld>
            <a:endParaRPr lang="en-US" dirty="0"/>
          </a:p>
        </p:txBody>
      </p:sp>
      <p:sp>
        <p:nvSpPr>
          <p:cNvPr id="9" name="TextBox 8">
            <a:extLst>
              <a:ext uri="{FF2B5EF4-FFF2-40B4-BE49-F238E27FC236}">
                <a16:creationId xmlns:a16="http://schemas.microsoft.com/office/drawing/2014/main" xmlns="" id="{8BB1624A-DACE-464F-9466-C9CD670DBBBE}"/>
              </a:ext>
            </a:extLst>
          </p:cNvPr>
          <p:cNvSpPr txBox="1"/>
          <p:nvPr/>
        </p:nvSpPr>
        <p:spPr>
          <a:xfrm>
            <a:off x="839523" y="5890312"/>
            <a:ext cx="7347277" cy="707886"/>
          </a:xfrm>
          <a:prstGeom prst="rect">
            <a:avLst/>
          </a:prstGeom>
          <a:noFill/>
        </p:spPr>
        <p:txBody>
          <a:bodyPr wrap="square" rtlCol="0">
            <a:spAutoFit/>
          </a:bodyPr>
          <a:lstStyle/>
          <a:p>
            <a:pPr algn="ctr"/>
            <a:r>
              <a:rPr lang="en-US" sz="2000" dirty="0"/>
              <a:t>The day before the launch, the Iowa </a:t>
            </a:r>
            <a:r>
              <a:rPr lang="en-US" sz="2000" dirty="0" err="1"/>
              <a:t>HaloSat</a:t>
            </a:r>
            <a:r>
              <a:rPr lang="en-US" sz="2000" dirty="0"/>
              <a:t> team met Astronaut Kay Hire. </a:t>
            </a:r>
          </a:p>
        </p:txBody>
      </p:sp>
    </p:spTree>
    <p:extLst>
      <p:ext uri="{BB962C8B-B14F-4D97-AF65-F5344CB8AC3E}">
        <p14:creationId xmlns:p14="http://schemas.microsoft.com/office/powerpoint/2010/main" val="1898787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D2C4EA-C579-5242-B650-E5FFC1D2726B}"/>
              </a:ext>
            </a:extLst>
          </p:cNvPr>
          <p:cNvSpPr>
            <a:spLocks noGrp="1"/>
          </p:cNvSpPr>
          <p:nvPr>
            <p:ph type="title"/>
          </p:nvPr>
        </p:nvSpPr>
        <p:spPr/>
        <p:txBody>
          <a:bodyPr/>
          <a:lstStyle/>
          <a:p>
            <a:r>
              <a:rPr lang="en-US" sz="2800" b="0" dirty="0">
                <a:latin typeface="+mn-lt"/>
              </a:rPr>
              <a:t>ASTROPHYSICS CUBESAT FUNDING</a:t>
            </a:r>
          </a:p>
        </p:txBody>
      </p:sp>
      <p:sp>
        <p:nvSpPr>
          <p:cNvPr id="4" name="Slide Number Placeholder 3">
            <a:extLst>
              <a:ext uri="{FF2B5EF4-FFF2-40B4-BE49-F238E27FC236}">
                <a16:creationId xmlns:a16="http://schemas.microsoft.com/office/drawing/2014/main" xmlns="" id="{FD015552-24D8-8544-B721-7FFC3FFC970B}"/>
              </a:ext>
            </a:extLst>
          </p:cNvPr>
          <p:cNvSpPr>
            <a:spLocks noGrp="1"/>
          </p:cNvSpPr>
          <p:nvPr>
            <p:ph type="sldNum" sz="quarter" idx="12"/>
          </p:nvPr>
        </p:nvSpPr>
        <p:spPr/>
        <p:txBody>
          <a:bodyPr/>
          <a:lstStyle/>
          <a:p>
            <a:fld id="{2E8C51FE-49D9-314D-9957-ABBF7DDE8782}" type="slidenum">
              <a:rPr lang="en-US" sz="750"/>
              <a:t>8</a:t>
            </a:fld>
            <a:endParaRPr lang="en-US" sz="750" dirty="0"/>
          </a:p>
        </p:txBody>
      </p:sp>
      <p:pic>
        <p:nvPicPr>
          <p:cNvPr id="12" name="Content Placeholder 11">
            <a:extLst>
              <a:ext uri="{FF2B5EF4-FFF2-40B4-BE49-F238E27FC236}">
                <a16:creationId xmlns:a16="http://schemas.microsoft.com/office/drawing/2014/main" xmlns="" id="{FC582A0D-7912-0548-B7F0-E88AA5CBC7A6}"/>
              </a:ext>
            </a:extLst>
          </p:cNvPr>
          <p:cNvPicPr>
            <a:picLocks noGrp="1" noChangeAspect="1"/>
          </p:cNvPicPr>
          <p:nvPr>
            <p:ph idx="1"/>
          </p:nvPr>
        </p:nvPicPr>
        <p:blipFill>
          <a:blip r:embed="rId3"/>
          <a:stretch>
            <a:fillRect/>
          </a:stretch>
        </p:blipFill>
        <p:spPr>
          <a:xfrm>
            <a:off x="135389" y="936172"/>
            <a:ext cx="9368028" cy="6233614"/>
          </a:xfrm>
          <a:noFill/>
        </p:spPr>
      </p:pic>
      <p:pic>
        <p:nvPicPr>
          <p:cNvPr id="31" name="Picture 30">
            <a:extLst>
              <a:ext uri="{FF2B5EF4-FFF2-40B4-BE49-F238E27FC236}">
                <a16:creationId xmlns:a16="http://schemas.microsoft.com/office/drawing/2014/main" xmlns="" id="{65944EE0-8ADF-764F-8B99-2A12D37EDAE2}"/>
              </a:ext>
            </a:extLst>
          </p:cNvPr>
          <p:cNvPicPr>
            <a:picLocks noChangeAspect="1"/>
          </p:cNvPicPr>
          <p:nvPr/>
        </p:nvPicPr>
        <p:blipFill>
          <a:blip r:embed="rId4"/>
          <a:stretch>
            <a:fillRect/>
          </a:stretch>
        </p:blipFill>
        <p:spPr>
          <a:xfrm>
            <a:off x="805070" y="1422356"/>
            <a:ext cx="8357217" cy="4968039"/>
          </a:xfrm>
          <a:prstGeom prst="rect">
            <a:avLst/>
          </a:prstGeom>
        </p:spPr>
      </p:pic>
      <p:sp>
        <p:nvSpPr>
          <p:cNvPr id="32" name="TextBox 31">
            <a:extLst>
              <a:ext uri="{FF2B5EF4-FFF2-40B4-BE49-F238E27FC236}">
                <a16:creationId xmlns:a16="http://schemas.microsoft.com/office/drawing/2014/main" xmlns="" id="{595CB1F5-D6BB-6540-908D-7C4306730315}"/>
              </a:ext>
            </a:extLst>
          </p:cNvPr>
          <p:cNvSpPr txBox="1"/>
          <p:nvPr/>
        </p:nvSpPr>
        <p:spPr>
          <a:xfrm>
            <a:off x="2464137" y="5155119"/>
            <a:ext cx="2025636" cy="592470"/>
          </a:xfrm>
          <a:prstGeom prst="rect">
            <a:avLst/>
          </a:prstGeom>
          <a:noFill/>
        </p:spPr>
        <p:txBody>
          <a:bodyPr wrap="square" rtlCol="0">
            <a:spAutoFit/>
          </a:bodyPr>
          <a:lstStyle/>
          <a:p>
            <a:pPr algn="ctr"/>
            <a:r>
              <a:rPr lang="en-US" sz="1100" dirty="0">
                <a:solidFill>
                  <a:schemeClr val="bg1"/>
                </a:solidFill>
                <a:latin typeface="Arial" panose="020B0604020202020204" pitchFamily="34" charset="0"/>
                <a:cs typeface="Arial" panose="020B0604020202020204" pitchFamily="34" charset="0"/>
              </a:rPr>
              <a:t>APRA-12:</a:t>
            </a:r>
            <a:endParaRPr lang="en-US" sz="1100" b="1" dirty="0">
              <a:solidFill>
                <a:schemeClr val="bg1"/>
              </a:solidFill>
              <a:latin typeface="Arial" panose="020B0604020202020204" pitchFamily="34" charset="0"/>
              <a:cs typeface="Arial" panose="020B0604020202020204" pitchFamily="34" charset="0"/>
            </a:endParaRPr>
          </a:p>
          <a:p>
            <a:pPr algn="ctr"/>
            <a:r>
              <a:rPr lang="en-US" sz="1100" b="1" dirty="0">
                <a:solidFill>
                  <a:srgbClr val="FFFF00"/>
                </a:solidFill>
                <a:latin typeface="Arial" panose="020B0604020202020204" pitchFamily="34" charset="0"/>
                <a:cs typeface="Arial" panose="020B0604020202020204" pitchFamily="34" charset="0"/>
              </a:rPr>
              <a:t>HaloSat</a:t>
            </a:r>
          </a:p>
          <a:p>
            <a:pPr algn="ctr"/>
            <a:r>
              <a:rPr lang="en-US" sz="1050" dirty="0">
                <a:solidFill>
                  <a:schemeClr val="bg1"/>
                </a:solidFill>
                <a:latin typeface="Arial" panose="020B0604020202020204" pitchFamily="34" charset="0"/>
                <a:cs typeface="Arial" panose="020B0604020202020204" pitchFamily="34" charset="0"/>
              </a:rPr>
              <a:t>Deployed from ISS July 2018</a:t>
            </a:r>
          </a:p>
        </p:txBody>
      </p:sp>
      <p:sp>
        <p:nvSpPr>
          <p:cNvPr id="33" name="TextBox 32">
            <a:extLst>
              <a:ext uri="{FF2B5EF4-FFF2-40B4-BE49-F238E27FC236}">
                <a16:creationId xmlns:a16="http://schemas.microsoft.com/office/drawing/2014/main" xmlns="" id="{0FB6939F-904E-8443-A409-8B62324E75D4}"/>
              </a:ext>
            </a:extLst>
          </p:cNvPr>
          <p:cNvSpPr txBox="1"/>
          <p:nvPr/>
        </p:nvSpPr>
        <p:spPr>
          <a:xfrm>
            <a:off x="4362927" y="4027711"/>
            <a:ext cx="874785" cy="430887"/>
          </a:xfrm>
          <a:prstGeom prst="rect">
            <a:avLst/>
          </a:prstGeom>
          <a:noFill/>
        </p:spPr>
        <p:txBody>
          <a:bodyPr wrap="square" rtlCol="0">
            <a:spAutoFit/>
          </a:bodyPr>
          <a:lstStyle/>
          <a:p>
            <a:pPr algn="ctr"/>
            <a:r>
              <a:rPr lang="en-US" sz="1100" dirty="0">
                <a:solidFill>
                  <a:schemeClr val="bg1"/>
                </a:solidFill>
                <a:latin typeface="Arial" panose="020B0604020202020204" pitchFamily="34" charset="0"/>
                <a:cs typeface="Arial" panose="020B0604020202020204" pitchFamily="34" charset="0"/>
              </a:rPr>
              <a:t>APRA-15:</a:t>
            </a:r>
          </a:p>
          <a:p>
            <a:pPr algn="ctr"/>
            <a:r>
              <a:rPr lang="en-US" sz="1100" b="1" dirty="0">
                <a:solidFill>
                  <a:srgbClr val="FFFF00"/>
                </a:solidFill>
                <a:latin typeface="Arial" panose="020B0604020202020204" pitchFamily="34" charset="0"/>
                <a:cs typeface="Arial" panose="020B0604020202020204" pitchFamily="34" charset="0"/>
              </a:rPr>
              <a:t>SPARCS</a:t>
            </a:r>
            <a:endParaRPr lang="en-US" sz="900" b="1" dirty="0">
              <a:solidFill>
                <a:srgbClr val="FFFF0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xmlns="" id="{AC1A5130-F4E2-944F-BC66-CDEA1FEA9B90}"/>
              </a:ext>
            </a:extLst>
          </p:cNvPr>
          <p:cNvSpPr txBox="1"/>
          <p:nvPr/>
        </p:nvSpPr>
        <p:spPr>
          <a:xfrm>
            <a:off x="3571015" y="4439864"/>
            <a:ext cx="874785" cy="430887"/>
          </a:xfrm>
          <a:prstGeom prst="rect">
            <a:avLst/>
          </a:prstGeom>
          <a:noFill/>
        </p:spPr>
        <p:txBody>
          <a:bodyPr wrap="square" rtlCol="0">
            <a:spAutoFit/>
          </a:bodyPr>
          <a:lstStyle/>
          <a:p>
            <a:pPr algn="ctr"/>
            <a:r>
              <a:rPr lang="en-US" sz="1100" dirty="0">
                <a:solidFill>
                  <a:schemeClr val="bg1"/>
                </a:solidFill>
                <a:latin typeface="Arial" panose="020B0604020202020204" pitchFamily="34" charset="0"/>
                <a:cs typeface="Arial" panose="020B0604020202020204" pitchFamily="34" charset="0"/>
              </a:rPr>
              <a:t>APRA-14:</a:t>
            </a:r>
          </a:p>
          <a:p>
            <a:pPr algn="ctr"/>
            <a:r>
              <a:rPr lang="en-US" sz="1100" b="1" dirty="0">
                <a:solidFill>
                  <a:srgbClr val="FFFF00"/>
                </a:solidFill>
                <a:latin typeface="Arial" panose="020B0604020202020204" pitchFamily="34" charset="0"/>
                <a:cs typeface="Arial" panose="020B0604020202020204" pitchFamily="34" charset="0"/>
              </a:rPr>
              <a:t>CUTE</a:t>
            </a:r>
          </a:p>
        </p:txBody>
      </p:sp>
      <p:sp>
        <p:nvSpPr>
          <p:cNvPr id="35" name="TextBox 34">
            <a:extLst>
              <a:ext uri="{FF2B5EF4-FFF2-40B4-BE49-F238E27FC236}">
                <a16:creationId xmlns:a16="http://schemas.microsoft.com/office/drawing/2014/main" xmlns="" id="{9BD5A3E9-04A5-F543-9C9B-73BF1C9B66F0}"/>
              </a:ext>
            </a:extLst>
          </p:cNvPr>
          <p:cNvSpPr txBox="1"/>
          <p:nvPr/>
        </p:nvSpPr>
        <p:spPr>
          <a:xfrm>
            <a:off x="4572000" y="2840620"/>
            <a:ext cx="965658" cy="430887"/>
          </a:xfrm>
          <a:prstGeom prst="rect">
            <a:avLst/>
          </a:prstGeom>
          <a:noFill/>
        </p:spPr>
        <p:txBody>
          <a:bodyPr wrap="square" rtlCol="0">
            <a:spAutoFit/>
          </a:bodyPr>
          <a:lstStyle/>
          <a:p>
            <a:pPr algn="ctr"/>
            <a:r>
              <a:rPr lang="en-US" sz="1100" dirty="0">
                <a:solidFill>
                  <a:schemeClr val="bg1"/>
                </a:solidFill>
                <a:latin typeface="Arial" panose="020B0604020202020204" pitchFamily="34" charset="0"/>
                <a:cs typeface="Arial" panose="020B0604020202020204" pitchFamily="34" charset="0"/>
              </a:rPr>
              <a:t>APRA-16:</a:t>
            </a:r>
          </a:p>
          <a:p>
            <a:pPr algn="ctr"/>
            <a:r>
              <a:rPr lang="en-US" sz="1100" b="1" dirty="0" err="1">
                <a:solidFill>
                  <a:srgbClr val="FFFF00"/>
                </a:solidFill>
                <a:latin typeface="Arial" panose="020B0604020202020204" pitchFamily="34" charset="0"/>
                <a:cs typeface="Arial" panose="020B0604020202020204" pitchFamily="34" charset="0"/>
              </a:rPr>
              <a:t>BurstCube</a:t>
            </a:r>
            <a:endParaRPr lang="en-US" sz="1100" b="1" dirty="0">
              <a:solidFill>
                <a:srgbClr val="FFFF00"/>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xmlns="" id="{4BDBA631-45D0-454A-B56D-49DF9D1139BD}"/>
              </a:ext>
            </a:extLst>
          </p:cNvPr>
          <p:cNvSpPr txBox="1"/>
          <p:nvPr/>
        </p:nvSpPr>
        <p:spPr>
          <a:xfrm>
            <a:off x="5480322" y="2079919"/>
            <a:ext cx="874785" cy="430887"/>
          </a:xfrm>
          <a:prstGeom prst="rect">
            <a:avLst/>
          </a:prstGeom>
          <a:noFill/>
        </p:spPr>
        <p:txBody>
          <a:bodyPr wrap="square" rtlCol="0">
            <a:spAutoFit/>
          </a:bodyPr>
          <a:lstStyle/>
          <a:p>
            <a:pPr algn="ctr"/>
            <a:r>
              <a:rPr lang="en-US" sz="1100" dirty="0">
                <a:solidFill>
                  <a:schemeClr val="bg1"/>
                </a:solidFill>
                <a:latin typeface="Arial" panose="020B0604020202020204" pitchFamily="34" charset="0"/>
                <a:cs typeface="Arial" panose="020B0604020202020204" pitchFamily="34" charset="0"/>
              </a:rPr>
              <a:t>APRA-17:</a:t>
            </a:r>
          </a:p>
          <a:p>
            <a:pPr algn="ctr"/>
            <a:r>
              <a:rPr lang="en-US" sz="1100" b="1" dirty="0">
                <a:solidFill>
                  <a:srgbClr val="FFFF00"/>
                </a:solidFill>
                <a:latin typeface="Arial" panose="020B0604020202020204" pitchFamily="34" charset="0"/>
                <a:cs typeface="Arial" panose="020B0604020202020204" pitchFamily="34" charset="0"/>
              </a:rPr>
              <a:t>SPRITE</a:t>
            </a:r>
          </a:p>
        </p:txBody>
      </p:sp>
      <p:sp>
        <p:nvSpPr>
          <p:cNvPr id="37" name="TextBox 36">
            <a:extLst>
              <a:ext uri="{FF2B5EF4-FFF2-40B4-BE49-F238E27FC236}">
                <a16:creationId xmlns:a16="http://schemas.microsoft.com/office/drawing/2014/main" xmlns="" id="{25FCEBE4-13B9-914F-9D84-FA3F7F420742}"/>
              </a:ext>
            </a:extLst>
          </p:cNvPr>
          <p:cNvSpPr txBox="1"/>
          <p:nvPr/>
        </p:nvSpPr>
        <p:spPr>
          <a:xfrm>
            <a:off x="6683913" y="2253043"/>
            <a:ext cx="874785" cy="430887"/>
          </a:xfrm>
          <a:prstGeom prst="rect">
            <a:avLst/>
          </a:prstGeom>
          <a:noFill/>
        </p:spPr>
        <p:txBody>
          <a:bodyPr wrap="square" rtlCol="0">
            <a:spAutoFit/>
          </a:bodyPr>
          <a:lstStyle/>
          <a:p>
            <a:r>
              <a:rPr lang="en-US" sz="1100" dirty="0">
                <a:solidFill>
                  <a:schemeClr val="bg1"/>
                </a:solidFill>
                <a:latin typeface="Arial" panose="020B0604020202020204" pitchFamily="34" charset="0"/>
                <a:cs typeface="Arial" panose="020B0604020202020204" pitchFamily="34" charset="0"/>
              </a:rPr>
              <a:t>APRA-18:</a:t>
            </a:r>
          </a:p>
          <a:p>
            <a:r>
              <a:rPr lang="en-US" sz="1100" b="1" dirty="0" err="1">
                <a:solidFill>
                  <a:srgbClr val="FFFF00"/>
                </a:solidFill>
                <a:latin typeface="Arial" panose="020B0604020202020204" pitchFamily="34" charset="0"/>
                <a:cs typeface="Arial" panose="020B0604020202020204" pitchFamily="34" charset="0"/>
              </a:rPr>
              <a:t>BlackCat</a:t>
            </a:r>
            <a:endParaRPr lang="en-US" sz="1100" b="1" dirty="0">
              <a:solidFill>
                <a:srgbClr val="FFFF00"/>
              </a:solidFill>
              <a:latin typeface="Arial" panose="020B0604020202020204" pitchFamily="34" charset="0"/>
              <a:cs typeface="Arial" panose="020B0604020202020204" pitchFamily="34" charset="0"/>
            </a:endParaRPr>
          </a:p>
        </p:txBody>
      </p:sp>
      <p:sp>
        <p:nvSpPr>
          <p:cNvPr id="40" name="Triangle 39">
            <a:extLst>
              <a:ext uri="{FF2B5EF4-FFF2-40B4-BE49-F238E27FC236}">
                <a16:creationId xmlns:a16="http://schemas.microsoft.com/office/drawing/2014/main" xmlns="" id="{48E6B8C1-E64A-0849-86B1-DD894DEACB8C}"/>
              </a:ext>
            </a:extLst>
          </p:cNvPr>
          <p:cNvSpPr/>
          <p:nvPr/>
        </p:nvSpPr>
        <p:spPr>
          <a:xfrm>
            <a:off x="7432661" y="5552496"/>
            <a:ext cx="104860" cy="166864"/>
          </a:xfrm>
          <a:prstGeom prst="triangl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dirty="0">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xmlns="" id="{FF6DA577-E596-DD42-8E5C-DE7D751F0265}"/>
              </a:ext>
            </a:extLst>
          </p:cNvPr>
          <p:cNvSpPr/>
          <p:nvPr/>
        </p:nvSpPr>
        <p:spPr>
          <a:xfrm>
            <a:off x="6995268" y="1900052"/>
            <a:ext cx="874785" cy="261610"/>
          </a:xfrm>
          <a:prstGeom prst="rect">
            <a:avLst/>
          </a:prstGeom>
        </p:spPr>
        <p:txBody>
          <a:bodyPr wrap="square">
            <a:spAutoFit/>
          </a:bodyPr>
          <a:lstStyle/>
          <a:p>
            <a:r>
              <a:rPr lang="en-US" sz="1100" dirty="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APRA-20</a:t>
            </a:r>
            <a:endParaRPr lang="en-US" sz="11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xmlns="" id="{330E55B1-FC88-7140-BDFE-FB2E6AEB822F}"/>
              </a:ext>
            </a:extLst>
          </p:cNvPr>
          <p:cNvSpPr/>
          <p:nvPr/>
        </p:nvSpPr>
        <p:spPr>
          <a:xfrm>
            <a:off x="7870053" y="2337681"/>
            <a:ext cx="874785" cy="261610"/>
          </a:xfrm>
          <a:prstGeom prst="rect">
            <a:avLst/>
          </a:prstGeom>
        </p:spPr>
        <p:txBody>
          <a:bodyPr wrap="square">
            <a:spAutoFit/>
          </a:bodyPr>
          <a:lstStyle/>
          <a:p>
            <a:r>
              <a:rPr lang="en-US" sz="1100" dirty="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APRA-21</a:t>
            </a:r>
            <a:endParaRPr lang="en-US" sz="11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xmlns="" id="{8CB9F1FD-507F-704C-BDE3-DC0184BD5C75}"/>
              </a:ext>
            </a:extLst>
          </p:cNvPr>
          <p:cNvSpPr txBox="1"/>
          <p:nvPr/>
        </p:nvSpPr>
        <p:spPr>
          <a:xfrm>
            <a:off x="2215612" y="6444076"/>
            <a:ext cx="586958" cy="369332"/>
          </a:xfrm>
          <a:prstGeom prst="rect">
            <a:avLst/>
          </a:prstGeom>
          <a:noFill/>
        </p:spPr>
        <p:txBody>
          <a:bodyPr wrap="square" rtlCol="0">
            <a:spAutoFit/>
          </a:bodyPr>
          <a:lstStyle/>
          <a:p>
            <a:r>
              <a:rPr lang="en-US" sz="900" dirty="0">
                <a:solidFill>
                  <a:schemeClr val="bg1"/>
                </a:solidFill>
                <a:latin typeface="Arial" panose="020B0604020202020204" pitchFamily="34" charset="0"/>
                <a:cs typeface="Arial" panose="020B0604020202020204" pitchFamily="34" charset="0"/>
              </a:rPr>
              <a:t>Launch:</a:t>
            </a:r>
          </a:p>
        </p:txBody>
      </p:sp>
      <p:sp>
        <p:nvSpPr>
          <p:cNvPr id="3" name="TextBox 2">
            <a:extLst>
              <a:ext uri="{FF2B5EF4-FFF2-40B4-BE49-F238E27FC236}">
                <a16:creationId xmlns:a16="http://schemas.microsoft.com/office/drawing/2014/main" xmlns="" id="{DF29552A-EB2E-E54F-A6D0-DCD3ADAF52DB}"/>
              </a:ext>
            </a:extLst>
          </p:cNvPr>
          <p:cNvSpPr txBox="1"/>
          <p:nvPr/>
        </p:nvSpPr>
        <p:spPr>
          <a:xfrm>
            <a:off x="4477899" y="4888302"/>
            <a:ext cx="1616148" cy="430887"/>
          </a:xfrm>
          <a:prstGeom prst="rect">
            <a:avLst/>
          </a:prstGeom>
          <a:noFill/>
        </p:spPr>
        <p:txBody>
          <a:bodyPr wrap="none" rtlCol="0">
            <a:spAutoFit/>
          </a:bodyPr>
          <a:lstStyle/>
          <a:p>
            <a:pPr algn="ctr"/>
            <a:r>
              <a:rPr lang="en-US" sz="1100" dirty="0">
                <a:solidFill>
                  <a:schemeClr val="bg1"/>
                </a:solidFill>
              </a:rPr>
              <a:t>Manifested Landsat-9, </a:t>
            </a:r>
          </a:p>
          <a:p>
            <a:pPr algn="ctr"/>
            <a:r>
              <a:rPr lang="en-US" sz="1100" dirty="0">
                <a:solidFill>
                  <a:schemeClr val="bg1"/>
                </a:solidFill>
              </a:rPr>
              <a:t>March 2020</a:t>
            </a:r>
          </a:p>
        </p:txBody>
      </p:sp>
      <p:sp>
        <p:nvSpPr>
          <p:cNvPr id="23" name="Rectangle 22">
            <a:extLst>
              <a:ext uri="{FF2B5EF4-FFF2-40B4-BE49-F238E27FC236}">
                <a16:creationId xmlns:a16="http://schemas.microsoft.com/office/drawing/2014/main" xmlns="" id="{B2F28749-1973-7245-A3F0-95743A7925DB}"/>
              </a:ext>
            </a:extLst>
          </p:cNvPr>
          <p:cNvSpPr/>
          <p:nvPr/>
        </p:nvSpPr>
        <p:spPr>
          <a:xfrm>
            <a:off x="8133826" y="1876418"/>
            <a:ext cx="874785" cy="430887"/>
          </a:xfrm>
          <a:prstGeom prst="rect">
            <a:avLst/>
          </a:prstGeom>
        </p:spPr>
        <p:txBody>
          <a:bodyPr wrap="square">
            <a:spAutoFit/>
          </a:bodyPr>
          <a:lstStyle/>
          <a:p>
            <a:r>
              <a:rPr lang="en-US" sz="1100" dirty="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APRA-22</a:t>
            </a:r>
          </a:p>
          <a:p>
            <a:endParaRPr lang="en-US" sz="11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860785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97EF46-42AB-314A-A2E7-FB6E0BBF01D2}" type="slidenum">
              <a:rPr lang="en-US" smtClean="0"/>
              <a:pPr/>
              <a:t>9</a:t>
            </a:fld>
            <a:endParaRPr lang="en-US" dirty="0"/>
          </a:p>
        </p:txBody>
      </p:sp>
      <p:sp>
        <p:nvSpPr>
          <p:cNvPr id="7" name="TextBox 6">
            <a:extLst>
              <a:ext uri="{FF2B5EF4-FFF2-40B4-BE49-F238E27FC236}">
                <a16:creationId xmlns:a16="http://schemas.microsoft.com/office/drawing/2014/main" xmlns="" id="{BF6A14B7-5DD0-F549-8E63-497C64D152B7}"/>
              </a:ext>
            </a:extLst>
          </p:cNvPr>
          <p:cNvSpPr txBox="1"/>
          <p:nvPr/>
        </p:nvSpPr>
        <p:spPr>
          <a:xfrm>
            <a:off x="1201202" y="371607"/>
            <a:ext cx="6818918" cy="730969"/>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Astrophysics R&amp;A and CubeSats Funding</a:t>
            </a:r>
          </a:p>
          <a:p>
            <a:endParaRPr lang="en-US" sz="1350" dirty="0"/>
          </a:p>
        </p:txBody>
      </p:sp>
      <p:pic>
        <p:nvPicPr>
          <p:cNvPr id="5" name="Picture 4">
            <a:extLst>
              <a:ext uri="{FF2B5EF4-FFF2-40B4-BE49-F238E27FC236}">
                <a16:creationId xmlns:a16="http://schemas.microsoft.com/office/drawing/2014/main" xmlns="" id="{4307FC01-93BC-FE45-9371-BAD53A128330}"/>
              </a:ext>
            </a:extLst>
          </p:cNvPr>
          <p:cNvPicPr>
            <a:picLocks noChangeAspect="1"/>
          </p:cNvPicPr>
          <p:nvPr/>
        </p:nvPicPr>
        <p:blipFill>
          <a:blip r:embed="rId2"/>
          <a:stretch>
            <a:fillRect/>
          </a:stretch>
        </p:blipFill>
        <p:spPr>
          <a:xfrm>
            <a:off x="1198489" y="1403742"/>
            <a:ext cx="6747023" cy="4457700"/>
          </a:xfrm>
          <a:prstGeom prst="rect">
            <a:avLst/>
          </a:prstGeom>
        </p:spPr>
      </p:pic>
      <p:sp>
        <p:nvSpPr>
          <p:cNvPr id="6" name="TextBox 5">
            <a:extLst>
              <a:ext uri="{FF2B5EF4-FFF2-40B4-BE49-F238E27FC236}">
                <a16:creationId xmlns:a16="http://schemas.microsoft.com/office/drawing/2014/main" xmlns="" id="{3E7427CF-D6AA-EA48-AAC0-A9D3E3391E13}"/>
              </a:ext>
            </a:extLst>
          </p:cNvPr>
          <p:cNvSpPr txBox="1"/>
          <p:nvPr/>
        </p:nvSpPr>
        <p:spPr>
          <a:xfrm>
            <a:off x="5770914" y="2398730"/>
            <a:ext cx="1935145" cy="300082"/>
          </a:xfrm>
          <a:prstGeom prst="rect">
            <a:avLst/>
          </a:prstGeom>
          <a:noFill/>
        </p:spPr>
        <p:txBody>
          <a:bodyPr wrap="none" rtlCol="0">
            <a:spAutoFit/>
          </a:bodyPr>
          <a:lstStyle/>
          <a:p>
            <a:r>
              <a:rPr lang="en-US" sz="1350" dirty="0">
                <a:solidFill>
                  <a:srgbClr val="FF0000"/>
                </a:solidFill>
                <a:latin typeface="Arial" panose="020B0604020202020204" pitchFamily="34" charset="0"/>
                <a:cs typeface="Arial" panose="020B0604020202020204" pitchFamily="34" charset="0"/>
              </a:rPr>
              <a:t>APD CubeSat initiative</a:t>
            </a:r>
          </a:p>
        </p:txBody>
      </p:sp>
    </p:spTree>
    <p:extLst>
      <p:ext uri="{BB962C8B-B14F-4D97-AF65-F5344CB8AC3E}">
        <p14:creationId xmlns:p14="http://schemas.microsoft.com/office/powerpoint/2010/main" val="31519446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22700</TotalTime>
  <Words>2071</Words>
  <Application>Microsoft Macintosh PowerPoint</Application>
  <PresentationFormat>On-screen Show (4:3)</PresentationFormat>
  <Paragraphs>284</Paragraphs>
  <Slides>23</Slides>
  <Notes>11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Arial Narrow</vt:lpstr>
      <vt:lpstr>Calibri</vt:lpstr>
      <vt:lpstr>Century Gothic</vt:lpstr>
      <vt:lpstr>ＭＳ Ｐゴシック</vt:lpstr>
      <vt:lpstr>Symbol</vt:lpstr>
      <vt:lpstr>Times</vt:lpstr>
      <vt:lpstr>Times New Roman</vt:lpstr>
      <vt:lpstr>Wingdings</vt:lpstr>
      <vt:lpstr>ヒラギノ角ゴ Pro W3</vt:lpstr>
      <vt:lpstr>黑体</vt:lpstr>
      <vt:lpstr>Arial</vt:lpstr>
      <vt:lpstr>Office Theme</vt:lpstr>
      <vt:lpstr>PowerPoint Presentation</vt:lpstr>
      <vt:lpstr>PowerPoint Presentation</vt:lpstr>
      <vt:lpstr>PowerPoint Presentation</vt:lpstr>
      <vt:lpstr>Lots of SMD CubeSats</vt:lpstr>
      <vt:lpstr>How Can Small Astrophysics CubeSats Compete with Big, Expensive Satellites already in Orbit?  </vt:lpstr>
      <vt:lpstr>Science from APDs First CubeSat: HaloSat Results on Southern Galactic Halo</vt:lpstr>
      <vt:lpstr>HaloSat, APDs First CubeSat</vt:lpstr>
      <vt:lpstr>ASTROPHYSICS CUBESAT FUNDING</vt:lpstr>
      <vt:lpstr>PowerPoint Presentation</vt:lpstr>
      <vt:lpstr>PowerPoint Presentation</vt:lpstr>
      <vt:lpstr>2018, Nine Astrophysics Science SmallSat Studies</vt:lpstr>
      <vt:lpstr>SmallSats Costing</vt:lpstr>
      <vt:lpstr>Can we go bigger in R&amp;A/APRA?</vt:lpstr>
      <vt:lpstr>BACK UP </vt:lpstr>
      <vt:lpstr>ISCEA: Infrared SmallSat for  Cluster Evolution Astrophysics  PI: Yun Wang (Caltech/IPAC)</vt:lpstr>
      <vt:lpstr>DAPPER, Dark Ages Polarimeter PathfinER PI: Jack Burns, UC Boulder</vt:lpstr>
      <vt:lpstr>PowerPoint Presentation</vt:lpstr>
      <vt:lpstr>MASS (MicroArcsec Small Satellite)  (M. Shao, JPL) 1st Exo-Earth in HZ around a G star. </vt:lpstr>
      <vt:lpstr>mDOT, minature Distributed Occulter Telescope  PI: Bruce MacIntosh (Stanford)</vt:lpstr>
      <vt:lpstr>GUCI++ Gravitational wave Ultraviolet Counterpart Imager,  PI: Brad Cenko (NASA/GSFC)</vt:lpstr>
      <vt:lpstr>HREXI, High Resolution Energetic X-ray Imager  PI: Josh Grindlay (Harvard/CfA)</vt:lpstr>
      <vt:lpstr>PowerPoint Presentation</vt:lpstr>
      <vt:lpstr>VTXO, Virtual Telescope for X-ray Observations  PI: John Krizmanic (NASA/GSFC)</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paul.hertz@nasa.gov</dc:creator>
  <cp:lastModifiedBy>Microsoft Office User</cp:lastModifiedBy>
  <cp:revision>1171</cp:revision>
  <cp:lastPrinted>2019-12-26T18:16:19Z</cp:lastPrinted>
  <dcterms:created xsi:type="dcterms:W3CDTF">2015-10-23T15:14:15Z</dcterms:created>
  <dcterms:modified xsi:type="dcterms:W3CDTF">2020-01-04T17:29:12Z</dcterms:modified>
</cp:coreProperties>
</file>