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wmv" ContentType="video/x-ms-wm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782" r:id="rId2"/>
    <p:sldMasterId id="2147483823" r:id="rId3"/>
    <p:sldMasterId id="2147483838" r:id="rId4"/>
  </p:sldMasterIdLst>
  <p:notesMasterIdLst>
    <p:notesMasterId r:id="rId60"/>
  </p:notesMasterIdLst>
  <p:sldIdLst>
    <p:sldId id="1332" r:id="rId5"/>
    <p:sldId id="1252" r:id="rId6"/>
    <p:sldId id="1333" r:id="rId7"/>
    <p:sldId id="1260" r:id="rId8"/>
    <p:sldId id="1262" r:id="rId9"/>
    <p:sldId id="1264" r:id="rId10"/>
    <p:sldId id="1381" r:id="rId11"/>
    <p:sldId id="1255" r:id="rId12"/>
    <p:sldId id="1266" r:id="rId13"/>
    <p:sldId id="1222" r:id="rId14"/>
    <p:sldId id="1337" r:id="rId15"/>
    <p:sldId id="1394" r:id="rId16"/>
    <p:sldId id="1338" r:id="rId17"/>
    <p:sldId id="1341" r:id="rId18"/>
    <p:sldId id="1340" r:id="rId19"/>
    <p:sldId id="1339" r:id="rId20"/>
    <p:sldId id="1351" r:id="rId21"/>
    <p:sldId id="1382" r:id="rId22"/>
    <p:sldId id="1353" r:id="rId23"/>
    <p:sldId id="1354" r:id="rId24"/>
    <p:sldId id="1355" r:id="rId25"/>
    <p:sldId id="1393" r:id="rId26"/>
    <p:sldId id="1392" r:id="rId27"/>
    <p:sldId id="1356" r:id="rId28"/>
    <p:sldId id="1357" r:id="rId29"/>
    <p:sldId id="1364" r:id="rId30"/>
    <p:sldId id="1358" r:id="rId31"/>
    <p:sldId id="1390" r:id="rId32"/>
    <p:sldId id="1370" r:id="rId33"/>
    <p:sldId id="1371" r:id="rId34"/>
    <p:sldId id="1396" r:id="rId35"/>
    <p:sldId id="1395" r:id="rId36"/>
    <p:sldId id="1387" r:id="rId37"/>
    <p:sldId id="1388" r:id="rId38"/>
    <p:sldId id="1389" r:id="rId39"/>
    <p:sldId id="1384" r:id="rId40"/>
    <p:sldId id="1385" r:id="rId41"/>
    <p:sldId id="1386" r:id="rId42"/>
    <p:sldId id="1391" r:id="rId43"/>
    <p:sldId id="1373" r:id="rId44"/>
    <p:sldId id="1360" r:id="rId45"/>
    <p:sldId id="1366" r:id="rId46"/>
    <p:sldId id="1361" r:id="rId47"/>
    <p:sldId id="1362" r:id="rId48"/>
    <p:sldId id="1368" r:id="rId49"/>
    <p:sldId id="1367" r:id="rId50"/>
    <p:sldId id="1350" r:id="rId51"/>
    <p:sldId id="1315" r:id="rId52"/>
    <p:sldId id="1352" r:id="rId53"/>
    <p:sldId id="1336" r:id="rId54"/>
    <p:sldId id="1344" r:id="rId55"/>
    <p:sldId id="1345" r:id="rId56"/>
    <p:sldId id="1346" r:id="rId57"/>
    <p:sldId id="1347" r:id="rId58"/>
    <p:sldId id="1348" r:id="rId5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8E8B4"/>
    <a:srgbClr val="0000CC"/>
    <a:srgbClr val="FB05D8"/>
    <a:srgbClr val="EEECE1"/>
    <a:srgbClr val="FF7C80"/>
    <a:srgbClr val="40E05B"/>
    <a:srgbClr val="92D050"/>
    <a:srgbClr val="00B05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08" autoAdjust="0"/>
    <p:restoredTop sz="73641" autoAdjust="0"/>
  </p:normalViewPr>
  <p:slideViewPr>
    <p:cSldViewPr>
      <p:cViewPr>
        <p:scale>
          <a:sx n="60" d="100"/>
          <a:sy n="60" d="100"/>
        </p:scale>
        <p:origin x="926" y="-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1"/>
          </a:xfrm>
          <a:prstGeom prst="rect">
            <a:avLst/>
          </a:prstGeom>
        </p:spPr>
        <p:txBody>
          <a:bodyPr vert="horz" lIns="96639" tIns="48319" rIns="96639" bIns="4831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1"/>
          </a:xfrm>
          <a:prstGeom prst="rect">
            <a:avLst/>
          </a:prstGeom>
        </p:spPr>
        <p:txBody>
          <a:bodyPr vert="horz" lIns="96639" tIns="48319" rIns="96639" bIns="48319" rtlCol="0"/>
          <a:lstStyle>
            <a:lvl1pPr algn="r">
              <a:defRPr sz="1300"/>
            </a:lvl1pPr>
          </a:lstStyle>
          <a:p>
            <a:fld id="{75137FF6-2C1D-46AC-AF96-227EC0DC7B3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2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19" rIns="96639" bIns="483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1"/>
          </a:xfrm>
          <a:prstGeom prst="rect">
            <a:avLst/>
          </a:prstGeom>
        </p:spPr>
        <p:txBody>
          <a:bodyPr vert="horz" lIns="96639" tIns="48319" rIns="96639" bIns="4831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0061"/>
          </a:xfrm>
          <a:prstGeom prst="rect">
            <a:avLst/>
          </a:prstGeom>
        </p:spPr>
        <p:txBody>
          <a:bodyPr vert="horz" lIns="96639" tIns="48319" rIns="96639" bIns="4831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1"/>
          </a:xfrm>
          <a:prstGeom prst="rect">
            <a:avLst/>
          </a:prstGeom>
        </p:spPr>
        <p:txBody>
          <a:bodyPr vert="horz" lIns="96639" tIns="48319" rIns="96639" bIns="48319" rtlCol="0" anchor="b"/>
          <a:lstStyle>
            <a:lvl1pPr algn="r">
              <a:defRPr sz="1300"/>
            </a:lvl1pPr>
          </a:lstStyle>
          <a:p>
            <a:fld id="{3F8B834D-D832-4864-8251-43AD766C7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78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CUTE is a 6U </a:t>
            </a:r>
            <a:r>
              <a:rPr lang="en-US" dirty="0" err="1" smtClean="0"/>
              <a:t>cubesat</a:t>
            </a:r>
            <a:r>
              <a:rPr lang="en-US" dirty="0" smtClean="0"/>
              <a:t> mission funded by</a:t>
            </a:r>
            <a:r>
              <a:rPr lang="en-US" baseline="0" dirty="0" smtClean="0"/>
              <a:t> NASA and led at the University of Colorado, with strong European involvement.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4CA4E-0743-664E-8A46-AAD5635910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61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the 50% may be a geometric</a:t>
            </a:r>
            <a:r>
              <a:rPr lang="en-US" baseline="0" dirty="0" smtClean="0"/>
              <a:t> effect.  It may be that the star’s light (AT Lyman-alpha!!) would be entirely blocked if they were perfectly aligned.   BUT:  </a:t>
            </a:r>
            <a:r>
              <a:rPr lang="en-US" b="1" baseline="0" dirty="0" smtClean="0"/>
              <a:t>(there are many more models for how this process happens than examples of it happening! )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DESCRIBE</a:t>
            </a:r>
            <a:r>
              <a:rPr lang="en-US" baseline="0" dirty="0" smtClean="0"/>
              <a:t> in words the controversies surrounding most transit observations besides this one.  No need to show examples as it might be perceived as criticizing existing works  --  we have between 3 and 6 examples of escaping atmospheres, and I would say there are disputes about all but 2 of them.  So, we are in a place where  the data volume, quality, and interpretation are limiting the development of the field.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18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ARE THE CHALLENGES AND SOLUTIONS THAT WERE THE DRIVING FORCES BEHIND CUTE: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834D-D832-4864-8251-43AD766C7B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63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ARE THE CHALLENGES AND SOLUTIONS THAT WERE THE DRIVING FORCES BEHIND CUTE: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834D-D832-4864-8251-43AD766C7B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27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for large planets or small stars, this</a:t>
            </a:r>
            <a:r>
              <a:rPr lang="en-US" baseline="0" dirty="0" smtClean="0"/>
              <a:t> gets easier to detect.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834D-D832-4864-8251-43AD766C7B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68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for large planets or small stars, this</a:t>
            </a:r>
            <a:r>
              <a:rPr lang="en-US" baseline="0" dirty="0" smtClean="0"/>
              <a:t> gets easier to detect.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834D-D832-4864-8251-43AD766C7B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65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for large planets or small stars, this</a:t>
            </a:r>
            <a:r>
              <a:rPr lang="en-US" baseline="0" dirty="0" smtClean="0"/>
              <a:t> gets easier to detect.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834D-D832-4864-8251-43AD766C7B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61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for large planets or small stars, this</a:t>
            </a:r>
            <a:r>
              <a:rPr lang="en-US" baseline="0" dirty="0" smtClean="0"/>
              <a:t> gets easier to detect.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834D-D832-4864-8251-43AD766C7B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17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r>
              <a:rPr lang="en-US" b="1" dirty="0" smtClean="0"/>
              <a:t>LEAD-IN</a:t>
            </a:r>
            <a:r>
              <a:rPr lang="en-US" b="1" baseline="0" dirty="0" smtClean="0"/>
              <a:t> TO HOW WE DETECT and STUDY INDIVIDUAL ATMOSPHERES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89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CUTE is a 6U </a:t>
            </a:r>
            <a:r>
              <a:rPr lang="en-US" dirty="0" err="1" smtClean="0"/>
              <a:t>cubesat</a:t>
            </a:r>
            <a:r>
              <a:rPr lang="en-US" dirty="0" smtClean="0"/>
              <a:t> mission funded by</a:t>
            </a:r>
            <a:r>
              <a:rPr lang="en-US" baseline="0" dirty="0" smtClean="0"/>
              <a:t> NASA and led at the University of Colorado, with strong European involvement.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74CA4E-0743-664E-8A46-AAD5635910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96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Tommi’s </a:t>
            </a:r>
            <a:r>
              <a:rPr lang="en-US" b="1" dirty="0" err="1" smtClean="0"/>
              <a:t>Sci</a:t>
            </a:r>
            <a:r>
              <a:rPr lang="en-US" b="1" dirty="0" smtClean="0"/>
              <a:t> Team talk: 10/2/17: </a:t>
            </a:r>
          </a:p>
          <a:p>
            <a:endParaRPr lang="en-US" dirty="0" smtClean="0"/>
          </a:p>
          <a:p>
            <a:r>
              <a:rPr lang="en-US" dirty="0" smtClean="0"/>
              <a:t>--NUV/CUTE probes</a:t>
            </a:r>
            <a:r>
              <a:rPr lang="en-US" baseline="0" dirty="0" smtClean="0"/>
              <a:t> higher than 1mbar, likely 3 – 50 mbar or higher.  </a:t>
            </a:r>
          </a:p>
          <a:p>
            <a:r>
              <a:rPr lang="en-US" baseline="0" dirty="0" smtClean="0"/>
              <a:t>--Some metals form into clouds, so we will not see all of them (only for planets hotter than condensation temp of clouds w/ relevant molecules).</a:t>
            </a:r>
          </a:p>
          <a:p>
            <a:r>
              <a:rPr lang="en-US" baseline="0" dirty="0" smtClean="0"/>
              <a:t>--Molecules (OH in NUV), H2O and CO in FUV.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--High altitude haze deck on 189733b b/c </a:t>
            </a:r>
            <a:r>
              <a:rPr lang="en-US" baseline="0" dirty="0" err="1" smtClean="0"/>
              <a:t>Rp</a:t>
            </a:r>
            <a:r>
              <a:rPr lang="en-US" baseline="0" dirty="0" smtClean="0"/>
              <a:t>/R* higher than water feature in NIR (formed around 1 mbar).  High altitude hazes may be soot particles.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 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808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B934D3-2A0C-4C94-AC36-89E6D89EDDE4}" type="slidenum">
              <a:rPr lang="en-US"/>
              <a:pPr/>
              <a:t>2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2088" y="960438"/>
            <a:ext cx="4391025" cy="3292475"/>
          </a:xfrm>
          <a:solidFill>
            <a:srgbClr val="FFFFFF"/>
          </a:solidFill>
          <a:ln/>
        </p:spPr>
      </p:sp>
      <p:sp>
        <p:nvSpPr>
          <p:cNvPr id="409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115908" y="4570571"/>
            <a:ext cx="5088466" cy="3653790"/>
          </a:xfrm>
          <a:ln/>
        </p:spPr>
        <p:txBody>
          <a:bodyPr wrap="none" anchor="ctr"/>
          <a:lstStyle>
            <a:lvl1pPr defTabSz="449263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1450" indent="-171450">
              <a:buFontTx/>
              <a:buChar char="-"/>
            </a:pPr>
            <a:r>
              <a:rPr lang="en-US" dirty="0" smtClean="0"/>
              <a:t>The</a:t>
            </a:r>
            <a:r>
              <a:rPr lang="en-US" baseline="0" dirty="0" smtClean="0"/>
              <a:t> discovery of a huge number of extrasolar planets over the past 20 years has fundamentally changed our view of Earth’s place in the Universe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 is a topic that EVERYONE is interested in.  When you talk to someone on a plane or give a public lecture, everyone is interested in the idea of discovering “other solar systems”.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addition, most undergrad or grad students that are interested in working with me are attracted by the opportunity to work on data or build instruments related to exoplanets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Primary detection techniques: RV, transits (Kepler), direct imaging w/ AO, </a:t>
            </a:r>
            <a:r>
              <a:rPr lang="en-US" baseline="0" dirty="0" err="1" smtClean="0"/>
              <a:t>microlensing</a:t>
            </a:r>
            <a:r>
              <a:rPr lang="en-US" baseline="0" dirty="0" smtClean="0"/>
              <a:t> (not discussed)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433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368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531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show the Bourrier et</a:t>
            </a:r>
            <a:r>
              <a:rPr lang="en-US" baseline="0" dirty="0" smtClean="0"/>
              <a:t> al. or the Sing et al. total light curve vs the depth in individual lines!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684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mp3 spans about 20000 Hz in range and has a resolution of about 76 Hz, so that comes to 263 resolution elements per stereo channel (so 526 bins total) in the uncrushed song – James Mason, 12/30/19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85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that was</a:t>
            </a:r>
            <a:r>
              <a:rPr lang="en-US" baseline="0" dirty="0" smtClean="0"/>
              <a:t> WHAT we are planning to do, now HOW are we going to do that?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NOTE: ASTERIA deployed from the ISS in mid-Dec.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407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20  x  8 cm, F/0.65 parabolic primary mirror feeding 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F/2.6 classical cassegrain telescope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11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rectangular telescope</a:t>
            </a:r>
            <a:r>
              <a:rPr lang="en-US" baseline="0" dirty="0" smtClean="0"/>
              <a:t> feeds light into a compact medium-resolution spectrometer…..You can see the 10cm, ~4 inches, shown for reference.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GRATING: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beam is diffracted, magnified, and focused by a spherical R=86.1 mm, 1714 gr/mm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aberration correcting ion-etched holographic grating of the type used in HST-COS and ruled by Horiba J-Y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5596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DETECTOR: 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e2v CCD42-10 back-illuminated, UV-enhanced CCD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detector. The CCD42-10 has an active area of 27.6  6.9 mm with 2048 x 515 pixels, each 13.5 micron square. The CCD42-10 has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heritage from the Mars Science Laboratory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ChemCham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LIBS spectrometer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892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DETECTOR: 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e2v CCD42-10 back-illuminated, UV-enhanced CCD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detector. The CCD42-10 has an active area of 27.6  6.9 mm with 2048 x 515 pixels, each 13.5 micron square. The CCD42-10 has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heritage from the Mars Science Laboratory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ChemCham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LIBS spectrometer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59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DETECTOR: 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e2v CCD42-10 back-illuminated, UV-enhanced CCD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detector. The CCD42-10 has an active area of 27.6  6.9 mm with 2048 x 515 pixels, each 13.5 micron square. The CCD42-10 has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heritage from the Mars Science Laboratory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ChemCham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LIBS spectrometer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56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r>
              <a:rPr lang="en-US" b="1" dirty="0" smtClean="0"/>
              <a:t>LEAD-IN</a:t>
            </a:r>
            <a:r>
              <a:rPr lang="en-US" b="1" baseline="0" dirty="0" smtClean="0"/>
              <a:t> TO HOW WE DETECT and STUDY INDIVIDUAL ATMOSPHERES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716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DETECTOR: 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e2v CCD42-10 back-illuminated, UV-enhanced CCD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detector. The CCD42-10 has an active area of 27.6  6.9 mm with 2048 x 515 pixels, each 13.5 micron square. The CCD42-10 has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heritage from the Mars Science Laboratory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ChemCham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LIBS spectrometer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260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DETECTOR: 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e2v CCD42-10 back-illuminated, UV-enhanced CCD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detector. The CCD42-10 has an active area of 27.6  6.9 mm with 2048 x 515 pixels, each 13.5 micron square. The CCD42-10 has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heritage from the Mars Science Laboratory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ChemCham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LIBS spectrometer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4396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DETECTOR: 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e2v CCD42-10 back-illuminated, UV-enhanced CCD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detector. The CCD42-10 has an active area of 27.6  6.9 mm with 2048 x 515 pixels, each 13.5 micron square. The CCD42-10 has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heritage from the Mars Science Laboratory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ChemCham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LIBS spectrometer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469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</a:t>
            </a:r>
            <a:r>
              <a:rPr lang="en-US" baseline="0" dirty="0" smtClean="0"/>
              <a:t> the component-level and end-to-end testing will be performed in the vacuum facilities at the University of Colorado.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addition, we have a fully capable uplink/downlink command center (UHF to command the spacecraft, S-band for data downlink) at LASP.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2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</a:t>
            </a:r>
            <a:r>
              <a:rPr lang="en-US" baseline="0" dirty="0" smtClean="0"/>
              <a:t> the component-level and end-to-end testing will be performed in the vacuum facilities at the University of Colorado.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addition, we have a fully capable uplink/downlink command center (UHF to command the spacecraft, S-band for data downlink) at LASP.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6931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</a:t>
            </a:r>
            <a:r>
              <a:rPr lang="en-US" baseline="0" dirty="0" smtClean="0"/>
              <a:t> the component-level and end-to-end testing will be performed in the vacuum facilities at the University of Colorado.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addition, we have a fully capable uplink/downlink command center (UHF to command the spacecraft, S-band for data downlink) at LASP.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48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DETECTOR: 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e2v CCD42-10 back-illuminated, UV-enhanced CCD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detector. The CCD42-10 has an active area of 27.6  6.9 mm with 2048 x 515 pixels, each 13.5 micron square. The CCD42-10 has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heritage from the Mars Science Laboratory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ChemCham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LIBS spectrometer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818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DETECTOR: 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e2v CCD42-10 back-illuminated, UV-enhanced CCD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detector. The CCD42-10 has an active area of 27.6  6.9 mm with 2048 x 515 pixels, each 13.5 micron square. The CCD42-10 has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heritage from the Mars Science Laboratory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ChemCham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LIBS spectrometer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9117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DETECTOR: 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e2v CCD42-10 back-illuminated, UV-enhanced CCD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detector. The CCD42-10 has an active area of 27.6  6.9 mm with 2048 x 515 pixels, each 13.5 micron square. The CCD42-10 has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heritage from the Mars Science Laboratory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ChemCham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LIBS spectrometer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31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DETECTOR: 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e2v CCD42-10 back-illuminated, UV-enhanced CCD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detector. The CCD42-10 has an active area of 27.6  6.9 mm with 2048 x 515 pixels, each 13.5 micron square. The CCD42-10 has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heritage from the Mars Science Laboratory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ChemCham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LIBS spectrometer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6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B934D3-2A0C-4C94-AC36-89E6D89EDDE4}" type="slidenum">
              <a:rPr lang="en-US"/>
              <a:pPr/>
              <a:t>4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2088" y="960438"/>
            <a:ext cx="4391025" cy="3292475"/>
          </a:xfrm>
          <a:solidFill>
            <a:srgbClr val="FFFFFF"/>
          </a:solidFill>
          <a:ln/>
        </p:spPr>
      </p:sp>
      <p:sp>
        <p:nvSpPr>
          <p:cNvPr id="409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115908" y="4570571"/>
            <a:ext cx="5088466" cy="3653790"/>
          </a:xfrm>
          <a:ln/>
        </p:spPr>
        <p:txBody>
          <a:bodyPr wrap="none" anchor="ctr"/>
          <a:lstStyle>
            <a:lvl1pPr defTabSz="449263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smtClean="0"/>
              <a:t>as early 2018.  This plot has 2213 (and as of May 7 2018,</a:t>
            </a:r>
            <a:r>
              <a:rPr lang="en-US" baseline="0" dirty="0" smtClean="0"/>
              <a:t> there were 2327 confirmed planets.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first thing you</a:t>
            </a:r>
            <a:r>
              <a:rPr lang="en-US" baseline="0" dirty="0" smtClean="0"/>
              <a:t> may notice is that the most common varieties of planets are super-Earths and sub-</a:t>
            </a:r>
            <a:r>
              <a:rPr lang="en-US" baseline="0" dirty="0" err="1" smtClean="0"/>
              <a:t>Neptunes</a:t>
            </a:r>
            <a:r>
              <a:rPr lang="en-US" baseline="0" dirty="0" smtClean="0"/>
              <a:t>, two types of planets that we do not have in the solar system!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Prevalence:   Now</a:t>
            </a:r>
            <a:r>
              <a:rPr lang="en-US" baseline="0" dirty="0" smtClean="0"/>
              <a:t> that we have so many planets, statistical demographic studies have carried out, finding that between 10-50% of low-mass stars like our sun and red dwarfs likely host rocky planets at the right temperature to support liquid water on their surfaces, or, in the Habitable Zone.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677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rectangular telescope</a:t>
            </a:r>
            <a:r>
              <a:rPr lang="en-US" baseline="0" dirty="0" smtClean="0"/>
              <a:t> feeds light into a compact medium-resolution spectrometer…..You can see the 10cm, ~4 inches, shown for reference.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GRATING: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beam is diffracted, magnified, and focused by a spherical R=86.1 mm, 1714 gr/mm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aberration correcting ion-etched holographic grating of the type used in HST-COS and ruled by Horiba J-Y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348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COS G230L:  440 cm^2 at 2800 Ang.   </a:t>
            </a:r>
          </a:p>
          <a:p>
            <a:r>
              <a:rPr lang="en-US" dirty="0" smtClean="0"/>
              <a:t>STIS E230M:  200-300cm2</a:t>
            </a:r>
            <a:r>
              <a:rPr lang="en-US" baseline="0" dirty="0" smtClean="0"/>
              <a:t> at 2800 </a:t>
            </a:r>
            <a:r>
              <a:rPr lang="en-US" baseline="0" dirty="0" err="1" smtClean="0"/>
              <a:t>Ang</a:t>
            </a:r>
            <a:r>
              <a:rPr lang="en-US" baseline="0" dirty="0" smtClean="0"/>
              <a:t> (so CUTE is actually about 10% of STIS E230M sensitivity) 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Sensitivity for 1WASP 14b transit: </a:t>
            </a:r>
            <a:r>
              <a:rPr lang="en-US" b="1" dirty="0" smtClean="0">
                <a:solidFill>
                  <a:srgbClr val="FFFF00"/>
                </a:solidFill>
              </a:rPr>
              <a:t>~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1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r>
              <a:rPr lang="en-US" b="1" dirty="0" smtClean="0">
                <a:solidFill>
                  <a:srgbClr val="FFFF00"/>
                </a:solidFill>
              </a:rPr>
              <a:t>2%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226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COS G230L:  440 cm^2 at 2800 Ang.   </a:t>
            </a:r>
          </a:p>
          <a:p>
            <a:r>
              <a:rPr lang="en-US" dirty="0" smtClean="0"/>
              <a:t>STIS E230M:  200-300cm2</a:t>
            </a:r>
            <a:r>
              <a:rPr lang="en-US" baseline="0" dirty="0" smtClean="0"/>
              <a:t> at 2800 </a:t>
            </a:r>
            <a:r>
              <a:rPr lang="en-US" baseline="0" dirty="0" err="1" smtClean="0"/>
              <a:t>Ang</a:t>
            </a:r>
            <a:r>
              <a:rPr lang="en-US" baseline="0" dirty="0" smtClean="0"/>
              <a:t> (so CUTE is actually about 10% of STIS E230M sensitivity) 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Sensitivity for 1WASP 14b transit: </a:t>
            </a:r>
            <a:r>
              <a:rPr lang="en-US" b="1" dirty="0" smtClean="0">
                <a:solidFill>
                  <a:srgbClr val="FFFF00"/>
                </a:solidFill>
              </a:rPr>
              <a:t>~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1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r>
              <a:rPr lang="en-US" b="1" dirty="0" smtClean="0">
                <a:solidFill>
                  <a:srgbClr val="FFFF00"/>
                </a:solidFill>
              </a:rPr>
              <a:t>2%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6690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0.1% is less</a:t>
            </a:r>
            <a:r>
              <a:rPr lang="en-US" baseline="0" dirty="0" smtClean="0"/>
              <a:t> than the geometric size of most planets, so that will provide a baseline reference point.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&lt; 1% is sufficient for geometric size of most Jovian-sized planets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8493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8100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3526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328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DETECTOR: 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e2v CCD42-10 back-illuminated, UV-enhanced CCD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detector. The CCD42-10 has an active area of 27.6  6.9 mm with 2048 x 515 pixels, each 13.5 micron square. The CCD42-10 has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heritage from the Mars Science Laboratory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ChemCham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LIBS spectrometer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834D-D832-4864-8251-43AD766C7BA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367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 target</a:t>
            </a:r>
            <a:r>
              <a:rPr lang="en-US" baseline="0" dirty="0" smtClean="0"/>
              <a:t> availability plot for the first quarter of 2020:  </a:t>
            </a:r>
            <a:r>
              <a:rPr lang="en-US" b="1" baseline="0" dirty="0" smtClean="0"/>
              <a:t>every time you see one of the planet’s </a:t>
            </a:r>
            <a:r>
              <a:rPr lang="en-US" b="1" baseline="0" dirty="0" err="1" smtClean="0"/>
              <a:t>colorbar</a:t>
            </a:r>
            <a:r>
              <a:rPr lang="en-US" b="1" baseline="0" dirty="0" smtClean="0"/>
              <a:t> filled in, that planet is available for a transit observation.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you can see, there are ample targets at all times, enabling high-efficiency observing.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834D-D832-4864-8251-43AD766C7BA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668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DETECTOR: 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e2v CCD42-10 back-illuminated, UV-enhanced CCD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detector. The CCD42-10 has an active area of 27.6  6.9 mm with 2048 x 515 pixels, each 13.5 micron square. The CCD42-10 has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heritage from the Mars Science Laboratory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ChemCham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LIBS spectrometer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834D-D832-4864-8251-43AD766C7B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94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B934D3-2A0C-4C94-AC36-89E6D89EDDE4}" type="slidenum">
              <a:rPr lang="en-US"/>
              <a:pPr/>
              <a:t>5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2088" y="960438"/>
            <a:ext cx="4391025" cy="3292475"/>
          </a:xfrm>
          <a:solidFill>
            <a:srgbClr val="FFFFFF"/>
          </a:solidFill>
          <a:ln/>
        </p:spPr>
      </p:sp>
      <p:sp>
        <p:nvSpPr>
          <p:cNvPr id="409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115908" y="4570571"/>
            <a:ext cx="5088466" cy="3653790"/>
          </a:xfrm>
          <a:ln/>
        </p:spPr>
        <p:txBody>
          <a:bodyPr wrap="none" anchor="ctr"/>
          <a:lstStyle>
            <a:lvl1pPr defTabSz="449263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smtClean="0"/>
              <a:t>Two</a:t>
            </a:r>
            <a:r>
              <a:rPr lang="en-US" baseline="0" dirty="0" smtClean="0"/>
              <a:t> examples of extrasolar planetary classes that we do not have in the solar system.  10 M_J orbiting at 0.02 AU!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Planet with relatively climate temps, but 5 x Earth’s mass.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the diversity of planetary systems is one of things that is opening up the field of comparative planetology.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317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also that this was how the first exoplanetary</a:t>
            </a:r>
            <a:r>
              <a:rPr lang="en-US" baseline="0" dirty="0" smtClean="0"/>
              <a:t> atmosphere was discovered (sodium in 209458b atmosphere from HST by Charbonneau et al. 2002).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834D-D832-4864-8251-43AD766C7BA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642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D9940-1CC7-483D-9A8C-7285E31223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5760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D9940-1CC7-483D-9A8C-7285E31223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8301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lang="en-US" sz="2200" b="1" dirty="0" smtClean="0">
                <a:latin typeface="Lucida Grande"/>
                <a:ea typeface="Lucida Grande"/>
                <a:cs typeface="Lucida Grande"/>
                <a:sym typeface="Lucida Grande"/>
              </a:rPr>
              <a:t>DO EXOPLANETS</a:t>
            </a:r>
            <a:r>
              <a:rPr lang="en-US" sz="2200" b="1" baseline="0" dirty="0" smtClean="0">
                <a:latin typeface="Lucida Grande"/>
                <a:ea typeface="Lucida Grande"/>
                <a:cs typeface="Lucida Grande"/>
                <a:sym typeface="Lucida Grande"/>
              </a:rPr>
              <a:t> HAVE MAGNETIC FIELDS?  </a:t>
            </a:r>
            <a:endParaRPr lang="en-US" sz="2200" b="1" dirty="0" smtClean="0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41297518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Results have</a:t>
            </a:r>
            <a:r>
              <a:rPr lang="en-US" baseline="0" dirty="0" smtClean="0"/>
              <a:t> been very unconvincing, but the low quality of the data (for the ~3 of this stars this can be done on) is the limiting factor at this point (in my mind)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D9940-1CC7-483D-9A8C-7285E31223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548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84200">
              <a:lnSpc>
                <a:spcPct val="100000"/>
              </a:lnSpc>
              <a:defRPr sz="1800"/>
            </a:pPr>
            <a:r>
              <a:rPr lang="en-US" sz="2200" b="1" dirty="0" smtClean="0">
                <a:latin typeface="Lucida Grande"/>
                <a:ea typeface="Lucida Grande"/>
                <a:cs typeface="Lucida Grande"/>
                <a:sym typeface="Lucida Grande"/>
              </a:rPr>
              <a:t>DO EXOPLANETS</a:t>
            </a:r>
            <a:r>
              <a:rPr lang="en-US" sz="2200" b="1" baseline="0" dirty="0" smtClean="0">
                <a:latin typeface="Lucida Grande"/>
                <a:ea typeface="Lucida Grande"/>
                <a:cs typeface="Lucida Grande"/>
                <a:sym typeface="Lucida Grande"/>
              </a:rPr>
              <a:t> HAVE MAGNETIC FIELDS?  </a:t>
            </a:r>
            <a:endParaRPr lang="en-US" sz="2200" b="1" dirty="0" smtClean="0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4986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r>
              <a:rPr lang="en-US" b="1" dirty="0" smtClean="0"/>
              <a:t>LEAD-IN</a:t>
            </a:r>
            <a:r>
              <a:rPr lang="en-US" b="1" baseline="0" dirty="0" smtClean="0"/>
              <a:t> TO HOW WE DETECT and STUDY INDIVIDUAL ATMOSPHERES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812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So you might ask how we know this!?!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B834D-D832-4864-8251-43AD766C7BA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399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for large planets or small stars, this</a:t>
            </a:r>
            <a:r>
              <a:rPr lang="en-US" baseline="0" dirty="0" smtClean="0"/>
              <a:t> gets easier to detect.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834D-D832-4864-8251-43AD766C7B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09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for large planets or small stars, this</a:t>
            </a:r>
            <a:r>
              <a:rPr lang="en-US" baseline="0" dirty="0" smtClean="0"/>
              <a:t> gets easier to detect.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when we can study the occultation depth as a function of wavelength, we are doing spectral characterization of these atmospheres.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B834D-D832-4864-8251-43AD766C7B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9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7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31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4586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70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69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14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3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836262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565273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6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49678762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86275567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19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69726" y="3348633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3726202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34898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3810814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70596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43047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33330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81760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32" name="lowel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4685" y="5355080"/>
            <a:ext cx="1874631" cy="1273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132641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/>
          <a:lstStyle>
            <a:lvl1pPr>
              <a:defRPr sz="5906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6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492111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0173252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 sz="5906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06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7952338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8054-62ED-B243-8677-C66C641BC5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27F87-01E6-3347-B10E-D30F761C16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045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8054-62ED-B243-8677-C66C641BC5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27F87-01E6-3347-B10E-D30F761C16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5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8054-62ED-B243-8677-C66C641BC5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27F87-01E6-3347-B10E-D30F761C16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193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8054-62ED-B243-8677-C66C641BC5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27F87-01E6-3347-B10E-D30F761C16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722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8054-62ED-B243-8677-C66C641BC5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27F87-01E6-3347-B10E-D30F761C16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280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8054-62ED-B243-8677-C66C641BC5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27F87-01E6-3347-B10E-D30F761C16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65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8054-62ED-B243-8677-C66C641BC5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27F87-01E6-3347-B10E-D30F761C16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308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8054-62ED-B243-8677-C66C641BC5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27F87-01E6-3347-B10E-D30F761C16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688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8054-62ED-B243-8677-C66C641BC5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27F87-01E6-3347-B10E-D30F761C16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1234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8054-62ED-B243-8677-C66C641BC5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27F87-01E6-3347-B10E-D30F761C16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425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8054-62ED-B243-8677-C66C641BC5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27F87-01E6-3347-B10E-D30F761C16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342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E877-34B7-4865-ADB2-B93EC93C855D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CD09-83AD-44C4-A170-C3E502000267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9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0304-2B17-4BA7-9237-61CCCEA5E192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970A-E886-4F08-AF31-009783F8094E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8387-1D0A-4FC5-BC3B-996BBCA7FFD9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6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7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52FB0-AEC3-469E-ABDF-09A2E5AD0764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F4B05-1206-4761-992A-95CF87CBFC96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88FC-D38D-41D7-B113-3DB172FEFD89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D6ED-0D5F-4F49-8FFD-9E3B2CF8D869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9762-1956-4C90-82B4-910B3AE8D1AD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297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FA71-37F1-4D55-98CE-B8AB5BFCE3A5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31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9665-2713-4C63-B711-C823103AB516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710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4FE18-76AD-4986-B780-D0747BA81515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821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84F0-BAD5-4710-98EE-F245E6D34B06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58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B8015-C671-4B5D-A02D-FFE49013D2E7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7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1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516B1-97CC-4F86-9EAD-BC265E066280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5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E1F8-DE5E-40EE-B38F-10EA128ECFE4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100524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9535594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9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21435-A46E-4035-982A-AE3FC35612D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727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836" r:id="rId18"/>
    <p:sldLayoutId id="2147483837" r:id="rId19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44385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8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835" r:id="rId14"/>
  </p:sldLayoutIdLst>
  <p:transition spd="med"/>
  <p:txStyles>
    <p:titleStyle>
      <a:lvl1pPr algn="ctr" defTabSz="410751">
        <a:defRPr sz="5625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 sz="5625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 sz="5625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 sz="5625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 sz="5625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 sz="5625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 sz="5625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 sz="5625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 sz="5625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312528" indent="-312528" defTabSz="410751">
        <a:spcBef>
          <a:spcPts val="2953"/>
        </a:spcBef>
        <a:buSzPct val="75000"/>
        <a:buChar char="•"/>
        <a:defRPr sz="2672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625056" indent="-312528" defTabSz="410751">
        <a:spcBef>
          <a:spcPts val="2953"/>
        </a:spcBef>
        <a:buSzPct val="75000"/>
        <a:buChar char="•"/>
        <a:defRPr sz="2672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937584" indent="-312528" defTabSz="410751">
        <a:spcBef>
          <a:spcPts val="2953"/>
        </a:spcBef>
        <a:buSzPct val="75000"/>
        <a:buChar char="•"/>
        <a:defRPr sz="2672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250112" indent="-312528" defTabSz="410751">
        <a:spcBef>
          <a:spcPts val="2953"/>
        </a:spcBef>
        <a:buSzPct val="75000"/>
        <a:buChar char="•"/>
        <a:defRPr sz="2672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1562640" indent="-312528" defTabSz="410751">
        <a:spcBef>
          <a:spcPts val="2953"/>
        </a:spcBef>
        <a:buSzPct val="75000"/>
        <a:buChar char="•"/>
        <a:defRPr sz="2672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1875168" indent="-312528" defTabSz="410751">
        <a:spcBef>
          <a:spcPts val="2953"/>
        </a:spcBef>
        <a:buSzPct val="75000"/>
        <a:buChar char="•"/>
        <a:defRPr sz="2672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2187696" indent="-312528" defTabSz="410751">
        <a:spcBef>
          <a:spcPts val="2953"/>
        </a:spcBef>
        <a:buSzPct val="75000"/>
        <a:buChar char="•"/>
        <a:defRPr sz="2672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2500224" indent="-312528" defTabSz="410751">
        <a:spcBef>
          <a:spcPts val="2953"/>
        </a:spcBef>
        <a:buSzPct val="75000"/>
        <a:buChar char="•"/>
        <a:defRPr sz="2672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2812752" indent="-312528" defTabSz="410751">
        <a:spcBef>
          <a:spcPts val="2953"/>
        </a:spcBef>
        <a:buSzPct val="75000"/>
        <a:buChar char="•"/>
        <a:defRPr sz="2672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8054-62ED-B243-8677-C66C641BC53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12/30/2019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27F87-01E6-3347-B10E-D30F761C16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3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0A4FF-36F6-4AB5-A964-F25F9FCEE57C}" type="datetime4">
              <a:rPr lang="en-US" smtClean="0"/>
              <a:t>December 30,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LUMOS: The LUVOIR Ultraviolet Multi-Object Spectrograph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584B1-FC40-4B0B-A322-2B36628AB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16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CuteCubeSat" TargetMode="Externa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tiff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tiff"/><Relationship Id="rId11" Type="http://schemas.openxmlformats.org/officeDocument/2006/relationships/image" Target="../media/image25.tiff"/><Relationship Id="rId5" Type="http://schemas.openxmlformats.org/officeDocument/2006/relationships/image" Target="../media/image20.tiff"/><Relationship Id="rId10" Type="http://schemas.openxmlformats.org/officeDocument/2006/relationships/image" Target="../media/image5.tiff"/><Relationship Id="rId4" Type="http://schemas.openxmlformats.org/officeDocument/2006/relationships/image" Target="../media/image19.tiff"/><Relationship Id="rId9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gif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5.png"/><Relationship Id="rId4" Type="http://schemas.openxmlformats.org/officeDocument/2006/relationships/image" Target="../media/image3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png"/><Relationship Id="rId5" Type="http://schemas.openxmlformats.org/officeDocument/2006/relationships/image" Target="../media/image33.tiff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11" Type="http://schemas.openxmlformats.org/officeDocument/2006/relationships/image" Target="../media/image54.jp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jpeg"/><Relationship Id="rId10" Type="http://schemas.openxmlformats.org/officeDocument/2006/relationships/image" Target="../media/image52.jpeg"/><Relationship Id="rId4" Type="http://schemas.openxmlformats.org/officeDocument/2006/relationships/image" Target="../media/image55.jpeg"/><Relationship Id="rId9" Type="http://schemas.openxmlformats.org/officeDocument/2006/relationships/image" Target="../media/image5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2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5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5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5.xml"/><Relationship Id="rId5" Type="http://schemas.openxmlformats.org/officeDocument/2006/relationships/hyperlink" Target="https://twitter.com/CuteCubeSat" TargetMode="Externa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4800" y="838200"/>
            <a:ext cx="4406081" cy="202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2100" dirty="0">
                <a:solidFill>
                  <a:srgbClr val="E6F35F"/>
                </a:solidFill>
                <a:latin typeface="Helvetica" charset="0"/>
                <a:ea typeface="Helvetica" charset="0"/>
                <a:cs typeface="Helvetica" charset="0"/>
              </a:rPr>
              <a:t>Exoplanet Transit Spectroscopy with Small </a:t>
            </a:r>
            <a:r>
              <a:rPr lang="en-US" sz="2100" dirty="0" smtClean="0">
                <a:solidFill>
                  <a:srgbClr val="E6F35F"/>
                </a:solidFill>
                <a:latin typeface="Helvetica" charset="0"/>
                <a:ea typeface="Helvetica" charset="0"/>
                <a:cs typeface="Helvetica" charset="0"/>
              </a:rPr>
              <a:t>Satellites</a:t>
            </a:r>
          </a:p>
          <a:p>
            <a:pPr lvl="0" algn="ctr" defTabSz="685800">
              <a:defRPr/>
            </a:pPr>
            <a:endParaRPr kumimoji="0" lang="en-US" sz="2100" i="0" u="none" strike="noStrike" kern="1200" cap="none" spc="0" normalizeH="0" baseline="0" noProof="0" dirty="0" smtClean="0">
              <a:ln>
                <a:noFill/>
              </a:ln>
              <a:solidFill>
                <a:srgbClr val="E6F35F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algn="ctr" defTabSz="685800">
              <a:defRPr/>
            </a:pPr>
            <a:r>
              <a:rPr lang="en-US" sz="2100" dirty="0">
                <a:solidFill>
                  <a:srgbClr val="E6F35F"/>
                </a:solidFill>
                <a:latin typeface="Helvetica" charset="0"/>
                <a:ea typeface="Helvetica" charset="0"/>
                <a:cs typeface="Helvetica" charset="0"/>
              </a:rPr>
              <a:t>Kevin France – Colorado</a:t>
            </a:r>
            <a:endParaRPr lang="en-US" sz="600" dirty="0">
              <a:solidFill>
                <a:srgbClr val="E6F35F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i="0" u="none" strike="noStrike" kern="1200" cap="none" spc="0" normalizeH="0" baseline="0" noProof="0" dirty="0">
              <a:ln>
                <a:noFill/>
              </a:ln>
              <a:solidFill>
                <a:srgbClr val="E6F35F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926" y="0"/>
            <a:ext cx="2999576" cy="1016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334000"/>
            <a:ext cx="4406081" cy="1702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1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Cubesat Workshop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noProof="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AAS: </a:t>
            </a:r>
            <a:r>
              <a:rPr lang="en-US" sz="2100" noProof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04 January 2020</a:t>
            </a:r>
            <a:endParaRPr kumimoji="0" lang="en-US" sz="21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transit_movie_lar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0450" y="5131558"/>
            <a:ext cx="2253550" cy="1690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2868" y="6172527"/>
            <a:ext cx="2940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linkClick r:id="rId8"/>
              </a:rPr>
              <a:t>@</a:t>
            </a:r>
            <a:r>
              <a:rPr lang="en-US" sz="2400" b="1" dirty="0" err="1">
                <a:solidFill>
                  <a:srgbClr val="FFFF00"/>
                </a:solidFill>
                <a:hlinkClick r:id="rId8"/>
              </a:rPr>
              <a:t>CuteCubeSat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15201" y="1504859"/>
            <a:ext cx="8300703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Most spectacular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example has been on the short-period 	Neptune-mass planet GJ 436b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en-US" sz="2400" dirty="0">
              <a:solidFill>
                <a:prstClr val="white"/>
              </a:solidFill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15201" y="1024496"/>
            <a:ext cx="89653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b="1" u="sng" dirty="0" smtClean="0">
                <a:solidFill>
                  <a:prstClr val="white"/>
                </a:solidFill>
                <a:latin typeface="Rockwell" panose="02060603020205020403"/>
              </a:rPr>
              <a:t>EUV heating driving mass-loss from short-period planets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427608" y="5410201"/>
            <a:ext cx="4450189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Hydrogen detected in the upper atmosphere of </a:t>
            </a:r>
            <a:r>
              <a:rPr lang="en-US" sz="1600" dirty="0" smtClean="0"/>
              <a:t>GJ436b </a:t>
            </a:r>
            <a:r>
              <a:rPr lang="en-US" sz="1200" dirty="0" smtClean="0"/>
              <a:t>(</a:t>
            </a:r>
            <a:r>
              <a:rPr lang="en-US" sz="1200" dirty="0" err="1" smtClean="0"/>
              <a:t>Kulow</a:t>
            </a:r>
            <a:r>
              <a:rPr lang="en-US" sz="1200" dirty="0" smtClean="0"/>
              <a:t> et al. 2014; Ehrenreich et al. 2015; Bourrier et al. 2016; </a:t>
            </a:r>
            <a:r>
              <a:rPr lang="en-US" sz="1200" dirty="0" err="1" smtClean="0"/>
              <a:t>Lavie</a:t>
            </a:r>
            <a:r>
              <a:rPr lang="en-US" sz="1200" dirty="0" smtClean="0"/>
              <a:t> et al. 2017)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b="1" dirty="0" smtClean="0"/>
              <a:t>Transit depth ~ 50% (!)</a:t>
            </a:r>
          </a:p>
          <a:p>
            <a:pPr algn="ctr"/>
            <a:endParaRPr lang="en-US" sz="12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6" y="2474563"/>
            <a:ext cx="3979833" cy="2914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2"/>
          <a:stretch/>
        </p:blipFill>
        <p:spPr>
          <a:xfrm>
            <a:off x="4803167" y="2474563"/>
            <a:ext cx="3812737" cy="2935638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76728" y="12646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Transit Spectroscopy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of Short-period Planets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0300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effectLst/>
                <a:latin typeface="Arial Rounded MT Bold" pitchFamily="34" charset="0"/>
              </a:rPr>
              <a:t>Extreme Exoplanet Atmospheres: challenges</a:t>
            </a:r>
            <a:endParaRPr lang="en-US" sz="2800" b="0" dirty="0">
              <a:effectLst/>
              <a:latin typeface="Arial Rounded MT Bold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97849" y="902126"/>
            <a:ext cx="7848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For most Hot Jupiters measured with Hubble, we rarely 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get the same transit result 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twice!  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More modeling than observational studies.</a:t>
            </a:r>
          </a:p>
          <a:p>
            <a:pPr>
              <a:buFontTx/>
              <a:buChar char="•"/>
            </a:pPr>
            <a:endParaRPr lang="en-US" sz="2400" dirty="0">
              <a:solidFill>
                <a:schemeClr val="bg1"/>
              </a:solidFill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Arial" pitchFamily="34" charset="0"/>
                <a:sym typeface="Symbol" pitchFamily="18" charset="2"/>
              </a:rPr>
              <a:t>:  </a:t>
            </a:r>
            <a:r>
              <a:rPr lang="en-US" sz="2400" dirty="0" smtClean="0">
                <a:solidFill>
                  <a:schemeClr val="bg1"/>
                </a:solidFill>
                <a:cs typeface="Arial" pitchFamily="34" charset="0"/>
                <a:sym typeface="Symbol" pitchFamily="18" charset="2"/>
              </a:rPr>
              <a:t>time-variability in the star(?), planetary mass-loss rate (?), or apples-vs-oranges observations and data reduction </a:t>
            </a:r>
            <a:r>
              <a:rPr lang="en-US" sz="2400" dirty="0" smtClean="0">
                <a:solidFill>
                  <a:schemeClr val="bg1"/>
                </a:solidFill>
                <a:cs typeface="Arial" pitchFamily="34" charset="0"/>
                <a:sym typeface="Symbol" pitchFamily="18" charset="2"/>
              </a:rPr>
              <a:t>algorithms</a:t>
            </a:r>
            <a:endParaRPr lang="en-US" sz="2400" dirty="0" smtClean="0">
              <a:solidFill>
                <a:schemeClr val="bg1"/>
              </a:solidFill>
              <a:cs typeface="Arial" pitchFamily="34" charset="0"/>
              <a:sym typeface="Symbol" pitchFamily="18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06" y="3406202"/>
            <a:ext cx="3276600" cy="321558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162800" y="4648200"/>
            <a:ext cx="880199" cy="838200"/>
          </a:xfrm>
          <a:prstGeom prst="ellipse">
            <a:avLst/>
          </a:prstGeom>
          <a:solidFill>
            <a:srgbClr val="D8E8B4">
              <a:alpha val="40000"/>
            </a:srgbClr>
          </a:solidFill>
          <a:ln w="9525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effectLst/>
                <a:latin typeface="Arial Rounded MT Bold" pitchFamily="34" charset="0"/>
              </a:rPr>
              <a:t>Extreme Exoplanet Atmospheres: challenges</a:t>
            </a:r>
            <a:endParaRPr lang="en-US" sz="2800" b="0" dirty="0">
              <a:effectLst/>
              <a:latin typeface="Arial Rounded MT Bold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97849" y="902126"/>
            <a:ext cx="78486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Rarely get the same transit result twice:  time-variability in the star(?), planetary mass-loss rate (?), or apples-vs-oranges observations and data reduction algorithms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Sample size of mass-loss measurements ~6, early-ingress ~1,  late-egress ~2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Stellar baseline for transit </a:t>
            </a:r>
          </a:p>
          <a:p>
            <a:r>
              <a:rPr lang="en-US" sz="2400" dirty="0">
                <a:cs typeface="Arial" pitchFamily="34" charset="0"/>
                <a:sym typeface="Symbol" pitchFamily="18" charset="2"/>
              </a:rPr>
              <a:t>	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measurements 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Self-consistent modeling framework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06" y="3406202"/>
            <a:ext cx="3276600" cy="321558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162800" y="4648200"/>
            <a:ext cx="880199" cy="838200"/>
          </a:xfrm>
          <a:prstGeom prst="ellipse">
            <a:avLst/>
          </a:prstGeom>
          <a:solidFill>
            <a:srgbClr val="D8E8B4">
              <a:alpha val="40000"/>
            </a:srgbClr>
          </a:solidFill>
          <a:ln w="9525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effectLst/>
                <a:latin typeface="Arial Rounded MT Bold" pitchFamily="34" charset="0"/>
              </a:rPr>
              <a:t>Extreme Exoplanet Atmospheres: challenges</a:t>
            </a:r>
            <a:endParaRPr lang="en-US" sz="2800" b="0" dirty="0">
              <a:effectLst/>
              <a:latin typeface="Arial Rounded MT Bold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97849" y="902126"/>
            <a:ext cx="78486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Rarely get the same transit result twice:  time-variability in the star(?), planetary mass-loss rate (?), or apples-vs-oranges observations and data reduction algorithms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>
                <a:cs typeface="Arial" pitchFamily="34" charset="0"/>
                <a:sym typeface="Symbol" pitchFamily="18" charset="2"/>
              </a:rPr>
              <a:t>Sample size of mass-loss measurements 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~6, </a:t>
            </a:r>
            <a:r>
              <a:rPr lang="en-US" sz="2400" dirty="0">
                <a:cs typeface="Arial" pitchFamily="34" charset="0"/>
                <a:sym typeface="Symbol" pitchFamily="18" charset="2"/>
              </a:rPr>
              <a:t>early-ingress ~1,  late-egress ~2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Stellar baseline for transit </a:t>
            </a:r>
          </a:p>
          <a:p>
            <a:r>
              <a:rPr lang="en-US" sz="2400" dirty="0">
                <a:cs typeface="Arial" pitchFamily="34" charset="0"/>
                <a:sym typeface="Symbol" pitchFamily="18" charset="2"/>
              </a:rPr>
              <a:t>	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measurements 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Self-consistent modeling framework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06" y="3406202"/>
            <a:ext cx="3276600" cy="321558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162800" y="4648200"/>
            <a:ext cx="880199" cy="838200"/>
          </a:xfrm>
          <a:prstGeom prst="ellipse">
            <a:avLst/>
          </a:prstGeom>
          <a:solidFill>
            <a:srgbClr val="D8E8B4">
              <a:alpha val="40000"/>
            </a:srgbClr>
          </a:solidFill>
          <a:ln w="9525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59181" y="2214126"/>
            <a:ext cx="784349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  <a:sym typeface="Helvetica Light"/>
              </a:rPr>
              <a:t>multiple, consecutive transits, single data pipeline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81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effectLst/>
                <a:latin typeface="Arial Rounded MT Bold" pitchFamily="34" charset="0"/>
              </a:rPr>
              <a:t>Extreme Exoplanet Atmospheres: challenges</a:t>
            </a:r>
            <a:endParaRPr lang="en-US" sz="2800" b="0" dirty="0">
              <a:effectLst/>
              <a:latin typeface="Arial Rounded MT Bold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97849" y="902126"/>
            <a:ext cx="78486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Rarely get the same transit result twice:  time-variability in the star(?), planetary mass-loss rate (?), or apples-vs-oranges observations and data reduction algorithms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>
                <a:cs typeface="Arial" pitchFamily="34" charset="0"/>
                <a:sym typeface="Symbol" pitchFamily="18" charset="2"/>
              </a:rPr>
              <a:t>Sample size of mass-loss measurements 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~6, </a:t>
            </a:r>
            <a:r>
              <a:rPr lang="en-US" sz="2400" dirty="0">
                <a:cs typeface="Arial" pitchFamily="34" charset="0"/>
                <a:sym typeface="Symbol" pitchFamily="18" charset="2"/>
              </a:rPr>
              <a:t>early-ingress ~1,  late-egress ~2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Stellar baseline for transit </a:t>
            </a:r>
          </a:p>
          <a:p>
            <a:r>
              <a:rPr lang="en-US" sz="2400" dirty="0">
                <a:cs typeface="Arial" pitchFamily="34" charset="0"/>
                <a:sym typeface="Symbol" pitchFamily="18" charset="2"/>
              </a:rPr>
              <a:t>	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measurements 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Self-consistent modeling framework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06" y="3406202"/>
            <a:ext cx="3276600" cy="321558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162800" y="4648200"/>
            <a:ext cx="880199" cy="838200"/>
          </a:xfrm>
          <a:prstGeom prst="ellipse">
            <a:avLst/>
          </a:prstGeom>
          <a:solidFill>
            <a:srgbClr val="D8E8B4">
              <a:alpha val="40000"/>
            </a:srgbClr>
          </a:solidFill>
          <a:ln w="9525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59181" y="2214126"/>
            <a:ext cx="784349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  <a:sym typeface="Helvetica Light"/>
              </a:rPr>
              <a:t>multiple, consecutive transits, single data pipeline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3727" y="3669002"/>
            <a:ext cx="507029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  <a:sym typeface="Helvetica Light"/>
              </a:rPr>
              <a:t>dedicated platform = more data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07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effectLst/>
                <a:latin typeface="Arial Rounded MT Bold" pitchFamily="34" charset="0"/>
              </a:rPr>
              <a:t>Extreme Exoplanet Atmospheres: challenges</a:t>
            </a:r>
            <a:endParaRPr lang="en-US" sz="2800" b="0" dirty="0">
              <a:effectLst/>
              <a:latin typeface="Arial Rounded MT Bold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97849" y="902126"/>
            <a:ext cx="78486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Rarely get the same transit result twice:  time-variability in the star(?), planetary mass-loss rate (?), or apples-vs-oranges observations and data reduction algorithms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>
                <a:cs typeface="Arial" pitchFamily="34" charset="0"/>
                <a:sym typeface="Symbol" pitchFamily="18" charset="2"/>
              </a:rPr>
              <a:t>Sample size of mass-loss measurements 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~6, </a:t>
            </a:r>
            <a:r>
              <a:rPr lang="en-US" sz="2400" dirty="0">
                <a:cs typeface="Arial" pitchFamily="34" charset="0"/>
                <a:sym typeface="Symbol" pitchFamily="18" charset="2"/>
              </a:rPr>
              <a:t>early-ingress ~1,  late-egress ~2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Stellar baseline for transit </a:t>
            </a:r>
          </a:p>
          <a:p>
            <a:r>
              <a:rPr lang="en-US" sz="2400" dirty="0">
                <a:cs typeface="Arial" pitchFamily="34" charset="0"/>
                <a:sym typeface="Symbol" pitchFamily="18" charset="2"/>
              </a:rPr>
              <a:t>	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measurements 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Self-consistent modeling framework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06" y="3406202"/>
            <a:ext cx="3276600" cy="321558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162800" y="4648200"/>
            <a:ext cx="880199" cy="838200"/>
          </a:xfrm>
          <a:prstGeom prst="ellipse">
            <a:avLst/>
          </a:prstGeom>
          <a:solidFill>
            <a:srgbClr val="D8E8B4">
              <a:alpha val="40000"/>
            </a:srgbClr>
          </a:solidFill>
          <a:ln w="9525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59181" y="2214126"/>
            <a:ext cx="784349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  <a:sym typeface="Helvetica Light"/>
              </a:rPr>
              <a:t>multiple, consecutive transits, single data pipeline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627" y="5067300"/>
            <a:ext cx="376224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 0.25 phase coverage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3727" y="3669002"/>
            <a:ext cx="507029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  <a:sym typeface="Helvetica Light"/>
              </a:rPr>
              <a:t>dedicated platform = more data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21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effectLst/>
                <a:latin typeface="Arial Rounded MT Bold" pitchFamily="34" charset="0"/>
              </a:rPr>
              <a:t>Extreme Exoplanet Atmospheres: challenges</a:t>
            </a:r>
            <a:endParaRPr lang="en-US" sz="2800" b="0" dirty="0">
              <a:effectLst/>
              <a:latin typeface="Arial Rounded MT Bold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97849" y="902126"/>
            <a:ext cx="78486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Rarely get the same transit result twice:  time-variability in the star(?), planetary mass-loss rate (?), or apples-vs-oranges observations and data reduction algorithms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>
                <a:cs typeface="Arial" pitchFamily="34" charset="0"/>
                <a:sym typeface="Symbol" pitchFamily="18" charset="2"/>
              </a:rPr>
              <a:t>Sample size of mass-loss measurements 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~6, </a:t>
            </a:r>
            <a:r>
              <a:rPr lang="en-US" sz="2400" dirty="0">
                <a:cs typeface="Arial" pitchFamily="34" charset="0"/>
                <a:sym typeface="Symbol" pitchFamily="18" charset="2"/>
              </a:rPr>
              <a:t>early-ingress ~1,  late-egress ~2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Stellar baseline for transit </a:t>
            </a:r>
          </a:p>
          <a:p>
            <a:r>
              <a:rPr lang="en-US" sz="2400" dirty="0">
                <a:cs typeface="Arial" pitchFamily="34" charset="0"/>
                <a:sym typeface="Symbol" pitchFamily="18" charset="2"/>
              </a:rPr>
              <a:t>	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measurements </a:t>
            </a:r>
          </a:p>
          <a:p>
            <a:pPr>
              <a:buFontTx/>
              <a:buChar char="•"/>
            </a:pPr>
            <a:endParaRPr lang="en-US" sz="2400" dirty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400" dirty="0" smtClean="0">
              <a:cs typeface="Arial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Self-consistent modeling framework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06" y="3406202"/>
            <a:ext cx="3276600" cy="321558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162800" y="4648200"/>
            <a:ext cx="880199" cy="838200"/>
          </a:xfrm>
          <a:prstGeom prst="ellipse">
            <a:avLst/>
          </a:prstGeom>
          <a:solidFill>
            <a:srgbClr val="D8E8B4">
              <a:alpha val="40000"/>
            </a:srgbClr>
          </a:solidFill>
          <a:ln w="9525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59181" y="2214126"/>
            <a:ext cx="784349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  <a:sym typeface="Helvetica Light"/>
              </a:rPr>
              <a:t>multiple, consecutive transits, single data pipeline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627" y="5067300"/>
            <a:ext cx="376224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 0.25 phase coverage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227" y="6168166"/>
            <a:ext cx="774731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  <a:sym typeface="Helvetica Light"/>
              </a:rPr>
              <a:t>state-of-the-art, physically self-consistent models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3727" y="3669002"/>
            <a:ext cx="507029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 Light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  <a:sym typeface="Helvetica Light"/>
              </a:rPr>
              <a:t>dedicated platform = more data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540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93939"/>
            <a:ext cx="3901440" cy="3343656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15201" y="1457120"/>
            <a:ext cx="86763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Overview</a:t>
            </a:r>
            <a:r>
              <a:rPr kumimoji="0" lang="en-US" sz="2400" b="1" i="0" u="sng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: </a:t>
            </a:r>
            <a:endParaRPr kumimoji="0" lang="en-US" sz="2400" b="1" i="0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7231" y="174625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Extreme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xoplanetary systems: new regimes of planetary physics and star-planet interactions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5201" y="1596616"/>
            <a:ext cx="817596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Classes of planets not found in the solar system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Planetary atmospheres 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undergoing exaggerated 	physical and chemical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	processing</a:t>
            </a:r>
            <a:endParaRPr kumimoji="0" lang="en-US" sz="2400" b="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smtClean="0">
                <a:latin typeface="Rockwell" panose="02060603020205020403"/>
              </a:rPr>
              <a:t>Statistics and systematics,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 dedicated </a:t>
            </a:r>
            <a:r>
              <a:rPr lang="en-US" sz="2400" baseline="0" dirty="0" smtClean="0">
                <a:latin typeface="Rockwell" panose="02060603020205020403"/>
              </a:rPr>
              <a:t>UV</a:t>
            </a:r>
            <a:r>
              <a:rPr lang="en-US" sz="2400" dirty="0" smtClean="0">
                <a:latin typeface="Rockwell" panose="02060603020205020403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latin typeface="Rockwell" panose="02060603020205020403"/>
              </a:rPr>
              <a:t>	</a:t>
            </a:r>
            <a:r>
              <a:rPr lang="en-US" sz="2400" dirty="0" smtClean="0">
                <a:latin typeface="Rockwell" panose="02060603020205020403"/>
              </a:rPr>
              <a:t>transit experiment: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latin typeface="Rockwell" panose="02060603020205020403"/>
              </a:rPr>
              <a:t>	</a:t>
            </a:r>
            <a:r>
              <a:rPr lang="en-US" sz="2400" u="sng" dirty="0" smtClean="0">
                <a:latin typeface="Rockwell" panose="02060603020205020403"/>
              </a:rPr>
              <a:t>CUTE</a:t>
            </a: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01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28600" y="838200"/>
            <a:ext cx="4406081" cy="1702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6F35F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Colorado Ultraviolet transit Experiment (CUTE)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rgbClr val="E6F35F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E6F35F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269" y="3608969"/>
            <a:ext cx="3925521" cy="3249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Colorado: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Kevin France (PI), Brian Fleming (PS), Rick Kohnert (PM),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Nicholas Nell,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Arika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Egan,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Stefan Ulrich,  Nick DeCicco, Ambily Suresh, Wilson Cauley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United States: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Tommi Koskinen (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UofA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Matthew Beasley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SwRI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Keri Hoadley (Caltech)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Europe: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Jean-Michel Desert (Amsterdam),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Luca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Fossati (ÖAW),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Pascal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Petit (</a:t>
            </a:r>
            <a:r>
              <a:rPr kumimoji="0" lang="en-US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UdeT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Aline Vidotto (TCD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578" y="5091336"/>
            <a:ext cx="484757" cy="7223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011" y="5088171"/>
            <a:ext cx="786833" cy="7559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897" y="5166137"/>
            <a:ext cx="732479" cy="7223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36" y="5241049"/>
            <a:ext cx="755910" cy="379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079" y="5888605"/>
            <a:ext cx="1079267" cy="6655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146" y="5915092"/>
            <a:ext cx="961510" cy="6655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4138309"/>
            <a:ext cx="2999576" cy="10169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740" y="5900658"/>
            <a:ext cx="924104" cy="7682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-124585"/>
            <a:ext cx="2991694" cy="325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3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58"/>
            <a:ext cx="9144000" cy="5986425"/>
          </a:xfrm>
          <a:prstGeom prst="rect">
            <a:avLst/>
          </a:prstGeom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1499" y="4254438"/>
            <a:ext cx="393480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Survey of ~12-30 short-period transiting planets around nearby stars: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Atmospheric mass-loss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Exoplanet magnetic                      	fields?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57800" y="4114800"/>
            <a:ext cx="3651738" cy="2587599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15636" y="79402"/>
            <a:ext cx="8366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CUTE: A new approach to atmospheric mass-loss measurements 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8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0" y="2160549"/>
            <a:ext cx="366738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64" y="4903749"/>
            <a:ext cx="3478171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/>
          <a:stretch/>
        </p:blipFill>
        <p:spPr>
          <a:xfrm>
            <a:off x="6418518" y="2695939"/>
            <a:ext cx="2565400" cy="1612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683027"/>
            <a:ext cx="2882521" cy="20116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52676" y="609600"/>
            <a:ext cx="1905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Replace w/ Venus transit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4618" y="2183547"/>
            <a:ext cx="198426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Radial Velocity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8200" y="6278816"/>
            <a:ext cx="194482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Direct Imaging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4460" y="152400"/>
            <a:ext cx="3667380" cy="1905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 smtClean="0"/>
              <a:t>Extrasolar Planets</a:t>
            </a:r>
            <a:r>
              <a:rPr lang="en-US" sz="2400" dirty="0" smtClean="0"/>
              <a:t>:</a:t>
            </a:r>
          </a:p>
          <a:p>
            <a:pPr algn="ctr"/>
            <a:r>
              <a:rPr lang="en-US" sz="2400" dirty="0" err="1" smtClean="0">
                <a:sym typeface="Symbol"/>
              </a:rPr>
              <a:t>N</a:t>
            </a:r>
            <a:r>
              <a:rPr lang="en-US" sz="2400" baseline="-25000" dirty="0" err="1" smtClean="0">
                <a:sym typeface="Symbol"/>
              </a:rPr>
              <a:t>plan</a:t>
            </a:r>
            <a:r>
              <a:rPr lang="en-US" sz="2400" dirty="0" smtClean="0">
                <a:sym typeface="Symbol"/>
              </a:rPr>
              <a:t>(2020)</a:t>
            </a:r>
            <a:endParaRPr lang="en-US" sz="2400" dirty="0" smtClean="0"/>
          </a:p>
          <a:p>
            <a:pPr algn="ctr"/>
            <a:r>
              <a:rPr lang="en-US" sz="2400" dirty="0" smtClean="0"/>
              <a:t>~4000 Confirmed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  ~200 </a:t>
            </a:r>
            <a:r>
              <a:rPr lang="en-US" sz="2400" dirty="0" smtClean="0">
                <a:sym typeface="Symbol"/>
              </a:rPr>
              <a:t> </a:t>
            </a:r>
            <a:r>
              <a:rPr lang="en-US" sz="2400" dirty="0" err="1" smtClean="0">
                <a:sym typeface="Symbol"/>
              </a:rPr>
              <a:t>N</a:t>
            </a:r>
            <a:r>
              <a:rPr lang="en-US" sz="2400" baseline="-25000" dirty="0" err="1" smtClean="0">
                <a:sym typeface="Symbol"/>
              </a:rPr>
              <a:t>plan</a:t>
            </a:r>
            <a:r>
              <a:rPr lang="en-US" sz="2400" dirty="0" smtClean="0">
                <a:sym typeface="Symbol"/>
              </a:rPr>
              <a:t>(1999)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7" name="transit_movie_lar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0200" y="138752"/>
            <a:ext cx="3413991" cy="25603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02650" y="2160549"/>
            <a:ext cx="1103187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Transits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9080" y="1635959"/>
            <a:ext cx="4544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alibri" panose="020F0502020204030204" pitchFamily="34" charset="0"/>
              </a:rPr>
              <a:t>Most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detections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atmospheric mass loss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have been carried out 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FUV, Ly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(e.g.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Vigal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-Madjar+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2004, 2013,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Linsky+ 2010, Ben-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Jaffel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+ 2007, 2013,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Kulow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+ 2014, Ehrenreich+  2015, Bourrier et al. 2018)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Controversial interpretation due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 low-S/N and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uncertain chromospheric intensity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distribution (e.g., Llama &amp; Shkolnik 2015).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NUV has both a more uniform, mainly photospheric, intensity distribution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an overall brighter background for transit observations, ~50-1000x brighter.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3764828" cy="4515208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15636" y="79402"/>
            <a:ext cx="8366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CUTE: A new approach to atmospheric mass-loss measurements 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6109500"/>
            <a:ext cx="20122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Llama &amp;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Shkolnik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2015, 2016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1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8698" y="1630047"/>
            <a:ext cx="464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Most detections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atmospheric mass loss have been carried out in the FUV (e.g.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Vigal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-Madjar+ 2004, 2013, Linsky+ 2010, Ben-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Jaffel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+ 2007, 2013,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Kulow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+ 2014, Ehrenreich+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2015, Bourrier et al. 2018)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Controversial interpretation due to low-S/N and  uncertain chromospheric intensity distribution (e.g., Llama &amp; Shkolnik 2015).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NUV has both a more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uniform, mainly photospheric, intensity distribution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an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overall brighter background for transit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observations, ~50-1000x brighter.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137" y="1947097"/>
            <a:ext cx="1246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Source: SDO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45" y="2285999"/>
            <a:ext cx="4083979" cy="29122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50852" y="5230608"/>
            <a:ext cx="15912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Krivova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et al. 2006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25445" y="4114800"/>
            <a:ext cx="665155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25445" y="2961151"/>
            <a:ext cx="2417755" cy="2394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15636" y="79402"/>
            <a:ext cx="8366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CUTE: A new approach to atmospheric mass-loss measurements 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6" name="Right Brace 5"/>
          <p:cNvSpPr/>
          <p:nvPr/>
        </p:nvSpPr>
        <p:spPr>
          <a:xfrm rot="3767657">
            <a:off x="2861314" y="2648344"/>
            <a:ext cx="406226" cy="120759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2273" y="3420883"/>
            <a:ext cx="2237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CUTE: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NUV Transit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Spectrophotometry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3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8698" y="1630047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Brighter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stellar flux enables spectroscopy in a correspondingly smaller platform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="1" baseline="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sng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Spectroscopy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required to isolate escaping gas species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15636" y="79402"/>
            <a:ext cx="8366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CUTE: A new approach to atmospheric mass-loss measurements 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8" y="2362200"/>
            <a:ext cx="4318699" cy="27820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83435" y="5134032"/>
            <a:ext cx="15912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Sing et al. 2019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22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8698" y="1630047"/>
            <a:ext cx="464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Brighter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stellar flux enables spectroscopy in a correspondingly smaller platform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="1" baseline="0" dirty="0">
              <a:solidFill>
                <a:prstClr val="white"/>
              </a:solidFill>
              <a:latin typeface="Calibri" panose="020F050202020403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Spectroscopy required to isolate escaping gas species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15636" y="79402"/>
            <a:ext cx="8366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CUTE: A new approach to atmospheric mass-loss measurements 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8" y="2362200"/>
            <a:ext cx="4318699" cy="27820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83435" y="5134032"/>
            <a:ext cx="15912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Sing et al. 2019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00450" y="3848100"/>
            <a:ext cx="259435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430167" y="3700182"/>
            <a:ext cx="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579078" y="3962400"/>
            <a:ext cx="16242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583138" y="3810000"/>
            <a:ext cx="259435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712855" y="3662082"/>
            <a:ext cx="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61766" y="3924300"/>
            <a:ext cx="16242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Here Comes The Sun Crush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6495" y="5580040"/>
            <a:ext cx="487363" cy="48736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428961" y="6232504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Music credits, James Mason &amp;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MinXSS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team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16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0120" y="1408321"/>
            <a:ext cx="2057400" cy="13716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eft-Right Arrow 4"/>
          <p:cNvSpPr/>
          <p:nvPr/>
        </p:nvSpPr>
        <p:spPr>
          <a:xfrm>
            <a:off x="6880120" y="1231299"/>
            <a:ext cx="2057400" cy="13273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Up-Down Arrow 6"/>
          <p:cNvSpPr/>
          <p:nvPr/>
        </p:nvSpPr>
        <p:spPr>
          <a:xfrm>
            <a:off x="6669954" y="1408321"/>
            <a:ext cx="132736" cy="13716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349" y="904334"/>
            <a:ext cx="7521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7952" y="1955621"/>
            <a:ext cx="7521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cm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80120" y="3211311"/>
            <a:ext cx="2057400" cy="6858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Up-Down Arrow 10"/>
          <p:cNvSpPr/>
          <p:nvPr/>
        </p:nvSpPr>
        <p:spPr>
          <a:xfrm>
            <a:off x="6669954" y="3211311"/>
            <a:ext cx="132736" cy="6858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7952" y="3415711"/>
            <a:ext cx="7521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cm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5766" y="1104760"/>
            <a:ext cx="6576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CUTE: First NASA grant funded UV/O/IR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astronomy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cubesat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Halosat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X-ray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cubesat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Kaaret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Univ. Iowa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557213" marR="0" lvl="1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57213" marR="0" lvl="1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widely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in Earth observing, education,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physics (e.g.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CSSWE,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MinXSS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Mason et al. 2017)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0914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Astronomy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with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Cubesats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: Dedicated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Mission Architecture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368564"/>
            <a:ext cx="2405942" cy="18061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34259" y="6217562"/>
            <a:ext cx="12056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ASTERIA - JPL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1152" y="5232220"/>
            <a:ext cx="24999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Radius Space Systems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65" y="2667000"/>
            <a:ext cx="4483912" cy="300578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3733800" y="3211311"/>
            <a:ext cx="457200" cy="3429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46137" y="2902731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6U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6224" y="2820556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6U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36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Telescope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96" y="1851900"/>
            <a:ext cx="3651378" cy="2052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9596" y="1656279"/>
            <a:ext cx="22786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Source: Nu-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Tek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Precision Optics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0048" y="4100407"/>
            <a:ext cx="3230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Geometric clear area for a 9cm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assegrain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: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~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47 cm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12" y="1716714"/>
            <a:ext cx="3572431" cy="24272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1954" y="4221206"/>
            <a:ext cx="3681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Geometric clear area for a 20 x 8 cm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Cassegrain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</a:t>
            </a:r>
            <a:r>
              <a:rPr lang="en-US" baseline="-25000" dirty="0" smtClean="0">
                <a:solidFill>
                  <a:prstClr val="white"/>
                </a:solidFill>
                <a:latin typeface="Rockwell" panose="02060603020205020403"/>
              </a:rPr>
              <a:t>CUTE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~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140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5257800"/>
            <a:ext cx="586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T,r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/A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CUTE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=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3 x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more collecting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area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(requires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robust scattered light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control, reducing usable gain to factor of 3)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1727" y="1371600"/>
            <a:ext cx="3810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CUTE design overview in Fleming et al. (2018)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86" b="46547"/>
          <a:stretch/>
        </p:blipFill>
        <p:spPr>
          <a:xfrm>
            <a:off x="940209" y="303265"/>
            <a:ext cx="2057400" cy="96543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600200" y="1038339"/>
            <a:ext cx="1458321" cy="158337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5" t="30340" r="27932" b="43489"/>
          <a:stretch/>
        </p:blipFill>
        <p:spPr>
          <a:xfrm>
            <a:off x="7010400" y="297879"/>
            <a:ext cx="1981208" cy="102062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7772400" y="1067595"/>
            <a:ext cx="325512" cy="155412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46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32" y="1093353"/>
            <a:ext cx="6631754" cy="5290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 Instrument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495367"/>
            <a:ext cx="52464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CUTE design overview in Fleming et al. (2018), Egan et al. (2018)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9445" y="912468"/>
            <a:ext cx="7419198" cy="5564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Telescope (Spare)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7248" y="6476867"/>
            <a:ext cx="52525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CUTE design overview in Fleming et al. (2018); Egan et al.  (2018)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5" y="912468"/>
            <a:ext cx="7419198" cy="5564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Telescope (Flight)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7248" y="6476867"/>
            <a:ext cx="52525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CUTE design overview in Fleming et al. (2018); Egan et al.  (2018)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5" y="912468"/>
            <a:ext cx="7419198" cy="5564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Telescope (Flight)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7248" y="6476867"/>
            <a:ext cx="52525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CUTE design overview in Fleming et al. (2018); Egan et al.  (2018)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0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15201" y="1596616"/>
            <a:ext cx="817596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dirty="0" smtClean="0">
                <a:latin typeface="Rockwell" panose="02060603020205020403"/>
              </a:rPr>
              <a:t>Classes of planets not found in the solar system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Planetary atmospheres 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undergoing exaggerated 	physical and chemical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	processing</a:t>
            </a:r>
            <a:endParaRPr kumimoji="0" lang="en-US" sz="2400" b="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Statistics and systematics,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need for a dedicated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	</a:t>
            </a:r>
            <a:r>
              <a:rPr lang="en-US" sz="2400" baseline="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UV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 transit experiment: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	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CUTE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93939"/>
            <a:ext cx="3901440" cy="3343656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15201" y="1457120"/>
            <a:ext cx="86763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Overview: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7231" y="174625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Extreme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xoplanetary systems: new regimes of planetary physics and star-planet interactions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176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5" y="912468"/>
            <a:ext cx="7419197" cy="5564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Telescope (Flight)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7248" y="6476867"/>
            <a:ext cx="52525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CUTE design overview in Fleming et al. (2018); Egan et al.  (2018)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14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5" y="1221601"/>
            <a:ext cx="7419197" cy="49461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Telescope (Flight)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7248" y="6476867"/>
            <a:ext cx="52525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CUTE design overview in Fleming et al. (2018); Egan et al.  (2018)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6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5" y="1221601"/>
            <a:ext cx="7419197" cy="49461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Team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and Testing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38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025" y="210206"/>
            <a:ext cx="881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Student &amp; PI Training Opportunities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5" t="17499" r="10627" b="10913"/>
          <a:stretch/>
        </p:blipFill>
        <p:spPr>
          <a:xfrm>
            <a:off x="205980" y="915659"/>
            <a:ext cx="4806461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88" y="3725533"/>
            <a:ext cx="4195812" cy="31468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5971" y="936023"/>
            <a:ext cx="365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Suborbital Research Programs: end-to-end mission experience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6626" y="6457442"/>
            <a:ext cx="417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CUTE Science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Team,Oct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2019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90" y="950913"/>
            <a:ext cx="3409510" cy="25571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82045" y="915659"/>
            <a:ext cx="2180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Hands-on training in space hardware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7" y="4315478"/>
            <a:ext cx="976535" cy="9711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2130" y="4010917"/>
            <a:ext cx="191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F35F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rPr>
              <a:t>Dr. Ambily Suresh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22" y="4315478"/>
            <a:ext cx="976535" cy="8788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32921" y="4010917"/>
            <a:ext cx="191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F35F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rPr>
              <a:t>Arika Egan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4890" y="5225009"/>
            <a:ext cx="4406081" cy="65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F35F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rPr>
              <a:t> Stefan Ulrich        Nick DeCicco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E6F35F"/>
              </a:solidFill>
              <a:effectLst/>
              <a:uLnTx/>
              <a:uFillTx/>
              <a:latin typeface="Calibri"/>
              <a:ea typeface="Helvetica" charset="0"/>
              <a:cs typeface="Helvetica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E6F35F"/>
              </a:solidFill>
              <a:effectLst/>
              <a:uLnTx/>
              <a:uFillTx/>
              <a:latin typeface="Calibri"/>
              <a:ea typeface="Helvetica" charset="0"/>
              <a:cs typeface="Helvetica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7" y="5566822"/>
            <a:ext cx="1145096" cy="10650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63" y="4349471"/>
            <a:ext cx="884815" cy="8788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84" y="5617838"/>
            <a:ext cx="962103" cy="10242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48" y="5556492"/>
            <a:ext cx="869421" cy="121719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54767" y="3996053"/>
            <a:ext cx="191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F35F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rPr>
              <a:t>Prof. Kevin France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72360" y="5265692"/>
            <a:ext cx="191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F35F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rPr>
              <a:t>Prof. Brian Fleming</a:t>
            </a:r>
          </a:p>
        </p:txBody>
      </p:sp>
    </p:spTree>
    <p:extLst>
      <p:ext uri="{BB962C8B-B14F-4D97-AF65-F5344CB8AC3E}">
        <p14:creationId xmlns:p14="http://schemas.microsoft.com/office/powerpoint/2010/main" val="31323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025" y="210206"/>
            <a:ext cx="881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Student Training at the University of Colorado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5" t="17499" r="10627" b="10913"/>
          <a:stretch/>
        </p:blipFill>
        <p:spPr>
          <a:xfrm>
            <a:off x="205980" y="915659"/>
            <a:ext cx="4806461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8" t="7879" r="7071" b="12122"/>
          <a:stretch/>
        </p:blipFill>
        <p:spPr>
          <a:xfrm rot="10800000">
            <a:off x="5038944" y="3538836"/>
            <a:ext cx="4105055" cy="3150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5971" y="936023"/>
            <a:ext cx="365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Suborbital Research Programs: end-to-end mission experience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999" y="635068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CUTE Science Team, Oct 2017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90" y="950913"/>
            <a:ext cx="3409510" cy="25571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82045" y="915659"/>
            <a:ext cx="2180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Hands-on training in space hardware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7" y="4315478"/>
            <a:ext cx="976535" cy="9711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2130" y="4010917"/>
            <a:ext cx="191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F35F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rPr>
              <a:t>Dr. Ambily Suresh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22" y="4315478"/>
            <a:ext cx="976535" cy="8788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32921" y="4010917"/>
            <a:ext cx="191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F35F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rPr>
              <a:t>Arika Egan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4890" y="5225009"/>
            <a:ext cx="4406081" cy="65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F35F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rPr>
              <a:t> Stefan Ulrich        Nick DeCicco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E6F35F"/>
              </a:solidFill>
              <a:effectLst/>
              <a:uLnTx/>
              <a:uFillTx/>
              <a:latin typeface="Calibri"/>
              <a:ea typeface="Helvetica" charset="0"/>
              <a:cs typeface="Helvetica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E6F35F"/>
              </a:solidFill>
              <a:effectLst/>
              <a:uLnTx/>
              <a:uFillTx/>
              <a:latin typeface="Calibri"/>
              <a:ea typeface="Helvetica" charset="0"/>
              <a:cs typeface="Helvetica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7" y="5566822"/>
            <a:ext cx="1145096" cy="10650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48" y="5556492"/>
            <a:ext cx="869421" cy="12171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63" y="4349471"/>
            <a:ext cx="884815" cy="8788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54767" y="3996053"/>
            <a:ext cx="191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F35F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rPr>
              <a:t>Prof. Kevin France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94" y="5619110"/>
            <a:ext cx="825538" cy="87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72360" y="5265692"/>
            <a:ext cx="191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6F35F"/>
                </a:solidFill>
                <a:effectLst/>
                <a:uLnTx/>
                <a:uFillTx/>
                <a:latin typeface="Calibri"/>
                <a:ea typeface="Helvetica" charset="0"/>
                <a:cs typeface="Helvetica" charset="0"/>
              </a:rPr>
              <a:t>Prof. Brian Fleming</a:t>
            </a:r>
          </a:p>
        </p:txBody>
      </p:sp>
    </p:spTree>
    <p:extLst>
      <p:ext uri="{BB962C8B-B14F-4D97-AF65-F5344CB8AC3E}">
        <p14:creationId xmlns:p14="http://schemas.microsoft.com/office/powerpoint/2010/main" val="150190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3958164"/>
            <a:ext cx="3475193" cy="2660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5" y="3958164"/>
            <a:ext cx="3914467" cy="2660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22" y="1026599"/>
            <a:ext cx="7620000" cy="2837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025" y="210206"/>
            <a:ext cx="881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Student Training at the University of Colorado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0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24" y="912468"/>
            <a:ext cx="8201440" cy="5564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Integrated 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Science Instrument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7248" y="6476867"/>
            <a:ext cx="52525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CUTE design overview in Fleming et al. (2018); Egan et al.  (2018)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8324" y="409192"/>
            <a:ext cx="770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Spacecraft: Blue Canyon Technology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7248" y="6476867"/>
            <a:ext cx="52525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CUTE design overview in Fleming et al. (2018); Egan et al.  (2018)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3" y="932412"/>
            <a:ext cx="7782543" cy="581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5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8324" y="409192"/>
            <a:ext cx="770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Spacecraft: Blue Canyon Technology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7248" y="6476867"/>
            <a:ext cx="52525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CUTE design overview in Fleming et al. (2018); Egan et al.  (2018)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30" y="932412"/>
            <a:ext cx="7754649" cy="581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8324" y="409192"/>
            <a:ext cx="770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Spacecraft Testing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7248" y="6476867"/>
            <a:ext cx="52525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CUTE design overview in Fleming et al. (2018); Egan et al.  (2018)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8" name="CUTE Array Deploy">
            <a:hlinkClick r:id="" action="ppaction://media"/>
            <a:extLst>
              <a:ext uri="{FF2B5EF4-FFF2-40B4-BE49-F238E27FC236}">
                <a16:creationId xmlns:a16="http://schemas.microsoft.com/office/drawing/2014/main" id="{03489465-4925-4563-9664-426165E92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36" y="950912"/>
            <a:ext cx="9205913" cy="51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39616" y="79465"/>
            <a:ext cx="8229600" cy="1139825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anchor="ctr" anchorCtr="0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10080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en-GB" sz="3900" b="0" dirty="0" smtClean="0">
                <a:solidFill>
                  <a:schemeClr val="tx1"/>
                </a:solidFill>
                <a:effectLst/>
                <a:latin typeface="Arial Rounded MT Bold" pitchFamily="34" charset="0"/>
              </a:rPr>
              <a:t>The Extrasolar Planet Zoo</a:t>
            </a:r>
            <a:endParaRPr lang="en-GB" sz="3900" b="0" dirty="0"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79" y="990600"/>
            <a:ext cx="7337873" cy="574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1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32" y="1251695"/>
            <a:ext cx="6631754" cy="4973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Flight Grating(s)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495367"/>
            <a:ext cx="52464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CUTE design overview in Fleming et al. (2018), Egan et al. (2018)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9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615" y="1782757"/>
            <a:ext cx="4359305" cy="2643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687" y="4290318"/>
            <a:ext cx="3858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20 x 8 cm Telescope: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=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R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ε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grat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QE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=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20-25 cm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3" y="1483442"/>
            <a:ext cx="4377332" cy="26838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48" y="1479437"/>
            <a:ext cx="4335028" cy="26681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2616" y="5316918"/>
            <a:ext cx="478503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Performance relative to GALEX NUV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Grism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	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eff,CUTE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eff,GALEX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~50%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             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CUTE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/R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GALEX,NUV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=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40x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             Angular Resolution: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Similar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Predicted Performance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5000" y="4270586"/>
            <a:ext cx="2972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Compact Spectrograph: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     &lt;R&gt;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= </a:t>
            </a:r>
            <a:r>
              <a:rPr lang="en-US" b="1" dirty="0" smtClean="0">
                <a:solidFill>
                  <a:srgbClr val="FFFF00"/>
                </a:solidFill>
                <a:latin typeface="Rockwell" panose="02060603020205020403"/>
              </a:rPr>
              <a:t>2000 -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</a:rPr>
              <a:t>3000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3124200"/>
            <a:ext cx="110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Proposal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1" y="4612701"/>
            <a:ext cx="3858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Instrument Sensitivity: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= A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R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ε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grat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QE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=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20-25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cm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" y="1480612"/>
            <a:ext cx="4600649" cy="26657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3501" y="1877754"/>
            <a:ext cx="5174592" cy="3279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Measured </a:t>
            </a:r>
            <a:r>
              <a:rPr kumimoji="0" lang="en-US" sz="2800" b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erformance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14066" y="6065838"/>
            <a:ext cx="2972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Rockwell" panose="02060603020205020403"/>
              </a:rPr>
              <a:t>Flight Telescope Spots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: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     &lt;R&gt;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= </a:t>
            </a:r>
            <a:r>
              <a:rPr lang="en-US" b="1" u="sng" dirty="0" smtClean="0">
                <a:solidFill>
                  <a:srgbClr val="FFFF00"/>
                </a:solidFill>
                <a:latin typeface="Rockwell" panose="02060603020205020403"/>
              </a:rPr>
              <a:t>2400-2600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9400" y="3124200"/>
            <a:ext cx="171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Flight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Components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798" y="4495800"/>
            <a:ext cx="86714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CUTE will achieve &gt;3σ detections of transits as low 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0.1%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depth for the brightest targets,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&lt; 1%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for all baseline targets with 5+ lightcurves per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target: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600075" marR="0" lvl="1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Continuum transit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sensitivity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0.7%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depth for median target over 1 transit</a:t>
            </a:r>
          </a:p>
          <a:p>
            <a:pPr marL="600075" marR="0" lvl="1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= Capable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detecting geometric transit and atmospheric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transit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04" y="1759575"/>
            <a:ext cx="4404277" cy="24401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Predicted Performance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612044"/>
            <a:ext cx="4151999" cy="2735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189237" y="2362200"/>
            <a:ext cx="902601" cy="378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96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1" y="959894"/>
            <a:ext cx="8039797" cy="5639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Status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6600" y="1371600"/>
            <a:ext cx="1081488" cy="1752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4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1" y="959894"/>
            <a:ext cx="8039797" cy="56392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6600" y="1371600"/>
            <a:ext cx="1081488" cy="144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38400"/>
            <a:ext cx="1647877" cy="179501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62200" y="932412"/>
            <a:ext cx="1752600" cy="4391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99355" y="322307"/>
            <a:ext cx="147829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CUTE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562600" y="15240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72378" y="1184896"/>
            <a:ext cx="2051267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Jan 2021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200" y="1219200"/>
            <a:ext cx="52848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Proposed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ROSES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D.3 APRA - March 2016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Selected February 2017, funded July 2017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Science Team face-to-face meetings: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Oct 2017,  Nov 2018, Oct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Long lead items arrive: 2018  - now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Assembly, test, calibration: ongoing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Launch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Q1-2021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Rockwell" panose="02060603020205020403"/>
              </a:rPr>
              <a:t>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Month Baseline mission: </a:t>
            </a: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12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exoplanetary systems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6-10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transits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each</a:t>
            </a:r>
          </a:p>
          <a:p>
            <a:pPr marL="557213" marR="0" lvl="1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12 – 20 additional systems in 12 month extended mission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" y="5209209"/>
            <a:ext cx="1615391" cy="7915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Status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7" y="897776"/>
            <a:ext cx="2991694" cy="32588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584B1-FC40-4B0B-A322-2B36628ABFE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82868" y="6172527"/>
            <a:ext cx="2940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linkClick r:id="rId5"/>
              </a:rPr>
              <a:t>@</a:t>
            </a:r>
            <a:r>
              <a:rPr lang="en-US" sz="2400" b="1" dirty="0" err="1">
                <a:solidFill>
                  <a:srgbClr val="FFFF00"/>
                </a:solidFill>
                <a:hlinkClick r:id="rId5"/>
              </a:rPr>
              <a:t>CuteCubeSat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 panose="020F0704030504030204" pitchFamily="34" charset="0"/>
              </a:rPr>
              <a:t>END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51890" y="6172200"/>
            <a:ext cx="28485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PI – France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464206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CUTE </a:t>
            </a:r>
            <a:r>
              <a:rPr lang="en-US" sz="2800" dirty="0" smtClean="0">
                <a:latin typeface="Arial Rounded MT Bold" panose="020F0704030504030204" pitchFamily="34" charset="0"/>
              </a:rPr>
              <a:t>Example Target Visibility List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717"/>
            <a:ext cx="9144000" cy="3450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5962906" cy="52068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332" y="409192"/>
            <a:ext cx="703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CUTE </a:t>
            </a:r>
            <a:r>
              <a:rPr lang="en-US" sz="2800" dirty="0" smtClean="0">
                <a:latin typeface="Arial Rounded MT Bold" panose="020F0704030504030204" pitchFamily="34" charset="0"/>
              </a:rPr>
              <a:t>Mission Summary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667"/>
          <a:stretch/>
        </p:blipFill>
        <p:spPr>
          <a:xfrm>
            <a:off x="8156778" y="150399"/>
            <a:ext cx="803762" cy="8005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6495367"/>
            <a:ext cx="52464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 smtClean="0">
                <a:latin typeface="Calibri" panose="020F0502020204030204"/>
              </a:rPr>
              <a:t>See CUTE design overview in Fleming et al. (2018), Egan et al. (2018) </a:t>
            </a:r>
            <a:endParaRPr lang="en-US" sz="135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622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39616" y="79465"/>
            <a:ext cx="8229600" cy="1139825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anchor="ctr" anchorCtr="0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10080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en-GB" sz="3900" b="0" dirty="0" smtClean="0">
                <a:solidFill>
                  <a:schemeClr val="tx1"/>
                </a:solidFill>
                <a:effectLst/>
                <a:latin typeface="Arial Rounded MT Bold" pitchFamily="34" charset="0"/>
              </a:rPr>
              <a:t>The Extrasolar Planet Zoo</a:t>
            </a:r>
            <a:endParaRPr lang="en-GB" sz="3900" b="0" dirty="0"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3663816" cy="3663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5264016"/>
            <a:ext cx="3359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GJ 832c, red dwarf host</a:t>
            </a:r>
          </a:p>
          <a:p>
            <a:r>
              <a:rPr lang="en-US" sz="2000" dirty="0" smtClean="0"/>
              <a:t>M sin(</a:t>
            </a:r>
            <a:r>
              <a:rPr lang="en-US" sz="2000" dirty="0" err="1" smtClean="0"/>
              <a:t>i</a:t>
            </a:r>
            <a:r>
              <a:rPr lang="en-US" sz="2000" dirty="0" smtClean="0"/>
              <a:t>) ~ 5.2 M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, R ~ 1.7 R</a:t>
            </a:r>
            <a:r>
              <a:rPr lang="en-US" sz="2000" baseline="-25000" dirty="0" smtClean="0"/>
              <a:t>E</a:t>
            </a:r>
          </a:p>
          <a:p>
            <a:r>
              <a:rPr lang="en-US" sz="2000" dirty="0" smtClean="0"/>
              <a:t>a ~ 0.16 AU</a:t>
            </a:r>
          </a:p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 ~ 230 - 280 K</a:t>
            </a:r>
            <a:endParaRPr lang="en-US" sz="2000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64216" y="6487241"/>
            <a:ext cx="3810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Wittenmyer</a:t>
            </a:r>
            <a:r>
              <a:rPr lang="en-US" sz="1200" dirty="0" smtClean="0"/>
              <a:t> et al. 2014)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1200090"/>
            <a:ext cx="2292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Super-Earth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9" t="9656" r="16537" b="5246"/>
          <a:stretch/>
        </p:blipFill>
        <p:spPr>
          <a:xfrm>
            <a:off x="636164" y="1622474"/>
            <a:ext cx="4018252" cy="36415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3091" y="5241742"/>
            <a:ext cx="3359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WASP-18b, solar-type host</a:t>
            </a:r>
          </a:p>
          <a:p>
            <a:r>
              <a:rPr lang="en-US" sz="2000" dirty="0" smtClean="0"/>
              <a:t>M  </a:t>
            </a:r>
            <a:r>
              <a:rPr lang="en-US" sz="2000" dirty="0"/>
              <a:t>~</a:t>
            </a:r>
            <a:r>
              <a:rPr lang="en-US" sz="2000" dirty="0" smtClean="0"/>
              <a:t> 10 M</a:t>
            </a:r>
            <a:r>
              <a:rPr lang="en-US" sz="2000" baseline="-25000" dirty="0" smtClean="0"/>
              <a:t>J</a:t>
            </a:r>
            <a:r>
              <a:rPr lang="en-US" sz="2000" dirty="0" smtClean="0"/>
              <a:t>, R ~ 1.1 R</a:t>
            </a:r>
            <a:r>
              <a:rPr lang="en-US" sz="2000" baseline="-25000" dirty="0"/>
              <a:t>J</a:t>
            </a:r>
            <a:endParaRPr lang="en-US" sz="2000" baseline="-25000" dirty="0" smtClean="0"/>
          </a:p>
          <a:p>
            <a:r>
              <a:rPr lang="en-US" sz="2000" dirty="0" smtClean="0"/>
              <a:t>a ~ 0.02 AU</a:t>
            </a:r>
          </a:p>
          <a:p>
            <a:r>
              <a:rPr lang="en-US" sz="2000" dirty="0" err="1" smtClean="0"/>
              <a:t>T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 ~ 2400 - 3100 K</a:t>
            </a:r>
            <a:endParaRPr lang="en-US" sz="20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438400" y="6487242"/>
            <a:ext cx="3810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Hellier</a:t>
            </a:r>
            <a:r>
              <a:rPr lang="en-US" sz="1200" dirty="0" smtClean="0"/>
              <a:t> et al. 2009)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66491" y="1177816"/>
            <a:ext cx="2292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Hot Jupiter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025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69" y="3057612"/>
            <a:ext cx="4493622" cy="3657600"/>
          </a:xfrm>
          <a:prstGeom prst="rect">
            <a:avLst/>
          </a:prstGeom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6905105" y="3501417"/>
            <a:ext cx="2209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/>
              <a:t>Optical, NIR Transit </a:t>
            </a:r>
            <a:r>
              <a:rPr lang="en-US" sz="1600" dirty="0"/>
              <a:t>of </a:t>
            </a:r>
            <a:r>
              <a:rPr lang="en-US" sz="1600" dirty="0" smtClean="0"/>
              <a:t>the HD 209458b</a:t>
            </a:r>
          </a:p>
          <a:p>
            <a:endParaRPr lang="en-US" sz="1600" dirty="0" smtClean="0"/>
          </a:p>
          <a:p>
            <a:r>
              <a:rPr lang="en-US" sz="1200" dirty="0" smtClean="0"/>
              <a:t>(Deming et al. 2013, see also Burrows et al. 2014, Sing et al. 2016)</a:t>
            </a:r>
            <a:endParaRPr lang="en-US" sz="12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97849" y="902126"/>
            <a:ext cx="784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Spectroscopic </a:t>
            </a:r>
            <a:r>
              <a:rPr lang="en-US" sz="2400" dirty="0">
                <a:cs typeface="Arial" pitchFamily="34" charset="0"/>
                <a:sym typeface="Symbol" pitchFamily="18" charset="2"/>
              </a:rPr>
              <a:t>transit analysis can probe 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absorption	 </a:t>
            </a:r>
            <a:r>
              <a:rPr lang="en-US" sz="2400" dirty="0">
                <a:cs typeface="Arial" pitchFamily="34" charset="0"/>
                <a:sym typeface="Symbol" pitchFamily="18" charset="2"/>
              </a:rPr>
              <a:t>by specific atmospheric 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constituents </a:t>
            </a:r>
            <a:endParaRPr lang="en-US" sz="2400" dirty="0">
              <a:cs typeface="Arial" pitchFamily="34" charset="0"/>
              <a:sym typeface="Symbol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74" y="1828800"/>
            <a:ext cx="7190411" cy="109728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638800" y="3733800"/>
            <a:ext cx="0" cy="175260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22149" y="3087469"/>
            <a:ext cx="2222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Atmospheric Water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Absorption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44" y="4059761"/>
            <a:ext cx="2270125" cy="13891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Occultation Depth = (R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(</a:t>
            </a:r>
            <a:r>
              <a:rPr lang="el-GR" sz="2400" dirty="0" smtClean="0">
                <a:latin typeface="Calibri" panose="020F0502020204030204" pitchFamily="34" charset="0"/>
              </a:rPr>
              <a:t>λ</a:t>
            </a:r>
            <a:r>
              <a:rPr lang="en-US" sz="2400" dirty="0" smtClean="0"/>
              <a:t>) / R</a:t>
            </a:r>
            <a:r>
              <a:rPr lang="en-US" sz="2400" baseline="-25000" dirty="0" smtClean="0"/>
              <a:t>*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73075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smtClean="0">
                <a:effectLst/>
                <a:latin typeface="Arial Rounded MT Bold" pitchFamily="34" charset="0"/>
              </a:rPr>
              <a:t>Exoplanet Atmospheres</a:t>
            </a:r>
            <a:endParaRPr lang="en-US" sz="2800" b="0" dirty="0"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Transit animation</a:t>
            </a:r>
          </a:p>
        </p:txBody>
      </p:sp>
      <p:pic>
        <p:nvPicPr>
          <p:cNvPr id="218" name="transit-bow-shock-1504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extLst/>
          </a:blip>
          <a:srcRect r="1652"/>
          <a:stretch/>
        </p:blipFill>
        <p:spPr>
          <a:xfrm>
            <a:off x="152400" y="1785882"/>
            <a:ext cx="7239000" cy="3927212"/>
          </a:xfrm>
          <a:prstGeom prst="rect">
            <a:avLst/>
          </a:prstGeom>
        </p:spPr>
      </p:pic>
      <p:sp>
        <p:nvSpPr>
          <p:cNvPr id="219" name="Shape 219"/>
          <p:cNvSpPr/>
          <p:nvPr/>
        </p:nvSpPr>
        <p:spPr>
          <a:xfrm>
            <a:off x="158256" y="1220366"/>
            <a:ext cx="2583610" cy="892969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/>
            </a:pPr>
            <a:endParaRPr kumimoji="0" sz="182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5029200" y="6518012"/>
            <a:ext cx="3794308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Fossati et al. (2010); </a:t>
            </a:r>
            <a:r>
              <a: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Vidotto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et al. (2010)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NUV Transit Spectra of WASP-12b: Early Ingress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638800" y="101228"/>
            <a:ext cx="3341007" cy="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</a:rPr>
              <a:t>Slide credits Joe Llama – Lowell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</a:rPr>
              <a:t>Obs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0444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Transit animation</a:t>
            </a:r>
          </a:p>
        </p:txBody>
      </p:sp>
      <p:sp>
        <p:nvSpPr>
          <p:cNvPr id="219" name="Shape 219"/>
          <p:cNvSpPr/>
          <p:nvPr/>
        </p:nvSpPr>
        <p:spPr>
          <a:xfrm>
            <a:off x="158256" y="1220366"/>
            <a:ext cx="2583610" cy="892969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/>
            </a:pPr>
            <a:endParaRPr kumimoji="0" sz="182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NUV Transit Spectra of WASP-12b: Early Ingress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638800" y="101228"/>
            <a:ext cx="3341007" cy="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</a:rPr>
              <a:t>Slide credits Joe Llama – Lowell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</a:rPr>
              <a:t>Obs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8" y="1981200"/>
            <a:ext cx="6909495" cy="3783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84" y="937617"/>
            <a:ext cx="4343400" cy="1651958"/>
          </a:xfrm>
          <a:prstGeom prst="rect">
            <a:avLst/>
          </a:prstGeom>
        </p:spPr>
      </p:pic>
      <p:sp>
        <p:nvSpPr>
          <p:cNvPr id="220" name="Shape 220"/>
          <p:cNvSpPr/>
          <p:nvPr/>
        </p:nvSpPr>
        <p:spPr>
          <a:xfrm>
            <a:off x="5144093" y="2624957"/>
            <a:ext cx="3794308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Light"/>
                <a:sym typeface="Helvetica Light"/>
              </a:rPr>
              <a:t>Fossati et al. (2010); </a:t>
            </a:r>
            <a:r>
              <a: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Light"/>
                <a:sym typeface="Helvetica Light"/>
              </a:rPr>
              <a:t>Vidotto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Light"/>
                <a:sym typeface="Helvetica Light"/>
              </a:rPr>
              <a:t>et al. (</a:t>
            </a:r>
            <a:r>
              <a: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Light"/>
                <a:sym typeface="Helvetica Light"/>
              </a:rPr>
              <a:t>2010)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Light"/>
                <a:sym typeface="Helvetica Light"/>
              </a:rPr>
              <a:t>Llama et al. (2011);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Light"/>
                <a:sym typeface="Helvetica Light"/>
              </a:rPr>
              <a:t>Haswell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Light"/>
                <a:sym typeface="Helvetica Light"/>
              </a:rPr>
              <a:t> et al. (2012)</a:t>
            </a:r>
          </a:p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Light"/>
                <a:sym typeface="Helvetica Light"/>
              </a:rPr>
              <a:t>Nichols et al. (2015)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3029977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magfield.png"/>
          <p:cNvPicPr/>
          <p:nvPr/>
        </p:nvPicPr>
        <p:blipFill>
          <a:blip r:embed="rId3">
            <a:alphaModFix amt="90000"/>
            <a:extLst/>
          </a:blip>
          <a:srcRect t="14980" b="14980"/>
          <a:stretch>
            <a:fillRect/>
          </a:stretch>
        </p:blipFill>
        <p:spPr>
          <a:xfrm rot="10800000">
            <a:off x="519875" y="468912"/>
            <a:ext cx="8104321" cy="4434472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8081367" y="6750844"/>
            <a:ext cx="1116211" cy="11608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10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228600" y="5006504"/>
            <a:ext cx="4052125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22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Interaction </a:t>
            </a:r>
            <a:r>
              <a:rPr kumimoji="0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between stellar wind and planetary magnetic field </a:t>
            </a:r>
            <a:r>
              <a:rPr kumimoji="0" lang="en-US" sz="22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may </a:t>
            </a:r>
            <a:r>
              <a:rPr kumimoji="0" sz="22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cause </a:t>
            </a:r>
            <a:r>
              <a:rPr kumimoji="0" sz="22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compression</a:t>
            </a:r>
            <a:r>
              <a:rPr kumimoji="0" sz="22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.</a:t>
            </a:r>
            <a:endParaRPr kumimoji="0" lang="en-US" sz="225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sym typeface="Helvetica Light"/>
            </a:endParaRPr>
          </a:p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22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(Vidotto et al. 2010, 2011)</a:t>
            </a:r>
            <a:endParaRPr kumimoji="0" sz="22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sym typeface="Helvetica Light"/>
            </a:endParaRPr>
          </a:p>
        </p:txBody>
      </p:sp>
      <p:sp>
        <p:nvSpPr>
          <p:cNvPr id="7" name="Shape 97"/>
          <p:cNvSpPr/>
          <p:nvPr/>
        </p:nvSpPr>
        <p:spPr>
          <a:xfrm>
            <a:off x="4648200" y="5006504"/>
            <a:ext cx="4052125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22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Interaction strength depends on relative velocity and coronal/wind density and temperature</a:t>
            </a:r>
            <a:endParaRPr kumimoji="0" sz="22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sym typeface="Helvetica Ligh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638800" y="101228"/>
            <a:ext cx="3341007" cy="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</a:rPr>
              <a:t>Slide credits Joe Llama – Lowell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</a:rPr>
              <a:t>Obs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11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wasp12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188148" y="669726"/>
            <a:ext cx="3884414" cy="6215063"/>
          </a:xfrm>
          <a:prstGeom prst="rect">
            <a:avLst/>
          </a:prstGeom>
        </p:spPr>
      </p:pic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178594" y="-17859"/>
            <a:ext cx="8947966" cy="1714500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19" dirty="0"/>
              <a:t>WASP-12b in the Near-UV</a:t>
            </a:r>
          </a:p>
        </p:txBody>
      </p:sp>
      <p:sp>
        <p:nvSpPr>
          <p:cNvPr id="224" name="Shape 224"/>
          <p:cNvSpPr/>
          <p:nvPr/>
        </p:nvSpPr>
        <p:spPr>
          <a:xfrm>
            <a:off x="5116711" y="4723805"/>
            <a:ext cx="642938" cy="1803797"/>
          </a:xfrm>
          <a:prstGeom prst="rect">
            <a:avLst/>
          </a:prstGeom>
          <a:solidFill>
            <a:srgbClr val="030303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10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5" name="Shape 225"/>
          <p:cNvSpPr/>
          <p:nvPr/>
        </p:nvSpPr>
        <p:spPr>
          <a:xfrm rot="16200000">
            <a:off x="4405313" y="5519375"/>
            <a:ext cx="1071563" cy="194797"/>
          </a:xfrm>
          <a:prstGeom prst="rect">
            <a:avLst/>
          </a:prstGeom>
          <a:solidFill>
            <a:srgbClr val="03030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Flux</a:t>
            </a:r>
          </a:p>
        </p:txBody>
      </p:sp>
      <p:sp>
        <p:nvSpPr>
          <p:cNvPr id="226" name="Shape 226"/>
          <p:cNvSpPr/>
          <p:nvPr/>
        </p:nvSpPr>
        <p:spPr>
          <a:xfrm>
            <a:off x="5249595" y="5144328"/>
            <a:ext cx="403958" cy="194797"/>
          </a:xfrm>
          <a:prstGeom prst="rect">
            <a:avLst/>
          </a:prstGeom>
          <a:solidFill>
            <a:srgbClr val="03030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1.000</a:t>
            </a:r>
          </a:p>
        </p:txBody>
      </p:sp>
      <p:sp>
        <p:nvSpPr>
          <p:cNvPr id="227" name="Shape 227"/>
          <p:cNvSpPr/>
          <p:nvPr/>
        </p:nvSpPr>
        <p:spPr>
          <a:xfrm>
            <a:off x="5249595" y="5921211"/>
            <a:ext cx="403958" cy="194797"/>
          </a:xfrm>
          <a:prstGeom prst="rect">
            <a:avLst/>
          </a:prstGeom>
          <a:solidFill>
            <a:srgbClr val="03030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0.970</a:t>
            </a:r>
          </a:p>
        </p:txBody>
      </p:sp>
      <p:sp>
        <p:nvSpPr>
          <p:cNvPr id="228" name="Shape 228"/>
          <p:cNvSpPr/>
          <p:nvPr/>
        </p:nvSpPr>
        <p:spPr>
          <a:xfrm>
            <a:off x="5258525" y="5537234"/>
            <a:ext cx="403958" cy="194797"/>
          </a:xfrm>
          <a:prstGeom prst="rect">
            <a:avLst/>
          </a:prstGeom>
          <a:solidFill>
            <a:srgbClr val="03030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0.985</a:t>
            </a:r>
          </a:p>
        </p:txBody>
      </p:sp>
      <p:sp>
        <p:nvSpPr>
          <p:cNvPr id="229" name="Shape 229"/>
          <p:cNvSpPr/>
          <p:nvPr/>
        </p:nvSpPr>
        <p:spPr>
          <a:xfrm rot="5400000">
            <a:off x="7246441" y="3746004"/>
            <a:ext cx="178594" cy="2330648"/>
          </a:xfrm>
          <a:prstGeom prst="rect">
            <a:avLst/>
          </a:prstGeom>
          <a:solidFill>
            <a:srgbClr val="030303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10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0" name="Shape 230"/>
          <p:cNvSpPr/>
          <p:nvPr/>
        </p:nvSpPr>
        <p:spPr>
          <a:xfrm rot="5400000">
            <a:off x="7286625" y="4714875"/>
            <a:ext cx="196453" cy="3339703"/>
          </a:xfrm>
          <a:prstGeom prst="rect">
            <a:avLst/>
          </a:prstGeom>
          <a:solidFill>
            <a:srgbClr val="030303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10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5322094" y="6626656"/>
            <a:ext cx="3884414" cy="194797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Phase</a:t>
            </a:r>
          </a:p>
        </p:txBody>
      </p:sp>
      <p:sp>
        <p:nvSpPr>
          <p:cNvPr id="232" name="Shape 232"/>
          <p:cNvSpPr/>
          <p:nvPr/>
        </p:nvSpPr>
        <p:spPr>
          <a:xfrm>
            <a:off x="6410429" y="6296258"/>
            <a:ext cx="278924" cy="194797"/>
          </a:xfrm>
          <a:prstGeom prst="rect">
            <a:avLst/>
          </a:prstGeom>
          <a:solidFill>
            <a:srgbClr val="03030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-0.1</a:t>
            </a:r>
          </a:p>
        </p:txBody>
      </p:sp>
      <p:sp>
        <p:nvSpPr>
          <p:cNvPr id="233" name="Shape 233"/>
          <p:cNvSpPr/>
          <p:nvPr/>
        </p:nvSpPr>
        <p:spPr>
          <a:xfrm>
            <a:off x="7874898" y="6305187"/>
            <a:ext cx="278924" cy="194797"/>
          </a:xfrm>
          <a:prstGeom prst="rect">
            <a:avLst/>
          </a:prstGeom>
          <a:solidFill>
            <a:srgbClr val="03030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-0.1</a:t>
            </a:r>
          </a:p>
        </p:txBody>
      </p:sp>
      <p:sp>
        <p:nvSpPr>
          <p:cNvPr id="234" name="Shape 234"/>
          <p:cNvSpPr/>
          <p:nvPr/>
        </p:nvSpPr>
        <p:spPr>
          <a:xfrm>
            <a:off x="7169951" y="6305187"/>
            <a:ext cx="224420" cy="194797"/>
          </a:xfrm>
          <a:prstGeom prst="rect">
            <a:avLst/>
          </a:prstGeom>
          <a:solidFill>
            <a:srgbClr val="03030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26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0.0</a:t>
            </a:r>
          </a:p>
        </p:txBody>
      </p:sp>
      <p:sp>
        <p:nvSpPr>
          <p:cNvPr id="235" name="Shape 235"/>
          <p:cNvSpPr/>
          <p:nvPr/>
        </p:nvSpPr>
        <p:spPr>
          <a:xfrm>
            <a:off x="5777508" y="5009555"/>
            <a:ext cx="3098602" cy="1232297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10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116363" y="1429064"/>
            <a:ext cx="4936779" cy="3999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241093" marR="0" lvl="0" indent="-241093" algn="l" defTabSz="410751" rtl="0" eaLnBrk="1" fontAlgn="auto" latinLnBrk="0" hangingPunct="1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sz="196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Llama et al. (2011</a:t>
            </a:r>
            <a:r>
              <a:rPr kumimoji="0" sz="196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)</a:t>
            </a:r>
            <a:r>
              <a:rPr kumimoji="0" lang="en-US" sz="196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kumimoji="0" lang="en-US" sz="1969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Vidotto</a:t>
            </a:r>
            <a:r>
              <a:rPr kumimoji="0" lang="en-US" sz="196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 et al. (2010)</a:t>
            </a:r>
            <a:r>
              <a:rPr kumimoji="0" sz="1969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:</a:t>
            </a:r>
            <a:endParaRPr kumimoji="0" sz="196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82186" marR="0" lvl="1" indent="-241093" algn="l" defTabSz="410751" rtl="0" eaLnBrk="1" fontAlgn="auto" latinLnBrk="0" hangingPunct="1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sz="1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Potential detection of a magnetic field around WASP-12b.</a:t>
            </a:r>
          </a:p>
          <a:p>
            <a:pPr marL="482186" marR="0" lvl="1" indent="-241093" algn="l" defTabSz="410751" rtl="0" eaLnBrk="1" fontAlgn="auto" latinLnBrk="0" hangingPunct="1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sz="1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Magnetosphere protects the atmosphere to ~5 </a:t>
            </a:r>
            <a:r>
              <a:rPr kumimoji="0" sz="196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Rp</a:t>
            </a:r>
            <a:r>
              <a:rPr kumimoji="0" sz="1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.</a:t>
            </a:r>
          </a:p>
          <a:p>
            <a:pPr marL="482186" marR="0" lvl="1" indent="-241093" algn="l" defTabSz="410751" rtl="0" eaLnBrk="1" fontAlgn="auto" latinLnBrk="0" hangingPunct="1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sz="196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Bp</a:t>
            </a:r>
            <a:r>
              <a:rPr kumimoji="0" sz="1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 ~ 24 </a:t>
            </a:r>
            <a:r>
              <a:rPr kumimoji="0" sz="1969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Gauss</a:t>
            </a:r>
            <a:endParaRPr kumimoji="0" lang="en-US" sz="1969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52400" y="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NUV Transit Spectra of WASP-12b: Early Ingress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638800" y="101228"/>
            <a:ext cx="3341007" cy="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8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</a:rPr>
              <a:t>Slide credits Joe Llama – Lowell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itchFamily="34" charset="0"/>
              </a:rPr>
              <a:t>Obs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8387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magfield.png"/>
          <p:cNvPicPr/>
          <p:nvPr/>
        </p:nvPicPr>
        <p:blipFill>
          <a:blip r:embed="rId3">
            <a:alphaModFix amt="90000"/>
            <a:extLst/>
          </a:blip>
          <a:srcRect t="14980" b="14980"/>
          <a:stretch>
            <a:fillRect/>
          </a:stretch>
        </p:blipFill>
        <p:spPr>
          <a:xfrm rot="10800000">
            <a:off x="519875" y="468912"/>
            <a:ext cx="8104321" cy="4434472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8081367" y="6750844"/>
            <a:ext cx="1116211" cy="116086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10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0" y="5014024"/>
            <a:ext cx="405212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22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Not the only interpretation:</a:t>
            </a:r>
            <a:endParaRPr kumimoji="0" sz="22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sym typeface="Helvetica Light"/>
            </a:endParaRPr>
          </a:p>
        </p:txBody>
      </p:sp>
      <p:sp>
        <p:nvSpPr>
          <p:cNvPr id="7" name="Shape 97"/>
          <p:cNvSpPr/>
          <p:nvPr/>
        </p:nvSpPr>
        <p:spPr>
          <a:xfrm>
            <a:off x="282178" y="5306294"/>
            <a:ext cx="891540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285750" marR="0" lvl="0" indent="-285750" algn="l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Hydrodynamic mass-loss may support an upstream shock (Lai et al. 2010)</a:t>
            </a:r>
          </a:p>
          <a:p>
            <a:pPr marL="285750" marR="0" lvl="0" indent="-285750" algn="l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 Accretion stream onto the star ahead of the motion 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Bisikalo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 et al. 2013)</a:t>
            </a:r>
          </a:p>
          <a:p>
            <a:pPr marL="285750" marR="0" lvl="0" indent="-285750" algn="l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Plasma torus from satellites (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Ben-Jaffel &amp; Ballester 2014</a:t>
            </a: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; Kislyakova </a:t>
            </a:r>
            <a:r>
              <a:rPr kumimoji="0" lang="da-DK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et al. </a:t>
            </a: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2016)</a:t>
            </a:r>
          </a:p>
          <a:p>
            <a:pPr marL="285750" marR="0" lvl="0" indent="-285750" algn="l" defTabSz="410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kumimoji="0" lang="da-DK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sym typeface="Helvetica Light"/>
              </a:rPr>
              <a:t>CLOUDY modeling finds compressed stellar winds produce insufficient optical depth, arguing for the planetary mass-loss explanation (Turner et al. 2016)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" panose="02060603020205020403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754797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93939"/>
            <a:ext cx="3901440" cy="3343656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15201" y="1457120"/>
            <a:ext cx="86763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Overview</a:t>
            </a:r>
            <a:r>
              <a:rPr kumimoji="0" lang="en-US" sz="2400" b="1" i="0" u="sng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: </a:t>
            </a:r>
            <a:endParaRPr kumimoji="0" lang="en-US" sz="2400" b="1" i="0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7231" y="174625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Extreme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xoplanetary systems: new regimes of planetary physics and star-planet interactions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5201" y="1596616"/>
            <a:ext cx="817596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Classes of planets not found in the solar system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Planetary atmospheres </a:t>
            </a:r>
            <a:r>
              <a:rPr lang="en-US" sz="2400" dirty="0" smtClean="0">
                <a:latin typeface="Rockwell" panose="02060603020205020403"/>
              </a:rPr>
              <a:t>undergoing exaggerated 	physical and chemical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>
                <a:latin typeface="Rockwell" panose="02060603020205020403"/>
              </a:rPr>
              <a:t>	processing</a:t>
            </a:r>
            <a:endParaRPr kumimoji="0" lang="en-US" sz="2400" b="0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Statistics and systematics,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need for a dedicated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	</a:t>
            </a:r>
            <a:r>
              <a:rPr lang="en-US" sz="2400" baseline="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UV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 transit experiment: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	</a:t>
            </a: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latin typeface="Rockwell" panose="02060603020205020403"/>
              </a:rPr>
              <a:t>CUTE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12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15201" y="1504859"/>
            <a:ext cx="8300703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Most spectacular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example has been on the short-period 	Neptune-mass planet GJ 436b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en-US" sz="2400" dirty="0">
              <a:solidFill>
                <a:prstClr val="white"/>
              </a:solidFill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15201" y="1024496"/>
            <a:ext cx="89653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b="1" u="sng" dirty="0" smtClean="0">
                <a:solidFill>
                  <a:prstClr val="white"/>
                </a:solidFill>
                <a:latin typeface="Rockwell" panose="02060603020205020403"/>
              </a:rPr>
              <a:t>EUV heating driving mass-loss from short-period planets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2"/>
          <a:stretch/>
        </p:blipFill>
        <p:spPr>
          <a:xfrm>
            <a:off x="4803167" y="2474563"/>
            <a:ext cx="3812737" cy="2935638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effectLst/>
                <a:latin typeface="Arial Rounded MT Bold" pitchFamily="34" charset="0"/>
              </a:rPr>
              <a:t>HOT JUPITER Atmospheres</a:t>
            </a:r>
            <a:endParaRPr lang="en-US" sz="2800" b="0" dirty="0"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83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0" dirty="0">
                <a:effectLst/>
                <a:latin typeface="Arial Rounded MT Bold" pitchFamily="34" charset="0"/>
              </a:rPr>
              <a:t>Exoplanet </a:t>
            </a:r>
            <a:r>
              <a:rPr lang="en-US" sz="2800" b="0" dirty="0" smtClean="0">
                <a:effectLst/>
                <a:latin typeface="Arial Rounded MT Bold" pitchFamily="34" charset="0"/>
              </a:rPr>
              <a:t>Atmospheres</a:t>
            </a:r>
            <a:endParaRPr lang="en-US" sz="2800" b="0" dirty="0">
              <a:effectLst/>
              <a:latin typeface="Arial Rounded MT Bold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97849" y="902126"/>
            <a:ext cx="784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Narrow-band/spectroscopic </a:t>
            </a:r>
            <a:r>
              <a:rPr lang="en-US" sz="2400" dirty="0">
                <a:cs typeface="Arial" pitchFamily="34" charset="0"/>
                <a:sym typeface="Symbol" pitchFamily="18" charset="2"/>
              </a:rPr>
              <a:t>transit analysis can probe absorption by specific atmospheric 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constituents </a:t>
            </a:r>
            <a:endParaRPr lang="en-US" sz="2400" dirty="0">
              <a:cs typeface="Arial" pitchFamily="34" charset="0"/>
              <a:sym typeface="Symbol" pitchFamily="18" charset="2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93281" y="1903416"/>
            <a:ext cx="2270125" cy="13891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Occultation Depth = </a:t>
            </a:r>
          </a:p>
          <a:p>
            <a:pPr algn="ctr"/>
            <a:r>
              <a:rPr lang="en-US" sz="2400" dirty="0" smtClean="0"/>
              <a:t>(R</a:t>
            </a:r>
            <a:r>
              <a:rPr lang="en-US" sz="2400" baseline="-25000" dirty="0" smtClean="0"/>
              <a:t>P</a:t>
            </a:r>
            <a:r>
              <a:rPr lang="en-US" sz="2400" dirty="0" smtClean="0">
                <a:latin typeface="Calibri" panose="020F0502020204030204" pitchFamily="34" charset="0"/>
              </a:rPr>
              <a:t> / </a:t>
            </a:r>
            <a:r>
              <a:rPr lang="en-US" sz="2400" dirty="0" smtClean="0"/>
              <a:t>R</a:t>
            </a:r>
            <a:r>
              <a:rPr lang="en-US" sz="2400" baseline="-25000" dirty="0" smtClean="0"/>
              <a:t>*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03416"/>
            <a:ext cx="4495800" cy="44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8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88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0" dirty="0">
                <a:effectLst/>
                <a:latin typeface="Arial Rounded MT Bold" pitchFamily="34" charset="0"/>
              </a:rPr>
              <a:t>Exoplanet </a:t>
            </a:r>
            <a:r>
              <a:rPr lang="en-US" sz="2800" b="0" dirty="0" smtClean="0">
                <a:effectLst/>
                <a:latin typeface="Arial Rounded MT Bold" pitchFamily="34" charset="0"/>
              </a:rPr>
              <a:t>Atmospheres</a:t>
            </a:r>
            <a:endParaRPr lang="en-US" sz="2800" b="0" dirty="0">
              <a:effectLst/>
              <a:latin typeface="Arial Rounded MT Bold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97849" y="902126"/>
            <a:ext cx="784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>
                <a:cs typeface="Arial" pitchFamily="34" charset="0"/>
                <a:sym typeface="Symbol" pitchFamily="18" charset="2"/>
              </a:rPr>
              <a:t>Narrow-band/spectroscopic </a:t>
            </a:r>
            <a:r>
              <a:rPr lang="en-US" sz="2400" dirty="0">
                <a:cs typeface="Arial" pitchFamily="34" charset="0"/>
                <a:sym typeface="Symbol" pitchFamily="18" charset="2"/>
              </a:rPr>
              <a:t>transit analysis can probe absorption by specific atmospheric </a:t>
            </a:r>
            <a:r>
              <a:rPr lang="en-US" sz="2400" dirty="0" smtClean="0">
                <a:cs typeface="Arial" pitchFamily="34" charset="0"/>
                <a:sym typeface="Symbol" pitchFamily="18" charset="2"/>
              </a:rPr>
              <a:t>constituents </a:t>
            </a:r>
            <a:endParaRPr lang="en-US" sz="2400" dirty="0">
              <a:cs typeface="Arial" pitchFamily="34" charset="0"/>
              <a:sym typeface="Symbol" pitchFamily="18" charset="2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93281" y="1903416"/>
            <a:ext cx="2270125" cy="13891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Occultation Depth = (R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(</a:t>
            </a:r>
            <a:r>
              <a:rPr lang="el-GR" sz="2400" dirty="0" smtClean="0">
                <a:latin typeface="Calibri" panose="020F0502020204030204" pitchFamily="34" charset="0"/>
              </a:rPr>
              <a:t>λ</a:t>
            </a:r>
            <a:r>
              <a:rPr lang="en-US" sz="2400" dirty="0" smtClean="0"/>
              <a:t>) / R</a:t>
            </a:r>
            <a:r>
              <a:rPr lang="en-US" sz="2400" baseline="-25000" dirty="0" smtClean="0"/>
              <a:t>*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03416"/>
            <a:ext cx="4495800" cy="44120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88919" y="3505200"/>
            <a:ext cx="1407284" cy="1371600"/>
          </a:xfrm>
          <a:prstGeom prst="ellipse">
            <a:avLst/>
          </a:prstGeom>
          <a:solidFill>
            <a:srgbClr val="D8E8B4">
              <a:alpha val="40000"/>
            </a:srgbClr>
          </a:solidFill>
          <a:ln w="9525"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361860" y="2743200"/>
            <a:ext cx="591140" cy="914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49271" y="2373868"/>
            <a:ext cx="148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Atmosphere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920570" y="3657600"/>
            <a:ext cx="3266199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Rockwell" panose="02060603020205020403"/>
              </a:rPr>
              <a:t>Transit Spectroscopy: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Rockwell" panose="02060603020205020403"/>
              </a:rPr>
              <a:t>in-transit vs. out-of-transit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Rockwell" panose="02060603020205020403"/>
              </a:rPr>
              <a:t>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 smtClean="0">
                <a:latin typeface="Rockwell" panose="02060603020205020403"/>
              </a:rPr>
              <a:t>Temperature structure</a:t>
            </a:r>
            <a:endParaRPr kumimoji="0" lang="en-US" b="0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 smtClean="0">
                <a:latin typeface="Rockwell" panose="02060603020205020403"/>
              </a:rPr>
              <a:t>Velocity flows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 smtClean="0">
                <a:latin typeface="Rockwell" panose="02060603020205020403"/>
              </a:rPr>
              <a:t>Mass-loss rates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en-US" sz="2400" dirty="0">
              <a:solidFill>
                <a:prstClr val="white"/>
              </a:solidFill>
              <a:latin typeface="Rockwell" panose="02060603020205020403"/>
            </a:endParaRPr>
          </a:p>
        </p:txBody>
      </p:sp>
    </p:spTree>
    <p:extLst>
      <p:ext uri="{BB962C8B-B14F-4D97-AF65-F5344CB8AC3E}">
        <p14:creationId xmlns:p14="http://schemas.microsoft.com/office/powerpoint/2010/main" val="13096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199360</TotalTime>
  <Words>4010</Words>
  <Application>Microsoft Office PowerPoint</Application>
  <PresentationFormat>On-screen Show (4:3)</PresentationFormat>
  <Paragraphs>544</Paragraphs>
  <Slides>55</Slides>
  <Notes>55</Notes>
  <HiddenSlides>18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75" baseType="lpstr">
      <vt:lpstr>Arial</vt:lpstr>
      <vt:lpstr>Arial Rounded MT Bold</vt:lpstr>
      <vt:lpstr>Bookman Old Style</vt:lpstr>
      <vt:lpstr>Calibri</vt:lpstr>
      <vt:lpstr>Calibri Light</vt:lpstr>
      <vt:lpstr>Century Gothic</vt:lpstr>
      <vt:lpstr>Gill Sans</vt:lpstr>
      <vt:lpstr>Helvetica</vt:lpstr>
      <vt:lpstr>Helvetica Light</vt:lpstr>
      <vt:lpstr>Lucida Grande</vt:lpstr>
      <vt:lpstr>Mangal</vt:lpstr>
      <vt:lpstr>Palatino</vt:lpstr>
      <vt:lpstr>Rockwell</vt:lpstr>
      <vt:lpstr>Symbol</vt:lpstr>
      <vt:lpstr>Times New Roman</vt:lpstr>
      <vt:lpstr>Wingdings</vt:lpstr>
      <vt:lpstr>Damask</vt:lpstr>
      <vt:lpstr>Black</vt:lpstr>
      <vt:lpstr>2_Office Theme</vt:lpstr>
      <vt:lpstr>1_Damask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HOT JUPITER Atmospheres</vt:lpstr>
      <vt:lpstr>Exoplanet Atmospheres</vt:lpstr>
      <vt:lpstr>Exoplanet Atmospheres</vt:lpstr>
      <vt:lpstr>PowerPoint Presentation</vt:lpstr>
      <vt:lpstr>Extreme Exoplanet Atmospheres: challenges</vt:lpstr>
      <vt:lpstr>Extreme Exoplanet Atmospheres: challenges</vt:lpstr>
      <vt:lpstr>Extreme Exoplanet Atmospheres: challenges</vt:lpstr>
      <vt:lpstr>Extreme Exoplanet Atmospheres: challenges</vt:lpstr>
      <vt:lpstr>Extreme Exoplanet Atmospheres: challenges</vt:lpstr>
      <vt:lpstr>Extreme Exoplanet Atmospheres: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Transit animation</vt:lpstr>
      <vt:lpstr>Transit animation</vt:lpstr>
      <vt:lpstr>PowerPoint Presentation</vt:lpstr>
      <vt:lpstr>WASP-12b in the Near-UV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kevinf</dc:creator>
  <cp:lastModifiedBy>Kevin France</cp:lastModifiedBy>
  <cp:revision>2185</cp:revision>
  <cp:lastPrinted>2016-11-20T15:14:26Z</cp:lastPrinted>
  <dcterms:created xsi:type="dcterms:W3CDTF">2011-04-06T15:16:30Z</dcterms:created>
  <dcterms:modified xsi:type="dcterms:W3CDTF">2020-01-03T00:58:53Z</dcterms:modified>
</cp:coreProperties>
</file>