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20" r:id="rId2"/>
  </p:sldMasterIdLst>
  <p:notesMasterIdLst>
    <p:notesMasterId r:id="rId10"/>
  </p:notesMasterIdLst>
  <p:handoutMasterIdLst>
    <p:handoutMasterId r:id="rId11"/>
  </p:handoutMasterIdLst>
  <p:sldIdLst>
    <p:sldId id="456" r:id="rId3"/>
    <p:sldId id="469" r:id="rId4"/>
    <p:sldId id="473" r:id="rId5"/>
    <p:sldId id="476" r:id="rId6"/>
    <p:sldId id="474" r:id="rId7"/>
    <p:sldId id="475" r:id="rId8"/>
    <p:sldId id="460"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p15:clr>
            <a:srgbClr val="A4A3A4"/>
          </p15:clr>
        </p15:guide>
        <p15:guide id="2" orient="horz" pos="1664">
          <p15:clr>
            <a:srgbClr val="A4A3A4"/>
          </p15:clr>
        </p15:guide>
        <p15:guide id="3" orient="horz" pos="11">
          <p15:clr>
            <a:srgbClr val="A4A3A4"/>
          </p15:clr>
        </p15:guide>
        <p15:guide id="4" pos="5759">
          <p15:clr>
            <a:srgbClr val="A4A3A4"/>
          </p15:clr>
        </p15:guide>
        <p15:guide id="5"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EBDFE"/>
    <a:srgbClr val="738AB6"/>
    <a:srgbClr val="7B67A6"/>
    <a:srgbClr val="9BCCBF"/>
    <a:srgbClr val="FFFFFF"/>
    <a:srgbClr val="BA0C2F"/>
    <a:srgbClr val="53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9" autoAdjust="0"/>
    <p:restoredTop sz="99388" autoAdjust="0"/>
  </p:normalViewPr>
  <p:slideViewPr>
    <p:cSldViewPr snapToGrid="0" snapToObjects="1">
      <p:cViewPr varScale="1">
        <p:scale>
          <a:sx n="155" d="100"/>
          <a:sy n="155" d="100"/>
        </p:scale>
        <p:origin x="192" y="504"/>
      </p:cViewPr>
      <p:guideLst>
        <p:guide orient="horz" pos="3026"/>
        <p:guide orient="horz" pos="1664"/>
        <p:guide orient="horz" pos="11"/>
        <p:guide pos="5759"/>
        <p:guide pos="28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DF2216-3C6C-5242-8DB2-4752D4FEC615}" type="datetimeFigureOut">
              <a:rPr lang="en-US" smtClean="0">
                <a:latin typeface="Arial"/>
              </a:rPr>
              <a:pPr/>
              <a:t>1/3/20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6E00F2-CC6B-3345-A584-44341337AE2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935426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D6293C-6F3F-374D-A003-D3E152FC3744}" type="datetimeFigureOut">
              <a:rPr lang="en-US" smtClean="0"/>
              <a:pPr/>
              <a:t>1/3/20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D389288A-BD78-EC48-81B6-C08E556E1607}" type="slidenum">
              <a:rPr lang="en-US" smtClean="0"/>
              <a:pPr/>
              <a:t>‹#›</a:t>
            </a:fld>
            <a:endParaRPr lang="en-US" dirty="0"/>
          </a:p>
        </p:txBody>
      </p:sp>
    </p:spTree>
    <p:extLst>
      <p:ext uri="{BB962C8B-B14F-4D97-AF65-F5344CB8AC3E}">
        <p14:creationId xmlns:p14="http://schemas.microsoft.com/office/powerpoint/2010/main" val="9267602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sp>
        <p:nvSpPr>
          <p:cNvPr id="10" name="Text Placeholder 20"/>
          <p:cNvSpPr>
            <a:spLocks noGrp="1"/>
          </p:cNvSpPr>
          <p:nvPr>
            <p:ph type="body" sz="quarter" idx="18" hasCustomPrompt="1"/>
          </p:nvPr>
        </p:nvSpPr>
        <p:spPr>
          <a:xfrm>
            <a:off x="914950" y="2472514"/>
            <a:ext cx="7498993" cy="1345448"/>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sp>
        <p:nvSpPr>
          <p:cNvPr id="6" name="Text Placeholder 4"/>
          <p:cNvSpPr>
            <a:spLocks noGrp="1"/>
          </p:cNvSpPr>
          <p:nvPr>
            <p:ph type="body" sz="quarter" idx="3" hasCustomPrompt="1"/>
          </p:nvPr>
        </p:nvSpPr>
        <p:spPr>
          <a:xfrm>
            <a:off x="903833" y="1997176"/>
            <a:ext cx="7524221"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pic>
        <p:nvPicPr>
          <p:cNvPr id="5" name="Picture 4" descr="Tribrand_ColorBlackText_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096" y="1279484"/>
            <a:ext cx="2833047" cy="607082"/>
          </a:xfrm>
          <a:prstGeom prst="rect">
            <a:avLst/>
          </a:prstGeom>
        </p:spPr>
      </p:pic>
    </p:spTree>
    <p:extLst>
      <p:ext uri="{BB962C8B-B14F-4D97-AF65-F5344CB8AC3E}">
        <p14:creationId xmlns:p14="http://schemas.microsoft.com/office/powerpoint/2010/main" val="410454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1088" y="1161143"/>
            <a:ext cx="8364762" cy="355849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8"/>
          </p:nvPr>
        </p:nvSpPr>
        <p:spPr/>
        <p:txBody>
          <a:bodyPr/>
          <a:lstStyle/>
          <a:p>
            <a:endParaRPr lang="en-US"/>
          </a:p>
        </p:txBody>
      </p:sp>
      <p:sp>
        <p:nvSpPr>
          <p:cNvPr id="4" name="Footer Placeholder 3"/>
          <p:cNvSpPr>
            <a:spLocks noGrp="1"/>
          </p:cNvSpPr>
          <p:nvPr>
            <p:ph type="ftr" sz="quarter" idx="19"/>
          </p:nvPr>
        </p:nvSpPr>
        <p:spPr/>
        <p:txBody>
          <a:bodyPr/>
          <a:lstStyle/>
          <a:p>
            <a:endParaRPr lang="en-US"/>
          </a:p>
        </p:txBody>
      </p:sp>
      <p:sp>
        <p:nvSpPr>
          <p:cNvPr id="5" name="Slide Number Placeholder 4"/>
          <p:cNvSpPr>
            <a:spLocks noGrp="1"/>
          </p:cNvSpPr>
          <p:nvPr>
            <p:ph type="sldNum" sz="quarter" idx="20"/>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45306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endParaRPr lang="en-US"/>
          </a:p>
        </p:txBody>
      </p:sp>
      <p:sp>
        <p:nvSpPr>
          <p:cNvPr id="4" name="Footer Placeholder 3"/>
          <p:cNvSpPr>
            <a:spLocks noGrp="1"/>
          </p:cNvSpPr>
          <p:nvPr>
            <p:ph type="ftr" sz="quarter" idx="22"/>
          </p:nvPr>
        </p:nvSpPr>
        <p:spPr/>
        <p:txBody>
          <a:bodyPr/>
          <a:lstStyle/>
          <a:p>
            <a:endParaRPr lang="en-US"/>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77466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9"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endParaRPr lang="en-US"/>
          </a:p>
        </p:txBody>
      </p:sp>
      <p:sp>
        <p:nvSpPr>
          <p:cNvPr id="4" name="Footer Placeholder 3"/>
          <p:cNvSpPr>
            <a:spLocks noGrp="1"/>
          </p:cNvSpPr>
          <p:nvPr>
            <p:ph type="ftr" sz="quarter" idx="22"/>
          </p:nvPr>
        </p:nvSpPr>
        <p:spPr/>
        <p:txBody>
          <a:bodyPr/>
          <a:lstStyle/>
          <a:p>
            <a:endParaRPr lang="en-US"/>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94603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7212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5"/>
          </p:nvPr>
        </p:nvSpPr>
        <p:spPr/>
        <p:txBody>
          <a:bodyPr/>
          <a:lstStyle/>
          <a:p>
            <a:endParaRPr lang="en-US"/>
          </a:p>
        </p:txBody>
      </p:sp>
      <p:sp>
        <p:nvSpPr>
          <p:cNvPr id="3" name="Footer Placeholder 2"/>
          <p:cNvSpPr>
            <a:spLocks noGrp="1"/>
          </p:cNvSpPr>
          <p:nvPr>
            <p:ph type="ftr"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60867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19114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934403"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16" name="Content Placeholder 3"/>
          <p:cNvSpPr>
            <a:spLocks noGrp="1"/>
          </p:cNvSpPr>
          <p:nvPr>
            <p:ph sz="quarter" idx="19" hasCustomPrompt="1"/>
          </p:nvPr>
        </p:nvSpPr>
        <p:spPr>
          <a:xfrm>
            <a:off x="4929414"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2" name="Date Placeholder 1"/>
          <p:cNvSpPr>
            <a:spLocks noGrp="1"/>
          </p:cNvSpPr>
          <p:nvPr>
            <p:ph type="dt" sz="half" idx="20"/>
          </p:nvPr>
        </p:nvSpPr>
        <p:spPr/>
        <p:txBody>
          <a:bodyPr/>
          <a:lstStyle/>
          <a:p>
            <a:endParaRPr lang="en-US"/>
          </a:p>
        </p:txBody>
      </p:sp>
      <p:sp>
        <p:nvSpPr>
          <p:cNvPr id="3" name="Footer Placeholder 2"/>
          <p:cNvSpPr>
            <a:spLocks noGrp="1"/>
          </p:cNvSpPr>
          <p:nvPr>
            <p:ph type="ftr" sz="quarter" idx="21"/>
          </p:nvPr>
        </p:nvSpPr>
        <p:spPr/>
        <p:txBody>
          <a:bodyPr/>
          <a:lstStyle/>
          <a:p>
            <a:endParaRPr lang="en-US"/>
          </a:p>
        </p:txBody>
      </p:sp>
      <p:sp>
        <p:nvSpPr>
          <p:cNvPr id="4" name="Slide Number Placeholder 3"/>
          <p:cNvSpPr>
            <a:spLocks noGrp="1"/>
          </p:cNvSpPr>
          <p:nvPr>
            <p:ph type="sldNum" sz="quarter" idx="22"/>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9905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6"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94092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0" y="2239365"/>
            <a:ext cx="9144000" cy="664770"/>
          </a:xfrm>
          <a:prstGeom prst="rect">
            <a:avLst/>
          </a:prstGeom>
        </p:spPr>
        <p:txBody>
          <a:bodyPr anchor="t"/>
          <a:lstStyle>
            <a:lvl1pPr marL="0" indent="0" algn="ctr">
              <a:buNone/>
              <a:defRPr sz="36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ext uri="{BB962C8B-B14F-4D97-AF65-F5344CB8AC3E}">
        <p14:creationId xmlns:p14="http://schemas.microsoft.com/office/powerpoint/2010/main" val="792422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7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 Subhead w No Image">
    <p:spTree>
      <p:nvGrpSpPr>
        <p:cNvPr id="1" name=""/>
        <p:cNvGrpSpPr/>
        <p:nvPr/>
      </p:nvGrpSpPr>
      <p:grpSpPr>
        <a:xfrm>
          <a:off x="0" y="0"/>
          <a:ext cx="0" cy="0"/>
          <a:chOff x="0" y="0"/>
          <a:chExt cx="0" cy="0"/>
        </a:xfrm>
      </p:grpSpPr>
      <p:sp>
        <p:nvSpPr>
          <p:cNvPr id="9" name="Text Placeholder 4"/>
          <p:cNvSpPr>
            <a:spLocks noGrp="1"/>
          </p:cNvSpPr>
          <p:nvPr>
            <p:ph type="body" sz="quarter" idx="3" hasCustomPrompt="1"/>
          </p:nvPr>
        </p:nvSpPr>
        <p:spPr>
          <a:xfrm>
            <a:off x="903833" y="1997176"/>
            <a:ext cx="7524221"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0" name="Text Placeholder 20"/>
          <p:cNvSpPr>
            <a:spLocks noGrp="1"/>
          </p:cNvSpPr>
          <p:nvPr>
            <p:ph type="body" sz="quarter" idx="18" hasCustomPrompt="1"/>
          </p:nvPr>
        </p:nvSpPr>
        <p:spPr>
          <a:xfrm>
            <a:off x="914950" y="2858272"/>
            <a:ext cx="7498993" cy="1345448"/>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sp>
        <p:nvSpPr>
          <p:cNvPr id="6" name="Text Placeholder 20"/>
          <p:cNvSpPr>
            <a:spLocks noGrp="1"/>
          </p:cNvSpPr>
          <p:nvPr>
            <p:ph type="body" sz="quarter" idx="20" hasCustomPrompt="1"/>
          </p:nvPr>
        </p:nvSpPr>
        <p:spPr>
          <a:xfrm>
            <a:off x="903833" y="2411554"/>
            <a:ext cx="7498993" cy="312363"/>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1" baseline="0">
                <a:solidFill>
                  <a:srgbClr val="000000"/>
                </a:solidFill>
                <a:latin typeface="Arial"/>
                <a:cs typeface="Arial"/>
              </a:defRPr>
            </a:lvl1pPr>
          </a:lstStyle>
          <a:p>
            <a:pPr lvl="0"/>
            <a:r>
              <a:rPr lang="en-US" dirty="0"/>
              <a:t>Click to Edit Subhead</a:t>
            </a:r>
          </a:p>
        </p:txBody>
      </p:sp>
      <p:pic>
        <p:nvPicPr>
          <p:cNvPr id="8" name="Picture 7" descr="Tribrand_ColorBlackText_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096" y="1279484"/>
            <a:ext cx="2833047" cy="607082"/>
          </a:xfrm>
          <a:prstGeom prst="rect">
            <a:avLst/>
          </a:prstGeom>
        </p:spPr>
      </p:pic>
    </p:spTree>
    <p:extLst>
      <p:ext uri="{BB962C8B-B14F-4D97-AF65-F5344CB8AC3E}">
        <p14:creationId xmlns:p14="http://schemas.microsoft.com/office/powerpoint/2010/main" val="6163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 Squar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700" y="0"/>
            <a:ext cx="5140325" cy="5143500"/>
          </a:xfrm>
          <a:prstGeom prst="rect">
            <a:avLst/>
          </a:prstGeom>
        </p:spPr>
        <p:txBody>
          <a:bodyPr vert="horz" anchor="ctr"/>
          <a:lstStyle>
            <a:lvl1pPr marL="0" indent="0" algn="ctr">
              <a:buNone/>
              <a:defRPr sz="1400"/>
            </a:lvl1pPr>
          </a:lstStyle>
          <a:p>
            <a:r>
              <a:rPr lang="en-US"/>
              <a:t>Click icon to add picture</a:t>
            </a:r>
            <a:endParaRPr lang="en-US" dirty="0"/>
          </a:p>
        </p:txBody>
      </p:sp>
      <p:sp>
        <p:nvSpPr>
          <p:cNvPr id="7" name="Text Placeholder 4"/>
          <p:cNvSpPr>
            <a:spLocks noGrp="1"/>
          </p:cNvSpPr>
          <p:nvPr>
            <p:ph type="body" sz="quarter" idx="3" hasCustomPrompt="1"/>
          </p:nvPr>
        </p:nvSpPr>
        <p:spPr>
          <a:xfrm>
            <a:off x="5127624" y="1210733"/>
            <a:ext cx="4016375" cy="496147"/>
          </a:xfrm>
          <a:prstGeom prst="rect">
            <a:avLst/>
          </a:prstGeom>
        </p:spPr>
        <p:txBody>
          <a:bodyPr anchor="t"/>
          <a:lstStyle>
            <a:lvl1pPr marL="0" indent="0" algn="ctr">
              <a:lnSpc>
                <a:spcPct val="100000"/>
              </a:lnSpc>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Title</a:t>
            </a:r>
          </a:p>
        </p:txBody>
      </p:sp>
      <p:sp>
        <p:nvSpPr>
          <p:cNvPr id="9" name="Text Placeholder 20"/>
          <p:cNvSpPr>
            <a:spLocks noGrp="1"/>
          </p:cNvSpPr>
          <p:nvPr>
            <p:ph type="body" sz="quarter" idx="19" hasCustomPrompt="1"/>
          </p:nvPr>
        </p:nvSpPr>
        <p:spPr>
          <a:xfrm>
            <a:off x="5127623" y="1735952"/>
            <a:ext cx="4016375" cy="1000129"/>
          </a:xfrm>
          <a:prstGeom prst="rect">
            <a:avLst/>
          </a:prstGeom>
        </p:spPr>
        <p:txBody>
          <a:bodyP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a:t>
            </a:r>
          </a:p>
          <a:p>
            <a:pPr lvl="0"/>
            <a:r>
              <a:rPr lang="en-US" dirty="0"/>
              <a:t>Click to Edit Directorate, Division or Group</a:t>
            </a:r>
          </a:p>
          <a:p>
            <a:pPr marL="0" marR="0" lvl="0" indent="0" algn="ctr" defTabSz="457200" rtl="0" eaLnBrk="1" fontAlgn="auto" latinLnBrk="0" hangingPunct="1">
              <a:lnSpc>
                <a:spcPct val="100000"/>
              </a:lnSpc>
              <a:spcBef>
                <a:spcPct val="20000"/>
              </a:spcBef>
              <a:spcAft>
                <a:spcPts val="0"/>
              </a:spcAft>
              <a:buClrTx/>
              <a:buSzTx/>
              <a:buFontTx/>
              <a:buNone/>
              <a:tabLst/>
              <a:defRPr/>
            </a:pPr>
            <a:r>
              <a:rPr lang="en-US" dirty="0"/>
              <a:t>Click to Edit Date</a:t>
            </a:r>
          </a:p>
        </p:txBody>
      </p:sp>
      <p:pic>
        <p:nvPicPr>
          <p:cNvPr id="10" name="Picture 9" descr="Tribrand_ColorBlackText_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42477" y="4277360"/>
            <a:ext cx="2833047" cy="607082"/>
          </a:xfrm>
          <a:prstGeom prst="rect">
            <a:avLst/>
          </a:prstGeom>
        </p:spPr>
      </p:pic>
    </p:spTree>
    <p:extLst>
      <p:ext uri="{BB962C8B-B14F-4D97-AF65-F5344CB8AC3E}">
        <p14:creationId xmlns:p14="http://schemas.microsoft.com/office/powerpoint/2010/main" val="103589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sp>
        <p:nvSpPr>
          <p:cNvPr id="13" name="Picture Placeholder 5"/>
          <p:cNvSpPr>
            <a:spLocks noGrp="1"/>
          </p:cNvSpPr>
          <p:nvPr>
            <p:ph type="pic" sz="quarter" idx="10"/>
          </p:nvPr>
        </p:nvSpPr>
        <p:spPr>
          <a:xfrm>
            <a:off x="0" y="0"/>
            <a:ext cx="9144000" cy="3529263"/>
          </a:xfrm>
          <a:prstGeom prst="rect">
            <a:avLst/>
          </a:prstGeom>
        </p:spPr>
        <p:txBody>
          <a:bodyPr vert="horz" anchor="ctr"/>
          <a:lstStyle>
            <a:lvl1pPr marL="0" indent="0" algn="ctr">
              <a:buNone/>
              <a:defRPr sz="1400"/>
            </a:lvl1pPr>
          </a:lstStyle>
          <a:p>
            <a:r>
              <a:rPr lang="en-US"/>
              <a:t>Click icon to add picture</a:t>
            </a:r>
            <a:endParaRPr lang="en-US" dirty="0"/>
          </a:p>
        </p:txBody>
      </p:sp>
      <p:sp>
        <p:nvSpPr>
          <p:cNvPr id="14" name="Text Placeholder 4"/>
          <p:cNvSpPr>
            <a:spLocks noGrp="1"/>
          </p:cNvSpPr>
          <p:nvPr>
            <p:ph type="body" sz="quarter" idx="3" hasCustomPrompt="1"/>
          </p:nvPr>
        </p:nvSpPr>
        <p:spPr>
          <a:xfrm>
            <a:off x="368119" y="3904542"/>
            <a:ext cx="5674998"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5" name="Text Placeholder 20"/>
          <p:cNvSpPr>
            <a:spLocks noGrp="1"/>
          </p:cNvSpPr>
          <p:nvPr>
            <p:ph type="body" sz="quarter" idx="18" hasCustomPrompt="1"/>
          </p:nvPr>
        </p:nvSpPr>
        <p:spPr>
          <a:xfrm>
            <a:off x="379235" y="4379880"/>
            <a:ext cx="5655970" cy="46514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pic>
        <p:nvPicPr>
          <p:cNvPr id="6" name="Picture 5" descr="Tribrand_ColorBlackText_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35205" y="4035699"/>
            <a:ext cx="2833047" cy="607082"/>
          </a:xfrm>
          <a:prstGeom prst="rect">
            <a:avLst/>
          </a:prstGeom>
        </p:spPr>
      </p:pic>
    </p:spTree>
    <p:extLst>
      <p:ext uri="{BB962C8B-B14F-4D97-AF65-F5344CB8AC3E}">
        <p14:creationId xmlns:p14="http://schemas.microsoft.com/office/powerpoint/2010/main" val="368187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descr="Tribrand_ColorBlackText_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77507" y="1786796"/>
            <a:ext cx="3556449" cy="762097"/>
          </a:xfrm>
          <a:prstGeom prst="rect">
            <a:avLst/>
          </a:prstGeom>
        </p:spPr>
      </p:pic>
      <p:sp>
        <p:nvSpPr>
          <p:cNvPr id="4" name="TextBox 3"/>
          <p:cNvSpPr txBox="1"/>
          <p:nvPr userDrawn="1"/>
        </p:nvSpPr>
        <p:spPr>
          <a:xfrm>
            <a:off x="1" y="2976387"/>
            <a:ext cx="9144000" cy="338554"/>
          </a:xfrm>
          <a:prstGeom prst="rect">
            <a:avLst/>
          </a:prstGeom>
          <a:noFill/>
        </p:spPr>
        <p:txBody>
          <a:bodyPr wrap="square" rtlCol="0">
            <a:spAutoFit/>
          </a:bodyPr>
          <a:lstStyle/>
          <a:p>
            <a:pPr algn="ctr"/>
            <a:r>
              <a:rPr lang="en-US" sz="1600" kern="800" spc="200" dirty="0">
                <a:solidFill>
                  <a:srgbClr val="BA0C2F"/>
                </a:solidFill>
              </a:rPr>
              <a:t>jpl.nasa.gov</a:t>
            </a:r>
          </a:p>
        </p:txBody>
      </p:sp>
      <p:cxnSp>
        <p:nvCxnSpPr>
          <p:cNvPr id="5" name="Straight Connector 4"/>
          <p:cNvCxnSpPr/>
          <p:nvPr userDrawn="1"/>
        </p:nvCxnSpPr>
        <p:spPr>
          <a:xfrm>
            <a:off x="2924848" y="2750422"/>
            <a:ext cx="3294305"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73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cxnSp>
        <p:nvCxnSpPr>
          <p:cNvPr id="4" name="Straight Connector 3"/>
          <p:cNvCxnSpPr/>
          <p:nvPr userDrawn="1"/>
        </p:nvCxnSpPr>
        <p:spPr>
          <a:xfrm flipH="1" flipV="1">
            <a:off x="5890626" y="1340395"/>
            <a:ext cx="2" cy="319314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add Mission or Project Name</a:t>
            </a:r>
          </a:p>
        </p:txBody>
      </p:sp>
      <p:sp>
        <p:nvSpPr>
          <p:cNvPr id="27" name="Content Placeholder 3"/>
          <p:cNvSpPr>
            <a:spLocks noGrp="1"/>
          </p:cNvSpPr>
          <p:nvPr>
            <p:ph sz="quarter" idx="18" hasCustomPrompt="1"/>
          </p:nvPr>
        </p:nvSpPr>
        <p:spPr>
          <a:xfrm>
            <a:off x="1026160" y="1340395"/>
            <a:ext cx="3886017" cy="3193140"/>
          </a:xfrm>
          <a:prstGeom prst="rect">
            <a:avLst/>
          </a:prstGeom>
        </p:spPr>
        <p:txBody>
          <a:bodyPr vert="horz"/>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sp>
        <p:nvSpPr>
          <p:cNvPr id="28" name="Content Placeholder 3"/>
          <p:cNvSpPr>
            <a:spLocks noGrp="1"/>
          </p:cNvSpPr>
          <p:nvPr>
            <p:ph sz="quarter" idx="19" hasCustomPrompt="1"/>
          </p:nvPr>
        </p:nvSpPr>
        <p:spPr>
          <a:xfrm>
            <a:off x="6521956" y="1340395"/>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9" name="Content Placeholder 3"/>
          <p:cNvSpPr>
            <a:spLocks noGrp="1"/>
          </p:cNvSpPr>
          <p:nvPr>
            <p:ph sz="quarter" idx="20" hasCustomPrompt="1"/>
          </p:nvPr>
        </p:nvSpPr>
        <p:spPr>
          <a:xfrm>
            <a:off x="6521956" y="243840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30" name="Content Placeholder 3"/>
          <p:cNvSpPr>
            <a:spLocks noGrp="1"/>
          </p:cNvSpPr>
          <p:nvPr>
            <p:ph sz="quarter" idx="21" hasCustomPrompt="1"/>
          </p:nvPr>
        </p:nvSpPr>
        <p:spPr>
          <a:xfrm>
            <a:off x="6521956" y="353713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 name="Date Placeholder 1"/>
          <p:cNvSpPr>
            <a:spLocks noGrp="1"/>
          </p:cNvSpPr>
          <p:nvPr>
            <p:ph type="dt" sz="half" idx="22"/>
          </p:nvPr>
        </p:nvSpPr>
        <p:spPr/>
        <p:txBody>
          <a:bodyPr/>
          <a:lstStyle/>
          <a:p>
            <a:endParaRPr lang="en-US"/>
          </a:p>
        </p:txBody>
      </p:sp>
      <p:sp>
        <p:nvSpPr>
          <p:cNvPr id="3" name="Footer Placeholder 2"/>
          <p:cNvSpPr>
            <a:spLocks noGrp="1"/>
          </p:cNvSpPr>
          <p:nvPr>
            <p:ph type="ftr" sz="quarter" idx="23"/>
          </p:nvPr>
        </p:nvSpPr>
        <p:spPr/>
        <p:txBody>
          <a:bodyPr/>
          <a:lstStyle/>
          <a:p>
            <a:endParaRPr lang="en-US"/>
          </a:p>
        </p:txBody>
      </p:sp>
      <p:sp>
        <p:nvSpPr>
          <p:cNvPr id="5" name="Slide Number Placeholder 4"/>
          <p:cNvSpPr>
            <a:spLocks noGrp="1"/>
          </p:cNvSpPr>
          <p:nvPr>
            <p:ph type="sldNum" sz="quarter" idx="24"/>
          </p:nvPr>
        </p:nvSpPr>
        <p:spPr/>
        <p:txBody>
          <a:bodyPr/>
          <a:lstStyle/>
          <a:p>
            <a:fld id="{95819BC3-7E48-734B-B255-F05E5B733943}" type="slidenum">
              <a:rPr lang="en-US" smtClean="0"/>
              <a:pPr/>
              <a:t>‹#›</a:t>
            </a:fld>
            <a:endParaRPr lang="en-US"/>
          </a:p>
        </p:txBody>
      </p:sp>
      <p:sp>
        <p:nvSpPr>
          <p:cNvPr id="14"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135258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8"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134493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5"/>
          </p:nvPr>
        </p:nvSpPr>
        <p:spPr/>
        <p:txBody>
          <a:bodyPr/>
          <a:lstStyle/>
          <a:p>
            <a:endParaRPr lang="en-US"/>
          </a:p>
        </p:txBody>
      </p:sp>
      <p:sp>
        <p:nvSpPr>
          <p:cNvPr id="3" name="Footer Placeholder 2"/>
          <p:cNvSpPr>
            <a:spLocks noGrp="1"/>
          </p:cNvSpPr>
          <p:nvPr>
            <p:ph type="ftr"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
        <p:nvSpPr>
          <p:cNvPr id="9"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90760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1088" y="1161143"/>
            <a:ext cx="8364762" cy="355849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8"/>
          </p:nvPr>
        </p:nvSpPr>
        <p:spPr/>
        <p:txBody>
          <a:bodyPr/>
          <a:lstStyle/>
          <a:p>
            <a:endParaRPr lang="en-US"/>
          </a:p>
        </p:txBody>
      </p:sp>
      <p:sp>
        <p:nvSpPr>
          <p:cNvPr id="4" name="Footer Placeholder 3"/>
          <p:cNvSpPr>
            <a:spLocks noGrp="1"/>
          </p:cNvSpPr>
          <p:nvPr>
            <p:ph type="ftr" sz="quarter" idx="19"/>
          </p:nvPr>
        </p:nvSpPr>
        <p:spPr/>
        <p:txBody>
          <a:bodyPr/>
          <a:lstStyle/>
          <a:p>
            <a:endParaRPr lang="en-US"/>
          </a:p>
        </p:txBody>
      </p:sp>
      <p:sp>
        <p:nvSpPr>
          <p:cNvPr id="5" name="Slide Number Placeholder 4"/>
          <p:cNvSpPr>
            <a:spLocks noGrp="1"/>
          </p:cNvSpPr>
          <p:nvPr>
            <p:ph type="sldNum" sz="quarter" idx="20"/>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972480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82265"/>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5" r:id="rId3"/>
    <p:sldLayoutId id="2147483707" r:id="rId4"/>
    <p:sldLayoutId id="2147483718" r:id="rId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341298" y="4797743"/>
            <a:ext cx="2133600" cy="274637"/>
          </a:xfrm>
          <a:prstGeom prst="rect">
            <a:avLst/>
          </a:prstGeom>
        </p:spPr>
        <p:txBody>
          <a:bodyPr vert="horz" lIns="91440" tIns="45720" rIns="91440" bIns="45720" rtlCol="0" anchor="ctr"/>
          <a:lstStyle>
            <a:lvl1pPr algn="l">
              <a:defRPr sz="700">
                <a:solidFill>
                  <a:schemeClr val="tx1">
                    <a:lumMod val="50000"/>
                    <a:lumOff val="50000"/>
                  </a:schemeClr>
                </a:solidFill>
              </a:defRPr>
            </a:lvl1pPr>
          </a:lstStyle>
          <a:p>
            <a:endParaRPr lang="en-US" dirty="0"/>
          </a:p>
        </p:txBody>
      </p:sp>
      <p:sp>
        <p:nvSpPr>
          <p:cNvPr id="4" name="Footer Placeholder 3"/>
          <p:cNvSpPr>
            <a:spLocks noGrp="1"/>
          </p:cNvSpPr>
          <p:nvPr>
            <p:ph type="ftr" sz="quarter" idx="3"/>
          </p:nvPr>
        </p:nvSpPr>
        <p:spPr>
          <a:xfrm>
            <a:off x="3124200" y="4797743"/>
            <a:ext cx="2895600" cy="274637"/>
          </a:xfrm>
          <a:prstGeom prst="rect">
            <a:avLst/>
          </a:prstGeom>
        </p:spPr>
        <p:txBody>
          <a:bodyPr vert="horz" lIns="91440" tIns="45720" rIns="91440" bIns="45720" rtlCol="0" anchor="ctr"/>
          <a:lstStyle>
            <a:lvl1pPr algn="ctr">
              <a:defRPr sz="700">
                <a:solidFill>
                  <a:schemeClr val="tx1">
                    <a:lumMod val="50000"/>
                    <a:lumOff val="50000"/>
                  </a:schemeClr>
                </a:solidFill>
              </a:defRPr>
            </a:lvl1pPr>
          </a:lstStyle>
          <a:p>
            <a:endParaRPr lang="en-US"/>
          </a:p>
        </p:txBody>
      </p:sp>
      <p:sp>
        <p:nvSpPr>
          <p:cNvPr id="5" name="Slide Number Placeholder 4"/>
          <p:cNvSpPr>
            <a:spLocks noGrp="1"/>
          </p:cNvSpPr>
          <p:nvPr>
            <p:ph type="sldNum" sz="quarter" idx="4"/>
          </p:nvPr>
        </p:nvSpPr>
        <p:spPr>
          <a:xfrm>
            <a:off x="6553200" y="4797743"/>
            <a:ext cx="1249680" cy="274637"/>
          </a:xfrm>
          <a:prstGeom prst="rect">
            <a:avLst/>
          </a:prstGeom>
        </p:spPr>
        <p:txBody>
          <a:bodyPr vert="horz" lIns="91440" tIns="45720" rIns="91440" bIns="45720" rtlCol="0" anchor="ctr"/>
          <a:lstStyle>
            <a:lvl1pPr algn="r">
              <a:defRPr sz="700">
                <a:solidFill>
                  <a:schemeClr val="tx1">
                    <a:lumMod val="50000"/>
                    <a:lumOff val="50000"/>
                  </a:schemeClr>
                </a:solidFill>
              </a:defRPr>
            </a:lvl1pPr>
          </a:lstStyle>
          <a:p>
            <a:fld id="{95819BC3-7E48-734B-B255-F05E5B733943}" type="slidenum">
              <a:rPr lang="en-US" smtClean="0"/>
              <a:pPr/>
              <a:t>‹#›</a:t>
            </a:fld>
            <a:endParaRPr lang="en-US"/>
          </a:p>
        </p:txBody>
      </p:sp>
    </p:spTree>
    <p:extLst>
      <p:ext uri="{BB962C8B-B14F-4D97-AF65-F5344CB8AC3E}">
        <p14:creationId xmlns:p14="http://schemas.microsoft.com/office/powerpoint/2010/main" val="644842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0" r:id="rId3"/>
    <p:sldLayoutId id="2147483723" r:id="rId4"/>
    <p:sldLayoutId id="2147483731" r:id="rId5"/>
    <p:sldLayoutId id="2147483724" r:id="rId6"/>
    <p:sldLayoutId id="2147483732" r:id="rId7"/>
    <p:sldLayoutId id="2147483725" r:id="rId8"/>
    <p:sldLayoutId id="2147483733" r:id="rId9"/>
    <p:sldLayoutId id="2147483726" r:id="rId10"/>
    <p:sldLayoutId id="2147483734" r:id="rId11"/>
    <p:sldLayoutId id="2147483727" r:id="rId12"/>
    <p:sldLayoutId id="2147483728" r:id="rId13"/>
    <p:sldLayoutId id="2147483729"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0.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tiff"/><Relationship Id="rId1" Type="http://schemas.openxmlformats.org/officeDocument/2006/relationships/slideLayout" Target="../slideLayouts/slideLayout10.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hyperlink" Target="https://www.ros.org/" TargetMode="External"/><Relationship Id="rId2" Type="http://schemas.openxmlformats.org/officeDocument/2006/relationships/hyperlink" Target="https://github.com/nasa/fprime" TargetMode="External"/><Relationship Id="rId1" Type="http://schemas.openxmlformats.org/officeDocument/2006/relationships/slideLayout" Target="../slideLayouts/slideLayout10.xml"/><Relationship Id="rId6" Type="http://schemas.openxmlformats.org/officeDocument/2006/relationships/hyperlink" Target="http://wiki.ros.org/global_planner" TargetMode="External"/><Relationship Id="rId5" Type="http://schemas.openxmlformats.org/officeDocument/2006/relationships/hyperlink" Target="http://wiki.ros.org/trex_executive" TargetMode="External"/><Relationship Id="rId4" Type="http://schemas.openxmlformats.org/officeDocument/2006/relationships/hyperlink" Target="https://github.com/nasa/europ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0" y="3628736"/>
            <a:ext cx="6045200" cy="389307"/>
          </a:xfrm>
        </p:spPr>
        <p:txBody>
          <a:bodyPr/>
          <a:lstStyle/>
          <a:p>
            <a:r>
              <a:rPr lang="en-US" sz="2000" dirty="0">
                <a:solidFill>
                  <a:srgbClr val="738AB6"/>
                </a:solidFill>
              </a:rPr>
              <a:t>Making CubeSats Autonomous - the Easy Way!</a:t>
            </a:r>
          </a:p>
        </p:txBody>
      </p:sp>
      <p:pic>
        <p:nvPicPr>
          <p:cNvPr id="6" name="Picture 5" descr="PIA13275.jp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56094" cy="3529263"/>
          </a:xfrm>
          <a:prstGeom prst="rect">
            <a:avLst/>
          </a:prstGeom>
        </p:spPr>
      </p:pic>
      <p:sp>
        <p:nvSpPr>
          <p:cNvPr id="5" name="Text Placeholder 4">
            <a:extLst>
              <a:ext uri="{FF2B5EF4-FFF2-40B4-BE49-F238E27FC236}">
                <a16:creationId xmlns:a16="http://schemas.microsoft.com/office/drawing/2014/main" id="{B4DB54E2-4691-BE4A-A5CF-D28FC6D1C403}"/>
              </a:ext>
            </a:extLst>
          </p:cNvPr>
          <p:cNvSpPr>
            <a:spLocks noGrp="1"/>
          </p:cNvSpPr>
          <p:nvPr>
            <p:ph type="body" sz="quarter" idx="18"/>
          </p:nvPr>
        </p:nvSpPr>
        <p:spPr>
          <a:xfrm>
            <a:off x="65901" y="4039862"/>
            <a:ext cx="5655970" cy="952160"/>
          </a:xfrm>
        </p:spPr>
        <p:txBody>
          <a:bodyPr/>
          <a:lstStyle/>
          <a:p>
            <a:r>
              <a:rPr lang="en-US" dirty="0">
                <a:solidFill>
                  <a:schemeClr val="tx1">
                    <a:lumMod val="50000"/>
                    <a:lumOff val="50000"/>
                  </a:schemeClr>
                </a:solidFill>
              </a:rPr>
              <a:t>Rashied </a:t>
            </a:r>
            <a:r>
              <a:rPr lang="en-US" dirty="0" err="1">
                <a:solidFill>
                  <a:schemeClr val="tx1">
                    <a:lumMod val="50000"/>
                    <a:lumOff val="50000"/>
                  </a:schemeClr>
                </a:solidFill>
              </a:rPr>
              <a:t>Amini</a:t>
            </a:r>
            <a:endParaRPr lang="en-US" dirty="0">
              <a:solidFill>
                <a:schemeClr val="tx1">
                  <a:lumMod val="50000"/>
                  <a:lumOff val="50000"/>
                </a:schemeClr>
              </a:solidFill>
            </a:endParaRPr>
          </a:p>
          <a:p>
            <a:r>
              <a:rPr lang="en-US" dirty="0">
                <a:solidFill>
                  <a:schemeClr val="tx1">
                    <a:lumMod val="50000"/>
                    <a:lumOff val="50000"/>
                  </a:schemeClr>
                </a:solidFill>
              </a:rPr>
              <a:t>AAS 235</a:t>
            </a:r>
          </a:p>
          <a:p>
            <a:r>
              <a:rPr lang="en-US" dirty="0">
                <a:solidFill>
                  <a:schemeClr val="tx1">
                    <a:lumMod val="50000"/>
                    <a:lumOff val="50000"/>
                  </a:schemeClr>
                </a:solidFill>
              </a:rPr>
              <a:t>Honolulu, Hawaii</a:t>
            </a:r>
          </a:p>
          <a:p>
            <a:r>
              <a:rPr lang="en-US" dirty="0">
                <a:solidFill>
                  <a:schemeClr val="tx1">
                    <a:lumMod val="50000"/>
                    <a:lumOff val="50000"/>
                  </a:schemeClr>
                </a:solidFill>
              </a:rPr>
              <a:t>January 4, 2020</a:t>
            </a:r>
          </a:p>
          <a:p>
            <a:endParaRPr lang="en-US" dirty="0">
              <a:solidFill>
                <a:schemeClr val="tx1">
                  <a:lumMod val="50000"/>
                  <a:lumOff val="50000"/>
                </a:schemeClr>
              </a:solidFill>
            </a:endParaRPr>
          </a:p>
          <a:p>
            <a:endParaRPr lang="en-US" dirty="0">
              <a:solidFill>
                <a:schemeClr val="tx1">
                  <a:lumMod val="50000"/>
                  <a:lumOff val="50000"/>
                </a:schemeClr>
              </a:solidFill>
            </a:endParaRPr>
          </a:p>
        </p:txBody>
      </p:sp>
      <p:sp>
        <p:nvSpPr>
          <p:cNvPr id="2" name="Rectangle 1">
            <a:extLst>
              <a:ext uri="{FF2B5EF4-FFF2-40B4-BE49-F238E27FC236}">
                <a16:creationId xmlns:a16="http://schemas.microsoft.com/office/drawing/2014/main" id="{C483019C-4A16-9649-A4AB-A3F565CCEC30}"/>
              </a:ext>
            </a:extLst>
          </p:cNvPr>
          <p:cNvSpPr/>
          <p:nvPr/>
        </p:nvSpPr>
        <p:spPr>
          <a:xfrm>
            <a:off x="4102443" y="4924312"/>
            <a:ext cx="5811532" cy="230832"/>
          </a:xfrm>
          <a:prstGeom prst="rect">
            <a:avLst/>
          </a:prstGeom>
        </p:spPr>
        <p:txBody>
          <a:bodyPr wrap="square">
            <a:spAutoFit/>
          </a:bodyPr>
          <a:lstStyle/>
          <a:p>
            <a:pPr algn="ctr"/>
            <a:r>
              <a:rPr lang="en-US" sz="900" dirty="0">
                <a:solidFill>
                  <a:schemeClr val="tx2"/>
                </a:solidFill>
                <a:latin typeface="Roboto-Light" panose="02000000000000000000" pitchFamily="2" charset="0"/>
              </a:rPr>
              <a:t>© 2020. California Institute of Technology. Government sponsorship acknowledged.</a:t>
            </a:r>
            <a:endParaRPr lang="en-US" sz="900" dirty="0">
              <a:solidFill>
                <a:schemeClr val="tx2"/>
              </a:solidFill>
            </a:endParaRPr>
          </a:p>
        </p:txBody>
      </p:sp>
    </p:spTree>
    <p:extLst>
      <p:ext uri="{BB962C8B-B14F-4D97-AF65-F5344CB8AC3E}">
        <p14:creationId xmlns:p14="http://schemas.microsoft.com/office/powerpoint/2010/main" val="305325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rgbClr val="738AB6"/>
                </a:solidFill>
              </a:rPr>
              <a:t>…but what </a:t>
            </a:r>
            <a:r>
              <a:rPr lang="en-US" i="1" dirty="0">
                <a:solidFill>
                  <a:srgbClr val="738AB6"/>
                </a:solidFill>
              </a:rPr>
              <a:t>is</a:t>
            </a:r>
            <a:r>
              <a:rPr lang="en-US" dirty="0">
                <a:solidFill>
                  <a:srgbClr val="738AB6"/>
                </a:solidFill>
              </a:rPr>
              <a:t> autonomy?</a:t>
            </a:r>
          </a:p>
        </p:txBody>
      </p:sp>
      <p:sp>
        <p:nvSpPr>
          <p:cNvPr id="7" name="Slide Number Placeholder 6"/>
          <p:cNvSpPr>
            <a:spLocks noGrp="1"/>
          </p:cNvSpPr>
          <p:nvPr>
            <p:ph type="sldNum" sz="quarter" idx="20"/>
          </p:nvPr>
        </p:nvSpPr>
        <p:spPr/>
        <p:txBody>
          <a:bodyPr/>
          <a:lstStyle/>
          <a:p>
            <a:fld id="{95819BC3-7E48-734B-B255-F05E5B733943}" type="slidenum">
              <a:rPr lang="en-US" smtClean="0"/>
              <a:pPr/>
              <a:t>2</a:t>
            </a:fld>
            <a:endParaRPr lang="en-US"/>
          </a:p>
        </p:txBody>
      </p:sp>
      <p:pic>
        <p:nvPicPr>
          <p:cNvPr id="2" name="Picture 1">
            <a:extLst>
              <a:ext uri="{FF2B5EF4-FFF2-40B4-BE49-F238E27FC236}">
                <a16:creationId xmlns:a16="http://schemas.microsoft.com/office/drawing/2014/main" id="{EEA4AECE-745B-6145-89F0-38E1522125C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576646" y="1397258"/>
            <a:ext cx="2283694" cy="1476859"/>
          </a:xfrm>
          <a:prstGeom prst="rect">
            <a:avLst/>
          </a:prstGeom>
        </p:spPr>
      </p:pic>
      <p:pic>
        <p:nvPicPr>
          <p:cNvPr id="3" name="Picture 2">
            <a:extLst>
              <a:ext uri="{FF2B5EF4-FFF2-40B4-BE49-F238E27FC236}">
                <a16:creationId xmlns:a16="http://schemas.microsoft.com/office/drawing/2014/main" id="{ECDEF904-4298-B542-97D1-4A9AB6F7B9E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1087" y="1384842"/>
            <a:ext cx="2235559" cy="1489276"/>
          </a:xfrm>
          <a:prstGeom prst="rect">
            <a:avLst/>
          </a:prstGeom>
        </p:spPr>
      </p:pic>
      <p:sp>
        <p:nvSpPr>
          <p:cNvPr id="12" name="TextBox 11">
            <a:extLst>
              <a:ext uri="{FF2B5EF4-FFF2-40B4-BE49-F238E27FC236}">
                <a16:creationId xmlns:a16="http://schemas.microsoft.com/office/drawing/2014/main" id="{04A59D62-0FAD-B74D-B882-8B885253EA73}"/>
              </a:ext>
            </a:extLst>
          </p:cNvPr>
          <p:cNvSpPr txBox="1"/>
          <p:nvPr/>
        </p:nvSpPr>
        <p:spPr>
          <a:xfrm>
            <a:off x="5178086" y="1048256"/>
            <a:ext cx="3736103" cy="3293209"/>
          </a:xfrm>
          <a:prstGeom prst="rect">
            <a:avLst/>
          </a:prstGeom>
          <a:noFill/>
        </p:spPr>
        <p:txBody>
          <a:bodyPr wrap="square" rtlCol="0">
            <a:spAutoFit/>
          </a:bodyPr>
          <a:lstStyle/>
          <a:p>
            <a:r>
              <a:rPr lang="en-US" sz="1400" b="1" i="1" dirty="0"/>
              <a:t>“</a:t>
            </a:r>
            <a:r>
              <a:rPr lang="en-US" sz="1600" b="1" i="1" dirty="0"/>
              <a:t>Autonomy is the ability of a system to achieve goals while operating independently of external control”</a:t>
            </a:r>
            <a:br>
              <a:rPr lang="en-US" sz="1600" b="1" i="1" dirty="0"/>
            </a:br>
            <a:br>
              <a:rPr lang="en-US" sz="1600" b="1" i="1" dirty="0"/>
            </a:br>
            <a:r>
              <a:rPr lang="en-US" sz="1600" b="1" dirty="0"/>
              <a:t>So what do observatory or spacecraft software have to do so they can behave autonomously?</a:t>
            </a:r>
            <a:endParaRPr lang="en-US" sz="1400" i="1" dirty="0"/>
          </a:p>
          <a:p>
            <a:pPr marL="742950" lvl="1" indent="-285750">
              <a:buFont typeface="Arial" panose="020B0604020202020204" pitchFamily="34" charset="0"/>
              <a:buChar char="•"/>
            </a:pPr>
            <a:r>
              <a:rPr lang="en-US" sz="1600" b="1" dirty="0"/>
              <a:t>Planning/Scheduling</a:t>
            </a:r>
          </a:p>
          <a:p>
            <a:pPr marL="742950" lvl="1" indent="-285750">
              <a:buFont typeface="Arial" panose="020B0604020202020204" pitchFamily="34" charset="0"/>
              <a:buChar char="•"/>
            </a:pPr>
            <a:r>
              <a:rPr lang="en-US" sz="1600" b="1" dirty="0"/>
              <a:t>Data processing</a:t>
            </a:r>
          </a:p>
          <a:p>
            <a:pPr marL="742950" lvl="1" indent="-285750">
              <a:buFont typeface="Arial" panose="020B0604020202020204" pitchFamily="34" charset="0"/>
              <a:buChar char="•"/>
            </a:pPr>
            <a:r>
              <a:rPr lang="en-US" sz="1600" b="1" dirty="0"/>
              <a:t>Fault Protection</a:t>
            </a:r>
          </a:p>
          <a:p>
            <a:pPr marL="742950" lvl="1" indent="-285750">
              <a:buFont typeface="Arial" panose="020B0604020202020204" pitchFamily="34" charset="0"/>
              <a:buChar char="•"/>
            </a:pPr>
            <a:r>
              <a:rPr lang="en-US" sz="1600" b="1" i="1" dirty="0"/>
              <a:t>Less profoundly terrifying than implementing self-driving vehicles!</a:t>
            </a:r>
          </a:p>
        </p:txBody>
      </p:sp>
      <p:sp>
        <p:nvSpPr>
          <p:cNvPr id="10" name="Rectangle 9">
            <a:extLst>
              <a:ext uri="{FF2B5EF4-FFF2-40B4-BE49-F238E27FC236}">
                <a16:creationId xmlns:a16="http://schemas.microsoft.com/office/drawing/2014/main" id="{0FD3D5F7-7420-F34B-B817-3BCD0F62F033}"/>
              </a:ext>
            </a:extLst>
          </p:cNvPr>
          <p:cNvSpPr/>
          <p:nvPr/>
        </p:nvSpPr>
        <p:spPr>
          <a:xfrm>
            <a:off x="0" y="4765784"/>
            <a:ext cx="6400800" cy="338554"/>
          </a:xfrm>
          <a:prstGeom prst="rect">
            <a:avLst/>
          </a:prstGeom>
        </p:spPr>
        <p:txBody>
          <a:bodyPr wrap="square">
            <a:spAutoFit/>
          </a:bodyPr>
          <a:lstStyle/>
          <a:p>
            <a:r>
              <a:rPr lang="en-US" sz="800" dirty="0">
                <a:solidFill>
                  <a:srgbClr val="32373B"/>
                </a:solidFill>
                <a:latin typeface="Roboto-Light" panose="02000000000000000000" pitchFamily="2" charset="0"/>
              </a:rPr>
              <a:t>Reference herein to any specific commercial product, process, or service by trade name, trademark, manufacturer, or otherwise, does not constitute or imply its endorsement by the United States Government or the Jet Propulsion Laboratory, California Institute of Technology.</a:t>
            </a:r>
            <a:endParaRPr lang="en-US" sz="800" dirty="0"/>
          </a:p>
        </p:txBody>
      </p:sp>
      <p:sp>
        <p:nvSpPr>
          <p:cNvPr id="6" name="Rectangle 5">
            <a:extLst>
              <a:ext uri="{FF2B5EF4-FFF2-40B4-BE49-F238E27FC236}">
                <a16:creationId xmlns:a16="http://schemas.microsoft.com/office/drawing/2014/main" id="{234ACB61-6B78-0D42-A7DF-F4EA8DEA1BDD}"/>
              </a:ext>
            </a:extLst>
          </p:cNvPr>
          <p:cNvSpPr/>
          <p:nvPr/>
        </p:nvSpPr>
        <p:spPr>
          <a:xfrm>
            <a:off x="750455" y="3358285"/>
            <a:ext cx="3533206" cy="923330"/>
          </a:xfrm>
          <a:prstGeom prst="rect">
            <a:avLst/>
          </a:prstGeom>
        </p:spPr>
        <p:txBody>
          <a:bodyPr wrap="square">
            <a:spAutoFit/>
          </a:bodyPr>
          <a:lstStyle/>
          <a:p>
            <a:pPr algn="ctr"/>
            <a:r>
              <a:rPr lang="en-US" b="1" dirty="0"/>
              <a:t>Self-driving cars? Drones? Machine Learning? </a:t>
            </a:r>
            <a:br>
              <a:rPr lang="en-US" b="1" dirty="0"/>
            </a:br>
            <a:r>
              <a:rPr lang="en-US" b="1" dirty="0"/>
              <a:t>Isn’t this hard?</a:t>
            </a:r>
          </a:p>
        </p:txBody>
      </p:sp>
      <p:pic>
        <p:nvPicPr>
          <p:cNvPr id="1025" name="Picture 1" descr="page3image131475200">
            <a:extLst>
              <a:ext uri="{FF2B5EF4-FFF2-40B4-BE49-F238E27FC236}">
                <a16:creationId xmlns:a16="http://schemas.microsoft.com/office/drawing/2014/main" id="{96085A59-2888-E844-A922-BDCE6C64BE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5397" y="1026573"/>
            <a:ext cx="3533205" cy="3403941"/>
          </a:xfrm>
          <a:prstGeom prst="rect">
            <a:avLst/>
          </a:prstGeom>
          <a:noFill/>
          <a:ln w="19050">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rgbClr val="738AB6"/>
                </a:solidFill>
              </a:rPr>
              <a:t>why develop an autonomous system?</a:t>
            </a:r>
          </a:p>
        </p:txBody>
      </p:sp>
      <p:sp>
        <p:nvSpPr>
          <p:cNvPr id="7" name="Slide Number Placeholder 6"/>
          <p:cNvSpPr>
            <a:spLocks noGrp="1"/>
          </p:cNvSpPr>
          <p:nvPr>
            <p:ph type="sldNum" sz="quarter" idx="20"/>
          </p:nvPr>
        </p:nvSpPr>
        <p:spPr/>
        <p:txBody>
          <a:bodyPr/>
          <a:lstStyle/>
          <a:p>
            <a:fld id="{95819BC3-7E48-734B-B255-F05E5B733943}" type="slidenum">
              <a:rPr lang="en-US" smtClean="0"/>
              <a:pPr/>
              <a:t>3</a:t>
            </a:fld>
            <a:endParaRPr lang="en-US"/>
          </a:p>
        </p:txBody>
      </p:sp>
      <p:sp>
        <p:nvSpPr>
          <p:cNvPr id="12" name="TextBox 11">
            <a:extLst>
              <a:ext uri="{FF2B5EF4-FFF2-40B4-BE49-F238E27FC236}">
                <a16:creationId xmlns:a16="http://schemas.microsoft.com/office/drawing/2014/main" id="{04A59D62-0FAD-B74D-B882-8B885253EA73}"/>
              </a:ext>
            </a:extLst>
          </p:cNvPr>
          <p:cNvSpPr txBox="1"/>
          <p:nvPr/>
        </p:nvSpPr>
        <p:spPr>
          <a:xfrm>
            <a:off x="137616" y="883166"/>
            <a:ext cx="2546363" cy="280076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9BCCBF"/>
                </a:solidFill>
              </a:rPr>
              <a:t>On-board data processing improves observing efficiency.</a:t>
            </a:r>
          </a:p>
          <a:p>
            <a:pPr marL="285750" indent="-285750">
              <a:buFont typeface="Arial" panose="020B0604020202020204" pitchFamily="34" charset="0"/>
              <a:buChar char="•"/>
            </a:pPr>
            <a:r>
              <a:rPr lang="en-US" sz="1600" b="1" dirty="0">
                <a:solidFill>
                  <a:srgbClr val="9BCCBF"/>
                </a:solidFill>
              </a:rPr>
              <a:t>More reliable observatories will result in ~5%* more observing time</a:t>
            </a:r>
          </a:p>
          <a:p>
            <a:pPr marL="285750" indent="-285750">
              <a:buFont typeface="Arial" panose="020B0604020202020204" pitchFamily="34" charset="0"/>
              <a:buChar char="•"/>
            </a:pPr>
            <a:r>
              <a:rPr lang="en-US" sz="1600" b="1" dirty="0">
                <a:solidFill>
                  <a:srgbClr val="9BCCBF"/>
                </a:solidFill>
              </a:rPr>
              <a:t>Transient event observatories, interferometry, multi-messenger science</a:t>
            </a:r>
          </a:p>
        </p:txBody>
      </p:sp>
      <p:sp>
        <p:nvSpPr>
          <p:cNvPr id="17" name="TextBox 16">
            <a:extLst>
              <a:ext uri="{FF2B5EF4-FFF2-40B4-BE49-F238E27FC236}">
                <a16:creationId xmlns:a16="http://schemas.microsoft.com/office/drawing/2014/main" id="{9237C627-DE70-F74F-B1FD-B66B1BD0FE8D}"/>
              </a:ext>
            </a:extLst>
          </p:cNvPr>
          <p:cNvSpPr txBox="1"/>
          <p:nvPr/>
        </p:nvSpPr>
        <p:spPr>
          <a:xfrm>
            <a:off x="6460021" y="760054"/>
            <a:ext cx="2546363" cy="280076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7B67A6"/>
                </a:solidFill>
              </a:rPr>
              <a:t>Open-source software packages available</a:t>
            </a:r>
          </a:p>
          <a:p>
            <a:pPr marL="285750" indent="-285750">
              <a:buFont typeface="Arial" panose="020B0604020202020204" pitchFamily="34" charset="0"/>
              <a:buChar char="•"/>
            </a:pPr>
            <a:r>
              <a:rPr lang="en-US" sz="1600" b="1" dirty="0">
                <a:solidFill>
                  <a:srgbClr val="7B67A6"/>
                </a:solidFill>
              </a:rPr>
              <a:t>Trains students on new technology, adding a marketable skill</a:t>
            </a:r>
          </a:p>
          <a:p>
            <a:pPr marL="285750" indent="-285750">
              <a:buFont typeface="Arial" panose="020B0604020202020204" pitchFamily="34" charset="0"/>
              <a:buChar char="•"/>
            </a:pPr>
            <a:r>
              <a:rPr lang="en-US" sz="1600" b="1" dirty="0">
                <a:solidFill>
                  <a:srgbClr val="7B67A6"/>
                </a:solidFill>
              </a:rPr>
              <a:t>Improve competitive position</a:t>
            </a:r>
          </a:p>
          <a:p>
            <a:pPr marL="285750" indent="-285750">
              <a:buFont typeface="Arial" panose="020B0604020202020204" pitchFamily="34" charset="0"/>
              <a:buChar char="•"/>
            </a:pPr>
            <a:r>
              <a:rPr lang="en-US" sz="1600" b="1" dirty="0">
                <a:solidFill>
                  <a:srgbClr val="7B67A6"/>
                </a:solidFill>
              </a:rPr>
              <a:t>Reduces operations complexity</a:t>
            </a:r>
          </a:p>
        </p:txBody>
      </p:sp>
      <p:sp>
        <p:nvSpPr>
          <p:cNvPr id="18" name="TextBox 17">
            <a:extLst>
              <a:ext uri="{FF2B5EF4-FFF2-40B4-BE49-F238E27FC236}">
                <a16:creationId xmlns:a16="http://schemas.microsoft.com/office/drawing/2014/main" id="{2B4303C2-427B-2648-8E06-69ED6A390134}"/>
              </a:ext>
            </a:extLst>
          </p:cNvPr>
          <p:cNvSpPr txBox="1"/>
          <p:nvPr/>
        </p:nvSpPr>
        <p:spPr>
          <a:xfrm>
            <a:off x="1411575" y="3686364"/>
            <a:ext cx="6809787"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738AB6"/>
                </a:solidFill>
              </a:rPr>
              <a:t>Developing autonomous systems forces good engineering practices, improving:</a:t>
            </a:r>
          </a:p>
          <a:p>
            <a:pPr marL="742950" lvl="1" indent="-285750">
              <a:buFont typeface="Arial" panose="020B0604020202020204" pitchFamily="34" charset="0"/>
              <a:buChar char="•"/>
            </a:pPr>
            <a:r>
              <a:rPr lang="en-US" sz="1600" b="1" dirty="0">
                <a:solidFill>
                  <a:srgbClr val="738AB6"/>
                </a:solidFill>
              </a:rPr>
              <a:t>Design, build, &amp; test processes</a:t>
            </a:r>
          </a:p>
          <a:p>
            <a:pPr marL="742950" lvl="1" indent="-285750">
              <a:buFont typeface="Arial" panose="020B0604020202020204" pitchFamily="34" charset="0"/>
              <a:buChar char="•"/>
            </a:pPr>
            <a:r>
              <a:rPr lang="en-US" sz="1600" b="1" dirty="0">
                <a:solidFill>
                  <a:srgbClr val="738AB6"/>
                </a:solidFill>
              </a:rPr>
              <a:t>Predictability of system behavior</a:t>
            </a:r>
          </a:p>
          <a:p>
            <a:pPr marL="742950" lvl="1" indent="-285750">
              <a:buFont typeface="Arial" panose="020B0604020202020204" pitchFamily="34" charset="0"/>
              <a:buChar char="•"/>
            </a:pPr>
            <a:r>
              <a:rPr lang="en-US" sz="1600" b="1" dirty="0">
                <a:solidFill>
                  <a:srgbClr val="738AB6"/>
                </a:solidFill>
              </a:rPr>
              <a:t>Likelihood of mission success</a:t>
            </a:r>
          </a:p>
        </p:txBody>
      </p:sp>
      <p:pic>
        <p:nvPicPr>
          <p:cNvPr id="21" name="Picture 20">
            <a:extLst>
              <a:ext uri="{FF2B5EF4-FFF2-40B4-BE49-F238E27FC236}">
                <a16:creationId xmlns:a16="http://schemas.microsoft.com/office/drawing/2014/main" id="{3CB379ED-CA71-8F48-8635-81567992267F}"/>
              </a:ext>
            </a:extLst>
          </p:cNvPr>
          <p:cNvPicPr>
            <a:picLocks noChangeAspect="1"/>
          </p:cNvPicPr>
          <p:nvPr/>
        </p:nvPicPr>
        <p:blipFill>
          <a:blip r:embed="rId2"/>
          <a:stretch>
            <a:fillRect/>
          </a:stretch>
        </p:blipFill>
        <p:spPr>
          <a:xfrm>
            <a:off x="2684757" y="1131819"/>
            <a:ext cx="3706077" cy="2209253"/>
          </a:xfrm>
          <a:prstGeom prst="rect">
            <a:avLst/>
          </a:prstGeom>
        </p:spPr>
      </p:pic>
    </p:spTree>
    <p:extLst>
      <p:ext uri="{BB962C8B-B14F-4D97-AF65-F5344CB8AC3E}">
        <p14:creationId xmlns:p14="http://schemas.microsoft.com/office/powerpoint/2010/main" val="35900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rgbClr val="738AB6"/>
                </a:solidFill>
              </a:rPr>
              <a:t>how systems make decisions</a:t>
            </a:r>
            <a:r>
              <a:rPr lang="en-US" dirty="0">
                <a:solidFill>
                  <a:srgbClr val="9EBDFE"/>
                </a:solidFill>
              </a:rPr>
              <a:t>/commanding</a:t>
            </a:r>
          </a:p>
        </p:txBody>
      </p:sp>
      <p:sp>
        <p:nvSpPr>
          <p:cNvPr id="7" name="Slide Number Placeholder 6"/>
          <p:cNvSpPr>
            <a:spLocks noGrp="1"/>
          </p:cNvSpPr>
          <p:nvPr>
            <p:ph type="sldNum" sz="quarter" idx="20"/>
          </p:nvPr>
        </p:nvSpPr>
        <p:spPr/>
        <p:txBody>
          <a:bodyPr/>
          <a:lstStyle/>
          <a:p>
            <a:fld id="{95819BC3-7E48-734B-B255-F05E5B733943}" type="slidenum">
              <a:rPr lang="en-US" smtClean="0"/>
              <a:pPr/>
              <a:t>4</a:t>
            </a:fld>
            <a:endParaRPr lang="en-US"/>
          </a:p>
        </p:txBody>
      </p:sp>
      <p:sp>
        <p:nvSpPr>
          <p:cNvPr id="10" name="TextBox 9">
            <a:extLst>
              <a:ext uri="{FF2B5EF4-FFF2-40B4-BE49-F238E27FC236}">
                <a16:creationId xmlns:a16="http://schemas.microsoft.com/office/drawing/2014/main" id="{0D1FEFBF-8B26-D547-A22E-BB6BEEFE6AC5}"/>
              </a:ext>
            </a:extLst>
          </p:cNvPr>
          <p:cNvSpPr txBox="1"/>
          <p:nvPr/>
        </p:nvSpPr>
        <p:spPr>
          <a:xfrm>
            <a:off x="1115500" y="996600"/>
            <a:ext cx="1993410" cy="307777"/>
          </a:xfrm>
          <a:prstGeom prst="rect">
            <a:avLst/>
          </a:prstGeom>
          <a:noFill/>
        </p:spPr>
        <p:txBody>
          <a:bodyPr wrap="square" rtlCol="0">
            <a:spAutoFit/>
          </a:bodyPr>
          <a:lstStyle/>
          <a:p>
            <a:pPr algn="ctr"/>
            <a:r>
              <a:rPr lang="en-US" sz="1400" b="1" dirty="0"/>
              <a:t>traditional command</a:t>
            </a:r>
          </a:p>
        </p:txBody>
      </p:sp>
      <p:sp>
        <p:nvSpPr>
          <p:cNvPr id="13" name="TextBox 12">
            <a:extLst>
              <a:ext uri="{FF2B5EF4-FFF2-40B4-BE49-F238E27FC236}">
                <a16:creationId xmlns:a16="http://schemas.microsoft.com/office/drawing/2014/main" id="{9FC45E99-70F2-5D48-A5F4-CB01E0EA1AEC}"/>
              </a:ext>
            </a:extLst>
          </p:cNvPr>
          <p:cNvSpPr txBox="1"/>
          <p:nvPr/>
        </p:nvSpPr>
        <p:spPr>
          <a:xfrm>
            <a:off x="5509671" y="996600"/>
            <a:ext cx="2681418" cy="307777"/>
          </a:xfrm>
          <a:prstGeom prst="rect">
            <a:avLst/>
          </a:prstGeom>
          <a:noFill/>
        </p:spPr>
        <p:txBody>
          <a:bodyPr wrap="square" rtlCol="0">
            <a:spAutoFit/>
          </a:bodyPr>
          <a:lstStyle/>
          <a:p>
            <a:pPr algn="ctr"/>
            <a:r>
              <a:rPr lang="en-US" sz="1400" b="1" dirty="0"/>
              <a:t>goal-based command</a:t>
            </a:r>
          </a:p>
        </p:txBody>
      </p:sp>
      <p:sp>
        <p:nvSpPr>
          <p:cNvPr id="2" name="TextBox 1">
            <a:extLst>
              <a:ext uri="{FF2B5EF4-FFF2-40B4-BE49-F238E27FC236}">
                <a16:creationId xmlns:a16="http://schemas.microsoft.com/office/drawing/2014/main" id="{8709CBA2-039C-3742-B582-4D3CFC22F386}"/>
              </a:ext>
            </a:extLst>
          </p:cNvPr>
          <p:cNvSpPr txBox="1"/>
          <p:nvPr/>
        </p:nvSpPr>
        <p:spPr>
          <a:xfrm>
            <a:off x="158786" y="1489572"/>
            <a:ext cx="3906839" cy="1754326"/>
          </a:xfrm>
          <a:prstGeom prst="rect">
            <a:avLst/>
          </a:prstGeom>
          <a:noFill/>
        </p:spPr>
        <p:txBody>
          <a:bodyPr wrap="none" rtlCol="0">
            <a:spAutoFit/>
          </a:bodyPr>
          <a:lstStyle/>
          <a:p>
            <a:r>
              <a:rPr lang="en-US" i="1" dirty="0">
                <a:solidFill>
                  <a:schemeClr val="bg2"/>
                </a:solidFill>
                <a:latin typeface="Courier" pitchFamily="2" charset="0"/>
              </a:rPr>
              <a:t>Sequence Start</a:t>
            </a:r>
          </a:p>
          <a:p>
            <a:r>
              <a:rPr lang="en-US" dirty="0">
                <a:latin typeface="Courier" pitchFamily="2" charset="0"/>
              </a:rPr>
              <a:t>Time 0630.00: </a:t>
            </a:r>
            <a:r>
              <a:rPr lang="en-US" dirty="0" err="1">
                <a:latin typeface="Courier" pitchFamily="2" charset="0"/>
              </a:rPr>
              <a:t>FillWater</a:t>
            </a:r>
            <a:endParaRPr lang="en-US" dirty="0">
              <a:latin typeface="Courier" pitchFamily="2" charset="0"/>
            </a:endParaRPr>
          </a:p>
          <a:p>
            <a:r>
              <a:rPr lang="en-US" dirty="0">
                <a:latin typeface="Courier" pitchFamily="2" charset="0"/>
              </a:rPr>
              <a:t>Time 0630.30: </a:t>
            </a:r>
            <a:r>
              <a:rPr lang="en-US" dirty="0" err="1">
                <a:latin typeface="Courier" pitchFamily="2" charset="0"/>
              </a:rPr>
              <a:t>ReplaceFilter</a:t>
            </a:r>
            <a:endParaRPr lang="en-US" dirty="0">
              <a:latin typeface="Courier" pitchFamily="2" charset="0"/>
            </a:endParaRPr>
          </a:p>
          <a:p>
            <a:r>
              <a:rPr lang="en-US" dirty="0">
                <a:latin typeface="Courier" pitchFamily="2" charset="0"/>
              </a:rPr>
              <a:t>Time 0631.30: </a:t>
            </a:r>
            <a:r>
              <a:rPr lang="en-US" dirty="0" err="1">
                <a:latin typeface="Courier" pitchFamily="2" charset="0"/>
              </a:rPr>
              <a:t>AddNewCoffee</a:t>
            </a:r>
            <a:endParaRPr lang="en-US" dirty="0">
              <a:latin typeface="Courier" pitchFamily="2" charset="0"/>
            </a:endParaRPr>
          </a:p>
          <a:p>
            <a:r>
              <a:rPr lang="en-US" dirty="0">
                <a:latin typeface="Courier" pitchFamily="2" charset="0"/>
              </a:rPr>
              <a:t>Time 0633.00: </a:t>
            </a:r>
            <a:r>
              <a:rPr lang="en-US" dirty="0" err="1">
                <a:latin typeface="Courier" pitchFamily="2" charset="0"/>
              </a:rPr>
              <a:t>StartBrew</a:t>
            </a:r>
            <a:endParaRPr lang="en-US" dirty="0">
              <a:latin typeface="Courier" pitchFamily="2" charset="0"/>
            </a:endParaRPr>
          </a:p>
          <a:p>
            <a:r>
              <a:rPr lang="en-US" i="1" dirty="0">
                <a:solidFill>
                  <a:schemeClr val="bg2"/>
                </a:solidFill>
                <a:latin typeface="Courier" pitchFamily="2" charset="0"/>
              </a:rPr>
              <a:t>Sequence End</a:t>
            </a:r>
          </a:p>
        </p:txBody>
      </p:sp>
      <p:sp>
        <p:nvSpPr>
          <p:cNvPr id="3" name="TextBox 2">
            <a:extLst>
              <a:ext uri="{FF2B5EF4-FFF2-40B4-BE49-F238E27FC236}">
                <a16:creationId xmlns:a16="http://schemas.microsoft.com/office/drawing/2014/main" id="{004B7A08-F6C6-2C43-BB28-C71F098FA4FE}"/>
              </a:ext>
            </a:extLst>
          </p:cNvPr>
          <p:cNvSpPr txBox="1"/>
          <p:nvPr/>
        </p:nvSpPr>
        <p:spPr>
          <a:xfrm>
            <a:off x="411091" y="3429093"/>
            <a:ext cx="3402227"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Helvetica" pitchFamily="2" charset="0"/>
              </a:rPr>
              <a:t>Sequences express operator intention for the spacecraft and need to be uploaded frequently.</a:t>
            </a:r>
          </a:p>
          <a:p>
            <a:pPr marL="285750" indent="-285750">
              <a:buFont typeface="Arial" panose="020B0604020202020204" pitchFamily="34" charset="0"/>
              <a:buChar char="•"/>
            </a:pPr>
            <a:r>
              <a:rPr lang="en-US" sz="1200" dirty="0">
                <a:latin typeface="Helvetica" pitchFamily="2" charset="0"/>
              </a:rPr>
              <a:t>Time-driven commanding.</a:t>
            </a:r>
          </a:p>
          <a:p>
            <a:pPr marL="285750" indent="-285750">
              <a:buFont typeface="Arial" panose="020B0604020202020204" pitchFamily="34" charset="0"/>
              <a:buChar char="•"/>
            </a:pPr>
            <a:r>
              <a:rPr lang="en-US" sz="1200" dirty="0">
                <a:latin typeface="Helvetica" pitchFamily="2" charset="0"/>
              </a:rPr>
              <a:t>Command execution not contingent on success of past commands, though some mission managers can use conditional sequence blocks</a:t>
            </a:r>
          </a:p>
        </p:txBody>
      </p:sp>
      <p:pic>
        <p:nvPicPr>
          <p:cNvPr id="14" name="Picture 13">
            <a:extLst>
              <a:ext uri="{FF2B5EF4-FFF2-40B4-BE49-F238E27FC236}">
                <a16:creationId xmlns:a16="http://schemas.microsoft.com/office/drawing/2014/main" id="{8CEDB548-6AD2-1343-A428-2B6DFBD9A025}"/>
              </a:ext>
            </a:extLst>
          </p:cNvPr>
          <p:cNvPicPr>
            <a:picLocks noChangeAspect="1"/>
          </p:cNvPicPr>
          <p:nvPr/>
        </p:nvPicPr>
        <p:blipFill>
          <a:blip r:embed="rId2"/>
          <a:stretch>
            <a:fillRect/>
          </a:stretch>
        </p:blipFill>
        <p:spPr>
          <a:xfrm>
            <a:off x="5897880" y="1813497"/>
            <a:ext cx="1905000" cy="1816100"/>
          </a:xfrm>
          <a:prstGeom prst="rect">
            <a:avLst/>
          </a:prstGeom>
        </p:spPr>
      </p:pic>
      <p:pic>
        <p:nvPicPr>
          <p:cNvPr id="15" name="Picture 14">
            <a:extLst>
              <a:ext uri="{FF2B5EF4-FFF2-40B4-BE49-F238E27FC236}">
                <a16:creationId xmlns:a16="http://schemas.microsoft.com/office/drawing/2014/main" id="{4AF4AA9C-8426-6944-BE28-115CAF2C822A}"/>
              </a:ext>
            </a:extLst>
          </p:cNvPr>
          <p:cNvPicPr>
            <a:picLocks noChangeAspect="1"/>
          </p:cNvPicPr>
          <p:nvPr/>
        </p:nvPicPr>
        <p:blipFill>
          <a:blip r:embed="rId3"/>
          <a:stretch>
            <a:fillRect/>
          </a:stretch>
        </p:blipFill>
        <p:spPr>
          <a:xfrm>
            <a:off x="4555515" y="1489572"/>
            <a:ext cx="4358674" cy="2477020"/>
          </a:xfrm>
          <a:prstGeom prst="rect">
            <a:avLst/>
          </a:prstGeom>
        </p:spPr>
      </p:pic>
      <p:sp>
        <p:nvSpPr>
          <p:cNvPr id="19" name="TextBox 18">
            <a:extLst>
              <a:ext uri="{FF2B5EF4-FFF2-40B4-BE49-F238E27FC236}">
                <a16:creationId xmlns:a16="http://schemas.microsoft.com/office/drawing/2014/main" id="{77539C8A-875F-B846-9D0F-5EFE62B05A31}"/>
              </a:ext>
            </a:extLst>
          </p:cNvPr>
          <p:cNvSpPr txBox="1"/>
          <p:nvPr/>
        </p:nvSpPr>
        <p:spPr>
          <a:xfrm>
            <a:off x="4968243" y="4045249"/>
            <a:ext cx="3764273"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Helvetica" pitchFamily="2" charset="0"/>
              </a:rPr>
              <a:t>Operator intention expressed as state goals</a:t>
            </a:r>
          </a:p>
          <a:p>
            <a:pPr marL="285750" indent="-285750">
              <a:buFont typeface="Arial" panose="020B0604020202020204" pitchFamily="34" charset="0"/>
              <a:buChar char="•"/>
            </a:pPr>
            <a:r>
              <a:rPr lang="en-US" sz="1200" dirty="0">
                <a:latin typeface="Helvetica" pitchFamily="2" charset="0"/>
              </a:rPr>
              <a:t>Flexible and reliable execution accounts for run-time anomalies</a:t>
            </a:r>
          </a:p>
          <a:p>
            <a:pPr marL="285750" indent="-285750">
              <a:buFont typeface="Arial" panose="020B0604020202020204" pitchFamily="34" charset="0"/>
              <a:buChar char="•"/>
            </a:pPr>
            <a:r>
              <a:rPr lang="en-US" sz="1200" dirty="0">
                <a:latin typeface="Helvetica" pitchFamily="2" charset="0"/>
              </a:rPr>
              <a:t>Permits hierarchical decision-making</a:t>
            </a:r>
          </a:p>
        </p:txBody>
      </p:sp>
      <p:pic>
        <p:nvPicPr>
          <p:cNvPr id="16" name="Picture 15">
            <a:extLst>
              <a:ext uri="{FF2B5EF4-FFF2-40B4-BE49-F238E27FC236}">
                <a16:creationId xmlns:a16="http://schemas.microsoft.com/office/drawing/2014/main" id="{1673CA90-FADD-BF4E-8B02-CEBF81BD4097}"/>
              </a:ext>
            </a:extLst>
          </p:cNvPr>
          <p:cNvPicPr>
            <a:picLocks noChangeAspect="1"/>
          </p:cNvPicPr>
          <p:nvPr/>
        </p:nvPicPr>
        <p:blipFill>
          <a:blip r:embed="rId4"/>
          <a:stretch>
            <a:fillRect/>
          </a:stretch>
        </p:blipFill>
        <p:spPr>
          <a:xfrm>
            <a:off x="4470460" y="1392899"/>
            <a:ext cx="4528783" cy="2573693"/>
          </a:xfrm>
          <a:prstGeom prst="rect">
            <a:avLst/>
          </a:prstGeom>
        </p:spPr>
      </p:pic>
      <p:pic>
        <p:nvPicPr>
          <p:cNvPr id="5" name="Picture 4">
            <a:extLst>
              <a:ext uri="{FF2B5EF4-FFF2-40B4-BE49-F238E27FC236}">
                <a16:creationId xmlns:a16="http://schemas.microsoft.com/office/drawing/2014/main" id="{2D141F0E-B1DE-CC45-9EC4-54A710ED13AC}"/>
              </a:ext>
            </a:extLst>
          </p:cNvPr>
          <p:cNvPicPr>
            <a:picLocks noChangeAspect="1"/>
          </p:cNvPicPr>
          <p:nvPr/>
        </p:nvPicPr>
        <p:blipFill>
          <a:blip r:embed="rId5"/>
          <a:stretch>
            <a:fillRect/>
          </a:stretch>
        </p:blipFill>
        <p:spPr>
          <a:xfrm>
            <a:off x="4470460" y="1410914"/>
            <a:ext cx="4514754" cy="2577680"/>
          </a:xfrm>
          <a:prstGeom prst="rect">
            <a:avLst/>
          </a:prstGeom>
        </p:spPr>
      </p:pic>
    </p:spTree>
    <p:extLst>
      <p:ext uri="{BB962C8B-B14F-4D97-AF65-F5344CB8AC3E}">
        <p14:creationId xmlns:p14="http://schemas.microsoft.com/office/powerpoint/2010/main" val="391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rgbClr val="738AB6"/>
                </a:solidFill>
              </a:rPr>
              <a:t>how systems make decisions</a:t>
            </a:r>
            <a:r>
              <a:rPr lang="en-US" dirty="0">
                <a:solidFill>
                  <a:srgbClr val="9EBDFE"/>
                </a:solidFill>
              </a:rPr>
              <a:t>/architecture</a:t>
            </a:r>
            <a:endParaRPr lang="en-US" dirty="0">
              <a:solidFill>
                <a:srgbClr val="738AB6"/>
              </a:solidFill>
            </a:endParaRPr>
          </a:p>
        </p:txBody>
      </p:sp>
      <p:sp>
        <p:nvSpPr>
          <p:cNvPr id="7" name="Slide Number Placeholder 6"/>
          <p:cNvSpPr>
            <a:spLocks noGrp="1"/>
          </p:cNvSpPr>
          <p:nvPr>
            <p:ph type="sldNum" sz="quarter" idx="20"/>
          </p:nvPr>
        </p:nvSpPr>
        <p:spPr/>
        <p:txBody>
          <a:bodyPr/>
          <a:lstStyle/>
          <a:p>
            <a:fld id="{95819BC3-7E48-734B-B255-F05E5B733943}" type="slidenum">
              <a:rPr lang="en-US" smtClean="0"/>
              <a:pPr/>
              <a:t>5</a:t>
            </a:fld>
            <a:endParaRPr lang="en-US" dirty="0"/>
          </a:p>
        </p:txBody>
      </p:sp>
      <p:pic>
        <p:nvPicPr>
          <p:cNvPr id="2" name="Picture 1">
            <a:extLst>
              <a:ext uri="{FF2B5EF4-FFF2-40B4-BE49-F238E27FC236}">
                <a16:creationId xmlns:a16="http://schemas.microsoft.com/office/drawing/2014/main" id="{16402E68-7BB0-8945-ABBF-732FE29B1DC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73143" y="4409034"/>
            <a:ext cx="5997713" cy="734466"/>
          </a:xfrm>
          <a:prstGeom prst="rect">
            <a:avLst/>
          </a:prstGeom>
        </p:spPr>
      </p:pic>
      <p:pic>
        <p:nvPicPr>
          <p:cNvPr id="3" name="Picture 2">
            <a:extLst>
              <a:ext uri="{FF2B5EF4-FFF2-40B4-BE49-F238E27FC236}">
                <a16:creationId xmlns:a16="http://schemas.microsoft.com/office/drawing/2014/main" id="{31725090-8391-164B-9674-4821E0474EE1}"/>
              </a:ext>
            </a:extLst>
          </p:cNvPr>
          <p:cNvPicPr>
            <a:picLocks noChangeAspect="1"/>
          </p:cNvPicPr>
          <p:nvPr/>
        </p:nvPicPr>
        <p:blipFill>
          <a:blip r:embed="rId3"/>
          <a:stretch>
            <a:fillRect/>
          </a:stretch>
        </p:blipFill>
        <p:spPr>
          <a:xfrm>
            <a:off x="2102127" y="3799290"/>
            <a:ext cx="1635897" cy="1219487"/>
          </a:xfrm>
          <a:prstGeom prst="rect">
            <a:avLst/>
          </a:prstGeom>
        </p:spPr>
      </p:pic>
      <p:pic>
        <p:nvPicPr>
          <p:cNvPr id="4" name="Picture 3">
            <a:extLst>
              <a:ext uri="{FF2B5EF4-FFF2-40B4-BE49-F238E27FC236}">
                <a16:creationId xmlns:a16="http://schemas.microsoft.com/office/drawing/2014/main" id="{7E60E38C-6315-454F-AB56-96941C29E10C}"/>
              </a:ext>
            </a:extLst>
          </p:cNvPr>
          <p:cNvPicPr>
            <a:picLocks noChangeAspect="1"/>
          </p:cNvPicPr>
          <p:nvPr/>
        </p:nvPicPr>
        <p:blipFill>
          <a:blip r:embed="rId4"/>
          <a:stretch>
            <a:fillRect/>
          </a:stretch>
        </p:blipFill>
        <p:spPr>
          <a:xfrm>
            <a:off x="5121228" y="4048736"/>
            <a:ext cx="1635897" cy="888270"/>
          </a:xfrm>
          <a:prstGeom prst="rect">
            <a:avLst/>
          </a:prstGeom>
        </p:spPr>
      </p:pic>
      <p:sp>
        <p:nvSpPr>
          <p:cNvPr id="15" name="TextBox 14">
            <a:extLst>
              <a:ext uri="{FF2B5EF4-FFF2-40B4-BE49-F238E27FC236}">
                <a16:creationId xmlns:a16="http://schemas.microsoft.com/office/drawing/2014/main" id="{92B6D203-6908-F944-AB18-EFE7B3F9BC54}"/>
              </a:ext>
            </a:extLst>
          </p:cNvPr>
          <p:cNvSpPr txBox="1"/>
          <p:nvPr/>
        </p:nvSpPr>
        <p:spPr>
          <a:xfrm>
            <a:off x="96015" y="740379"/>
            <a:ext cx="2726320" cy="307777"/>
          </a:xfrm>
          <a:prstGeom prst="rect">
            <a:avLst/>
          </a:prstGeom>
          <a:noFill/>
        </p:spPr>
        <p:txBody>
          <a:bodyPr wrap="square" rtlCol="0">
            <a:spAutoFit/>
          </a:bodyPr>
          <a:lstStyle/>
          <a:p>
            <a:pPr algn="ctr"/>
            <a:r>
              <a:rPr lang="en-US" sz="1400" b="1" dirty="0"/>
              <a:t>traditionally commanded</a:t>
            </a:r>
          </a:p>
        </p:txBody>
      </p:sp>
      <p:pic>
        <p:nvPicPr>
          <p:cNvPr id="9" name="Picture 8">
            <a:extLst>
              <a:ext uri="{FF2B5EF4-FFF2-40B4-BE49-F238E27FC236}">
                <a16:creationId xmlns:a16="http://schemas.microsoft.com/office/drawing/2014/main" id="{2245BF42-B730-7747-9899-E02066DBF14B}"/>
              </a:ext>
            </a:extLst>
          </p:cNvPr>
          <p:cNvPicPr>
            <a:picLocks noChangeAspect="1"/>
          </p:cNvPicPr>
          <p:nvPr/>
        </p:nvPicPr>
        <p:blipFill>
          <a:blip r:embed="rId5"/>
          <a:stretch>
            <a:fillRect/>
          </a:stretch>
        </p:blipFill>
        <p:spPr>
          <a:xfrm rot="13500000">
            <a:off x="1685975" y="3307551"/>
            <a:ext cx="931795" cy="254000"/>
          </a:xfrm>
          <a:prstGeom prst="rect">
            <a:avLst/>
          </a:prstGeom>
        </p:spPr>
      </p:pic>
      <p:pic>
        <p:nvPicPr>
          <p:cNvPr id="5" name="Picture 4">
            <a:extLst>
              <a:ext uri="{FF2B5EF4-FFF2-40B4-BE49-F238E27FC236}">
                <a16:creationId xmlns:a16="http://schemas.microsoft.com/office/drawing/2014/main" id="{A45F64B0-C50B-BE4B-BF61-AE6F25584B8D}"/>
              </a:ext>
            </a:extLst>
          </p:cNvPr>
          <p:cNvPicPr>
            <a:picLocks noChangeAspect="1"/>
          </p:cNvPicPr>
          <p:nvPr/>
        </p:nvPicPr>
        <p:blipFill>
          <a:blip r:embed="rId6"/>
          <a:stretch>
            <a:fillRect/>
          </a:stretch>
        </p:blipFill>
        <p:spPr>
          <a:xfrm>
            <a:off x="277390" y="1079944"/>
            <a:ext cx="2363570" cy="1952514"/>
          </a:xfrm>
          <a:prstGeom prst="rect">
            <a:avLst/>
          </a:prstGeom>
        </p:spPr>
      </p:pic>
      <p:pic>
        <p:nvPicPr>
          <p:cNvPr id="13" name="Picture 12">
            <a:extLst>
              <a:ext uri="{FF2B5EF4-FFF2-40B4-BE49-F238E27FC236}">
                <a16:creationId xmlns:a16="http://schemas.microsoft.com/office/drawing/2014/main" id="{A926684F-B3CC-8D4F-B5B6-0DC9DDBF7120}"/>
              </a:ext>
            </a:extLst>
          </p:cNvPr>
          <p:cNvPicPr>
            <a:picLocks noChangeAspect="1"/>
          </p:cNvPicPr>
          <p:nvPr/>
        </p:nvPicPr>
        <p:blipFill>
          <a:blip r:embed="rId5"/>
          <a:stretch>
            <a:fillRect/>
          </a:stretch>
        </p:blipFill>
        <p:spPr>
          <a:xfrm rot="19541482">
            <a:off x="5727873" y="3578266"/>
            <a:ext cx="931795" cy="254000"/>
          </a:xfrm>
          <a:prstGeom prst="rect">
            <a:avLst/>
          </a:prstGeom>
        </p:spPr>
      </p:pic>
      <p:sp>
        <p:nvSpPr>
          <p:cNvPr id="14" name="TextBox 13">
            <a:extLst>
              <a:ext uri="{FF2B5EF4-FFF2-40B4-BE49-F238E27FC236}">
                <a16:creationId xmlns:a16="http://schemas.microsoft.com/office/drawing/2014/main" id="{C5E8193B-2CF4-264E-9653-74F18A83A419}"/>
              </a:ext>
            </a:extLst>
          </p:cNvPr>
          <p:cNvSpPr txBox="1"/>
          <p:nvPr/>
        </p:nvSpPr>
        <p:spPr>
          <a:xfrm>
            <a:off x="6064678" y="726174"/>
            <a:ext cx="2726320" cy="307777"/>
          </a:xfrm>
          <a:prstGeom prst="rect">
            <a:avLst/>
          </a:prstGeom>
          <a:noFill/>
        </p:spPr>
        <p:txBody>
          <a:bodyPr wrap="square" rtlCol="0">
            <a:spAutoFit/>
          </a:bodyPr>
          <a:lstStyle/>
          <a:p>
            <a:pPr algn="ctr"/>
            <a:r>
              <a:rPr lang="en-US" sz="1400" b="1" dirty="0"/>
              <a:t>autonomous</a:t>
            </a:r>
          </a:p>
        </p:txBody>
      </p:sp>
      <p:pic>
        <p:nvPicPr>
          <p:cNvPr id="11" name="Picture 10">
            <a:extLst>
              <a:ext uri="{FF2B5EF4-FFF2-40B4-BE49-F238E27FC236}">
                <a16:creationId xmlns:a16="http://schemas.microsoft.com/office/drawing/2014/main" id="{2A544C26-ED5C-9F47-B6AE-D7081CE8B105}"/>
              </a:ext>
            </a:extLst>
          </p:cNvPr>
          <p:cNvPicPr>
            <a:picLocks noChangeAspect="1"/>
          </p:cNvPicPr>
          <p:nvPr/>
        </p:nvPicPr>
        <p:blipFill>
          <a:blip r:embed="rId7"/>
          <a:stretch>
            <a:fillRect/>
          </a:stretch>
        </p:blipFill>
        <p:spPr>
          <a:xfrm>
            <a:off x="6193771" y="1046006"/>
            <a:ext cx="2468134" cy="2330209"/>
          </a:xfrm>
          <a:prstGeom prst="rect">
            <a:avLst/>
          </a:prstGeom>
        </p:spPr>
      </p:pic>
    </p:spTree>
    <p:extLst>
      <p:ext uri="{BB962C8B-B14F-4D97-AF65-F5344CB8AC3E}">
        <p14:creationId xmlns:p14="http://schemas.microsoft.com/office/powerpoint/2010/main" val="14543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rgbClr val="738AB6"/>
                </a:solidFill>
              </a:rPr>
              <a:t>where to start?</a:t>
            </a:r>
          </a:p>
        </p:txBody>
      </p:sp>
      <p:sp>
        <p:nvSpPr>
          <p:cNvPr id="7" name="Slide Number Placeholder 6"/>
          <p:cNvSpPr>
            <a:spLocks noGrp="1"/>
          </p:cNvSpPr>
          <p:nvPr>
            <p:ph type="sldNum" sz="quarter" idx="20"/>
          </p:nvPr>
        </p:nvSpPr>
        <p:spPr/>
        <p:txBody>
          <a:bodyPr/>
          <a:lstStyle/>
          <a:p>
            <a:fld id="{95819BC3-7E48-734B-B255-F05E5B733943}" type="slidenum">
              <a:rPr lang="en-US" smtClean="0"/>
              <a:pPr/>
              <a:t>6</a:t>
            </a:fld>
            <a:endParaRPr lang="en-US" dirty="0"/>
          </a:p>
        </p:txBody>
      </p:sp>
      <p:sp>
        <p:nvSpPr>
          <p:cNvPr id="4" name="TextBox 3">
            <a:extLst>
              <a:ext uri="{FF2B5EF4-FFF2-40B4-BE49-F238E27FC236}">
                <a16:creationId xmlns:a16="http://schemas.microsoft.com/office/drawing/2014/main" id="{AFF206EA-10EB-404A-AC7C-359359EDAF86}"/>
              </a:ext>
            </a:extLst>
          </p:cNvPr>
          <p:cNvSpPr txBox="1"/>
          <p:nvPr/>
        </p:nvSpPr>
        <p:spPr>
          <a:xfrm>
            <a:off x="457797" y="765870"/>
            <a:ext cx="8228405" cy="4278094"/>
          </a:xfrm>
          <a:prstGeom prst="rect">
            <a:avLst/>
          </a:prstGeom>
          <a:noFill/>
        </p:spPr>
        <p:txBody>
          <a:bodyPr wrap="square" rtlCol="0">
            <a:spAutoFit/>
          </a:bodyPr>
          <a:lstStyle/>
          <a:p>
            <a:r>
              <a:rPr lang="en-US" sz="1600" b="1" dirty="0"/>
              <a:t>Flight software: </a:t>
            </a:r>
            <a:r>
              <a:rPr lang="en-US" sz="1600" i="1" dirty="0"/>
              <a:t>Your observatory needs an OS!</a:t>
            </a:r>
          </a:p>
          <a:p>
            <a:pPr marL="742950" lvl="1" indent="-285750">
              <a:buFont typeface="Arial" panose="020B0604020202020204" pitchFamily="34" charset="0"/>
              <a:buChar char="•"/>
            </a:pPr>
            <a:r>
              <a:rPr lang="en-US" sz="1600" b="1" dirty="0"/>
              <a:t>F Prime: </a:t>
            </a:r>
            <a:r>
              <a:rPr lang="en-US" sz="1600" dirty="0"/>
              <a:t>JPL flight software for </a:t>
            </a:r>
            <a:r>
              <a:rPr lang="en-US" sz="1600" dirty="0" err="1"/>
              <a:t>smallsats</a:t>
            </a:r>
            <a:r>
              <a:rPr lang="en-US" sz="1600" dirty="0"/>
              <a:t>: </a:t>
            </a:r>
            <a:r>
              <a:rPr lang="en-US" sz="1600" dirty="0">
                <a:hlinkClick r:id="rId2"/>
              </a:rPr>
              <a:t>https://github.com/nasa/fprime</a:t>
            </a:r>
            <a:r>
              <a:rPr lang="en-US" sz="1600" dirty="0"/>
              <a:t>  </a:t>
            </a:r>
            <a:endParaRPr lang="en-US" sz="1600" b="1" dirty="0"/>
          </a:p>
          <a:p>
            <a:pPr marL="742950" lvl="1" indent="-285750">
              <a:buFont typeface="Arial" panose="020B0604020202020204" pitchFamily="34" charset="0"/>
              <a:buChar char="•"/>
            </a:pPr>
            <a:r>
              <a:rPr lang="en-US" sz="1600" b="1" dirty="0"/>
              <a:t>Robotic Operating System (ROS): </a:t>
            </a:r>
            <a:r>
              <a:rPr lang="en-US" sz="1600" dirty="0">
                <a:hlinkClick r:id="rId3"/>
              </a:rPr>
              <a:t>https://www.ros.org/</a:t>
            </a:r>
            <a:r>
              <a:rPr lang="en-US" sz="1600" dirty="0"/>
              <a:t> </a:t>
            </a:r>
          </a:p>
          <a:p>
            <a:endParaRPr lang="en-US" sz="1600" dirty="0"/>
          </a:p>
          <a:p>
            <a:r>
              <a:rPr lang="en-US" sz="1600" b="1" dirty="0"/>
              <a:t>Planner/Executive: </a:t>
            </a:r>
            <a:r>
              <a:rPr lang="en-US" sz="1600" i="1" dirty="0"/>
              <a:t>The brain of system-level autonomy. </a:t>
            </a:r>
          </a:p>
          <a:p>
            <a:pPr marL="742950" lvl="1" indent="-285750">
              <a:buFont typeface="Arial" panose="020B0604020202020204" pitchFamily="34" charset="0"/>
              <a:buChar char="•"/>
            </a:pPr>
            <a:r>
              <a:rPr lang="en-US" sz="1600" b="1" dirty="0"/>
              <a:t>Flight</a:t>
            </a:r>
          </a:p>
          <a:p>
            <a:pPr marL="1200150" lvl="2" indent="-285750">
              <a:buFont typeface="Arial" panose="020B0604020202020204" pitchFamily="34" charset="0"/>
              <a:buChar char="•"/>
            </a:pPr>
            <a:r>
              <a:rPr lang="en-US" sz="1600" b="1" dirty="0"/>
              <a:t>MEXEC: </a:t>
            </a:r>
            <a:r>
              <a:rPr lang="en-US" sz="1600" dirty="0"/>
              <a:t>JPL software. License can be requested.</a:t>
            </a:r>
          </a:p>
          <a:p>
            <a:pPr marL="1200150" lvl="2" indent="-285750">
              <a:buFont typeface="Arial" panose="020B0604020202020204" pitchFamily="34" charset="0"/>
              <a:buChar char="•"/>
            </a:pPr>
            <a:r>
              <a:rPr lang="en-US" sz="1600" b="1" dirty="0"/>
              <a:t>EUROPA-2: </a:t>
            </a:r>
            <a:r>
              <a:rPr lang="en-US" sz="1600" dirty="0"/>
              <a:t>ARC Software. </a:t>
            </a:r>
            <a:r>
              <a:rPr lang="en-US" sz="1600" dirty="0">
                <a:hlinkClick r:id="rId4"/>
              </a:rPr>
              <a:t>https://github.com/nasa/europa</a:t>
            </a:r>
            <a:r>
              <a:rPr lang="en-US" sz="1600" dirty="0"/>
              <a:t> </a:t>
            </a:r>
          </a:p>
          <a:p>
            <a:pPr marL="742950" lvl="1" indent="-285750">
              <a:buFont typeface="Arial" panose="020B0604020202020204" pitchFamily="34" charset="0"/>
              <a:buChar char="•"/>
            </a:pPr>
            <a:r>
              <a:rPr lang="en-US" sz="1600" b="1" dirty="0"/>
              <a:t>Ground</a:t>
            </a:r>
          </a:p>
          <a:p>
            <a:pPr marL="1200150" lvl="2" indent="-285750">
              <a:buFont typeface="Arial" panose="020B0604020202020204" pitchFamily="34" charset="0"/>
              <a:buChar char="•"/>
            </a:pPr>
            <a:r>
              <a:rPr lang="en-US" sz="1600" b="1" dirty="0"/>
              <a:t>TREX Executive: </a:t>
            </a:r>
            <a:r>
              <a:rPr lang="en-US" sz="1600" dirty="0"/>
              <a:t>Planner/executive based on EUROPA: </a:t>
            </a:r>
            <a:r>
              <a:rPr lang="en-US" sz="1600" dirty="0">
                <a:hlinkClick r:id="rId5"/>
              </a:rPr>
              <a:t>http://wiki.ros.org/trex_executive</a:t>
            </a:r>
            <a:r>
              <a:rPr lang="en-US" sz="1600" dirty="0"/>
              <a:t> </a:t>
            </a:r>
          </a:p>
          <a:p>
            <a:pPr marL="1200150" lvl="2" indent="-285750">
              <a:buFont typeface="Arial" panose="020B0604020202020204" pitchFamily="34" charset="0"/>
              <a:buChar char="•"/>
            </a:pPr>
            <a:r>
              <a:rPr lang="en-US" sz="1600" b="1" dirty="0"/>
              <a:t>ROS Planner: </a:t>
            </a:r>
            <a:r>
              <a:rPr lang="en-US" sz="1600" dirty="0"/>
              <a:t>Path planner. Useful depending on application: </a:t>
            </a:r>
            <a:r>
              <a:rPr lang="en-US" sz="1600" dirty="0">
                <a:hlinkClick r:id="rId6"/>
              </a:rPr>
              <a:t>http://wiki.ros.org/global_planner</a:t>
            </a:r>
            <a:r>
              <a:rPr lang="en-US" sz="1600" dirty="0"/>
              <a:t> </a:t>
            </a:r>
          </a:p>
          <a:p>
            <a:pPr marL="742950" lvl="1" indent="-285750">
              <a:buFont typeface="Arial" panose="020B0604020202020204" pitchFamily="34" charset="0"/>
              <a:buChar char="•"/>
            </a:pPr>
            <a:endParaRPr lang="en-US" sz="1600" b="1" dirty="0"/>
          </a:p>
          <a:p>
            <a:r>
              <a:rPr lang="en-US" sz="1600" b="1" dirty="0"/>
              <a:t>Process: </a:t>
            </a:r>
            <a:r>
              <a:rPr lang="en-US" sz="1600" i="1" dirty="0"/>
              <a:t>How to get started</a:t>
            </a:r>
          </a:p>
          <a:p>
            <a:pPr marL="742950" lvl="1" indent="-285750">
              <a:buFont typeface="Arial" panose="020B0604020202020204" pitchFamily="34" charset="0"/>
              <a:buChar char="•"/>
            </a:pPr>
            <a:r>
              <a:rPr lang="en-US" sz="1600" dirty="0"/>
              <a:t>Currently compiling internal documentation, journal paper some time this year? </a:t>
            </a:r>
          </a:p>
          <a:p>
            <a:pPr marL="742950" lvl="1" indent="-285750">
              <a:buFont typeface="Arial" panose="020B0604020202020204" pitchFamily="34" charset="0"/>
              <a:buChar char="•"/>
            </a:pPr>
            <a:r>
              <a:rPr lang="en-US" sz="1600" b="1" dirty="0"/>
              <a:t>See me!</a:t>
            </a:r>
          </a:p>
        </p:txBody>
      </p:sp>
    </p:spTree>
    <p:extLst>
      <p:ext uri="{BB962C8B-B14F-4D97-AF65-F5344CB8AC3E}">
        <p14:creationId xmlns:p14="http://schemas.microsoft.com/office/powerpoint/2010/main" val="4411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30156"/>
      </p:ext>
    </p:extLst>
  </p:cSld>
  <p:clrMapOvr>
    <a:masterClrMapping/>
  </p:clrMapOvr>
</p:sld>
</file>

<file path=ppt/theme/theme1.xml><?xml version="1.0" encoding="utf-8"?>
<a:theme xmlns:a="http://schemas.openxmlformats.org/drawingml/2006/main" name="Cover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Cover Slides</Template>
  <TotalTime>31256</TotalTime>
  <Words>467</Words>
  <Application>Microsoft Macintosh PowerPoint</Application>
  <PresentationFormat>On-screen Show (16:9)</PresentationFormat>
  <Paragraphs>65</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Courier</vt:lpstr>
      <vt:lpstr>Helvetica</vt:lpstr>
      <vt:lpstr>Roboto-Light</vt:lpstr>
      <vt:lpstr>Cover Slides</vt:lpstr>
      <vt:lpstr>Content Slides</vt:lpstr>
      <vt:lpstr>PowerPoint Presentation</vt:lpstr>
      <vt:lpstr>…but what is autonomy?</vt:lpstr>
      <vt:lpstr>why develop an autonomous system?</vt:lpstr>
      <vt:lpstr>how systems make decisions/commanding</vt:lpstr>
      <vt:lpstr>how systems make decisions/architecture</vt:lpstr>
      <vt:lpstr>where to start?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80</cp:revision>
  <cp:lastPrinted>2019-06-10T17:44:56Z</cp:lastPrinted>
  <dcterms:created xsi:type="dcterms:W3CDTF">2019-05-20T22:28:56Z</dcterms:created>
  <dcterms:modified xsi:type="dcterms:W3CDTF">2020-01-04T21:53:23Z</dcterms:modified>
</cp:coreProperties>
</file>