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1"/>
  </p:sldMasterIdLst>
  <p:notesMasterIdLst>
    <p:notesMasterId r:id="rId20"/>
  </p:notesMasterIdLst>
  <p:sldIdLst>
    <p:sldId id="265" r:id="rId2"/>
    <p:sldId id="287" r:id="rId3"/>
    <p:sldId id="1422" r:id="rId4"/>
    <p:sldId id="262" r:id="rId5"/>
    <p:sldId id="261" r:id="rId6"/>
    <p:sldId id="288" r:id="rId7"/>
    <p:sldId id="266" r:id="rId8"/>
    <p:sldId id="285" r:id="rId9"/>
    <p:sldId id="286" r:id="rId10"/>
    <p:sldId id="1431" r:id="rId11"/>
    <p:sldId id="1432" r:id="rId12"/>
    <p:sldId id="1442" r:id="rId13"/>
    <p:sldId id="1464" r:id="rId14"/>
    <p:sldId id="1462" r:id="rId15"/>
    <p:sldId id="1450" r:id="rId16"/>
    <p:sldId id="1465" r:id="rId17"/>
    <p:sldId id="568" r:id="rId18"/>
    <p:sldId id="14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34"/>
    <p:restoredTop sz="94694"/>
  </p:normalViewPr>
  <p:slideViewPr>
    <p:cSldViewPr snapToGrid="0" snapToObjects="1">
      <p:cViewPr varScale="1">
        <p:scale>
          <a:sx n="121" d="100"/>
          <a:sy n="121" d="100"/>
        </p:scale>
        <p:origin x="13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5E1836-F59C-0D4D-A430-94DBEAB7D4AD}" type="datetimeFigureOut">
              <a:rPr lang="en-US" smtClean="0"/>
              <a:t>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2D5821-EEAE-7B40-8389-A5560D83DC0C}" type="slidenum">
              <a:rPr lang="en-US" smtClean="0"/>
              <a:t>‹#›</a:t>
            </a:fld>
            <a:endParaRPr lang="en-US"/>
          </a:p>
        </p:txBody>
      </p:sp>
    </p:spTree>
    <p:extLst>
      <p:ext uri="{BB962C8B-B14F-4D97-AF65-F5344CB8AC3E}">
        <p14:creationId xmlns:p14="http://schemas.microsoft.com/office/powerpoint/2010/main" val="278760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556a3539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556a3539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392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D5821-EEAE-7B40-8389-A5560D83DC0C}" type="slidenum">
              <a:rPr lang="en-US" smtClean="0"/>
              <a:t>14</a:t>
            </a:fld>
            <a:endParaRPr lang="en-US"/>
          </a:p>
        </p:txBody>
      </p:sp>
    </p:spTree>
    <p:extLst>
      <p:ext uri="{BB962C8B-B14F-4D97-AF65-F5344CB8AC3E}">
        <p14:creationId xmlns:p14="http://schemas.microsoft.com/office/powerpoint/2010/main" val="3965350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D5821-EEAE-7B40-8389-A5560D83DC0C}" type="slidenum">
              <a:rPr lang="en-US" smtClean="0"/>
              <a:t>15</a:t>
            </a:fld>
            <a:endParaRPr lang="en-US"/>
          </a:p>
        </p:txBody>
      </p:sp>
    </p:spTree>
    <p:extLst>
      <p:ext uri="{BB962C8B-B14F-4D97-AF65-F5344CB8AC3E}">
        <p14:creationId xmlns:p14="http://schemas.microsoft.com/office/powerpoint/2010/main" val="692527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97A2-98DE-A94C-B500-8789243632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D7F131-622A-6C49-B717-350319886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C22F71-687C-E941-A2AA-AB667ABBB1FE}"/>
              </a:ext>
            </a:extLst>
          </p:cNvPr>
          <p:cNvSpPr>
            <a:spLocks noGrp="1"/>
          </p:cNvSpPr>
          <p:nvPr>
            <p:ph type="dt" sz="half" idx="10"/>
          </p:nvPr>
        </p:nvSpPr>
        <p:spPr/>
        <p:txBody>
          <a:bodyPr/>
          <a:lstStyle/>
          <a:p>
            <a:fld id="{C5091C77-7BAD-8146-8211-2B7C60D0CD66}" type="datetime1">
              <a:rPr lang="en-US" smtClean="0"/>
              <a:t>1/3/20</a:t>
            </a:fld>
            <a:endParaRPr lang="en-US"/>
          </a:p>
        </p:txBody>
      </p:sp>
      <p:sp>
        <p:nvSpPr>
          <p:cNvPr id="5" name="Footer Placeholder 4">
            <a:extLst>
              <a:ext uri="{FF2B5EF4-FFF2-40B4-BE49-F238E27FC236}">
                <a16:creationId xmlns:a16="http://schemas.microsoft.com/office/drawing/2014/main" id="{DA9F0F5B-14EA-5647-852E-9577A7A91E1F}"/>
              </a:ext>
            </a:extLst>
          </p:cNvPr>
          <p:cNvSpPr>
            <a:spLocks noGrp="1"/>
          </p:cNvSpPr>
          <p:nvPr>
            <p:ph type="ftr" sz="quarter" idx="11"/>
          </p:nvPr>
        </p:nvSpPr>
        <p:spPr/>
        <p:txBody>
          <a:bodyPr/>
          <a:lstStyle/>
          <a:p>
            <a:r>
              <a:rPr lang="en-US"/>
              <a:t>BurstCube – Table Top Instrument Peer Review</a:t>
            </a:r>
          </a:p>
        </p:txBody>
      </p:sp>
      <p:sp>
        <p:nvSpPr>
          <p:cNvPr id="6" name="Slide Number Placeholder 5">
            <a:extLst>
              <a:ext uri="{FF2B5EF4-FFF2-40B4-BE49-F238E27FC236}">
                <a16:creationId xmlns:a16="http://schemas.microsoft.com/office/drawing/2014/main" id="{BC516322-CCB6-8E4A-9D47-E487B57FE59D}"/>
              </a:ext>
            </a:extLst>
          </p:cNvPr>
          <p:cNvSpPr>
            <a:spLocks noGrp="1"/>
          </p:cNvSpPr>
          <p:nvPr>
            <p:ph type="sldNum" sz="quarter" idx="12"/>
          </p:nvPr>
        </p:nvSpPr>
        <p:spPr/>
        <p:txBody>
          <a:bodyPr/>
          <a:lstStyle/>
          <a:p>
            <a:fld id="{E6E229C3-0191-1444-ACA5-37173DBEE999}" type="slidenum">
              <a:rPr lang="en-US" smtClean="0"/>
              <a:t>‹#›</a:t>
            </a:fld>
            <a:endParaRPr lang="en-US"/>
          </a:p>
        </p:txBody>
      </p:sp>
    </p:spTree>
    <p:extLst>
      <p:ext uri="{BB962C8B-B14F-4D97-AF65-F5344CB8AC3E}">
        <p14:creationId xmlns:p14="http://schemas.microsoft.com/office/powerpoint/2010/main" val="4142448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DCAB-7977-044B-8F96-546C8138A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7B7B6C-990C-C848-AE03-ED6972C3045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04337C-6A1C-0244-B5DD-A2A4D6746D15}"/>
              </a:ext>
            </a:extLst>
          </p:cNvPr>
          <p:cNvSpPr>
            <a:spLocks noGrp="1"/>
          </p:cNvSpPr>
          <p:nvPr>
            <p:ph type="dt" sz="half" idx="10"/>
          </p:nvPr>
        </p:nvSpPr>
        <p:spPr/>
        <p:txBody>
          <a:bodyPr/>
          <a:lstStyle/>
          <a:p>
            <a:fld id="{0812CEC9-4B60-D745-931C-E2818F22291D}" type="datetime1">
              <a:rPr lang="en-US" smtClean="0"/>
              <a:t>1/3/20</a:t>
            </a:fld>
            <a:endParaRPr lang="en-US"/>
          </a:p>
        </p:txBody>
      </p:sp>
      <p:sp>
        <p:nvSpPr>
          <p:cNvPr id="5" name="Footer Placeholder 4">
            <a:extLst>
              <a:ext uri="{FF2B5EF4-FFF2-40B4-BE49-F238E27FC236}">
                <a16:creationId xmlns:a16="http://schemas.microsoft.com/office/drawing/2014/main" id="{EB6DAC0F-6D30-4543-9841-6427DBF472E9}"/>
              </a:ext>
            </a:extLst>
          </p:cNvPr>
          <p:cNvSpPr>
            <a:spLocks noGrp="1"/>
          </p:cNvSpPr>
          <p:nvPr>
            <p:ph type="ftr" sz="quarter" idx="11"/>
          </p:nvPr>
        </p:nvSpPr>
        <p:spPr/>
        <p:txBody>
          <a:bodyPr/>
          <a:lstStyle/>
          <a:p>
            <a:r>
              <a:rPr lang="en-US"/>
              <a:t>BurstCube – Table Top Instrument Peer Review</a:t>
            </a:r>
          </a:p>
        </p:txBody>
      </p:sp>
      <p:sp>
        <p:nvSpPr>
          <p:cNvPr id="6" name="Slide Number Placeholder 5">
            <a:extLst>
              <a:ext uri="{FF2B5EF4-FFF2-40B4-BE49-F238E27FC236}">
                <a16:creationId xmlns:a16="http://schemas.microsoft.com/office/drawing/2014/main" id="{849BC611-DBEB-D841-A0FB-7775CABAE7BC}"/>
              </a:ext>
            </a:extLst>
          </p:cNvPr>
          <p:cNvSpPr>
            <a:spLocks noGrp="1"/>
          </p:cNvSpPr>
          <p:nvPr>
            <p:ph type="sldNum" sz="quarter" idx="12"/>
          </p:nvPr>
        </p:nvSpPr>
        <p:spPr/>
        <p:txBody>
          <a:bodyPr/>
          <a:lstStyle/>
          <a:p>
            <a:fld id="{E6E229C3-0191-1444-ACA5-37173DBEE999}" type="slidenum">
              <a:rPr lang="en-US" smtClean="0"/>
              <a:t>‹#›</a:t>
            </a:fld>
            <a:endParaRPr lang="en-US"/>
          </a:p>
        </p:txBody>
      </p:sp>
    </p:spTree>
    <p:extLst>
      <p:ext uri="{BB962C8B-B14F-4D97-AF65-F5344CB8AC3E}">
        <p14:creationId xmlns:p14="http://schemas.microsoft.com/office/powerpoint/2010/main" val="18039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77EA62-1864-6B4C-8D9D-D009E63E3A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30AF80-1AF8-E54F-AAA7-6FE90C43F6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35CB16-19E3-374A-9303-A7A354FC7EE9}"/>
              </a:ext>
            </a:extLst>
          </p:cNvPr>
          <p:cNvSpPr>
            <a:spLocks noGrp="1"/>
          </p:cNvSpPr>
          <p:nvPr>
            <p:ph type="dt" sz="half" idx="10"/>
          </p:nvPr>
        </p:nvSpPr>
        <p:spPr/>
        <p:txBody>
          <a:bodyPr/>
          <a:lstStyle/>
          <a:p>
            <a:fld id="{98975793-370D-5042-8709-AF537B5B0D43}" type="datetime1">
              <a:rPr lang="en-US" smtClean="0"/>
              <a:t>1/3/20</a:t>
            </a:fld>
            <a:endParaRPr lang="en-US"/>
          </a:p>
        </p:txBody>
      </p:sp>
      <p:sp>
        <p:nvSpPr>
          <p:cNvPr id="5" name="Footer Placeholder 4">
            <a:extLst>
              <a:ext uri="{FF2B5EF4-FFF2-40B4-BE49-F238E27FC236}">
                <a16:creationId xmlns:a16="http://schemas.microsoft.com/office/drawing/2014/main" id="{5620A963-7AA3-D94A-B071-251D38A7F289}"/>
              </a:ext>
            </a:extLst>
          </p:cNvPr>
          <p:cNvSpPr>
            <a:spLocks noGrp="1"/>
          </p:cNvSpPr>
          <p:nvPr>
            <p:ph type="ftr" sz="quarter" idx="11"/>
          </p:nvPr>
        </p:nvSpPr>
        <p:spPr/>
        <p:txBody>
          <a:bodyPr/>
          <a:lstStyle/>
          <a:p>
            <a:r>
              <a:rPr lang="en-US"/>
              <a:t>BurstCube – Table Top Instrument Peer Review</a:t>
            </a:r>
          </a:p>
        </p:txBody>
      </p:sp>
      <p:sp>
        <p:nvSpPr>
          <p:cNvPr id="6" name="Slide Number Placeholder 5">
            <a:extLst>
              <a:ext uri="{FF2B5EF4-FFF2-40B4-BE49-F238E27FC236}">
                <a16:creationId xmlns:a16="http://schemas.microsoft.com/office/drawing/2014/main" id="{46585F1F-1006-8147-A17B-BB855D2BD58A}"/>
              </a:ext>
            </a:extLst>
          </p:cNvPr>
          <p:cNvSpPr>
            <a:spLocks noGrp="1"/>
          </p:cNvSpPr>
          <p:nvPr>
            <p:ph type="sldNum" sz="quarter" idx="12"/>
          </p:nvPr>
        </p:nvSpPr>
        <p:spPr/>
        <p:txBody>
          <a:bodyPr/>
          <a:lstStyle/>
          <a:p>
            <a:fld id="{E6E229C3-0191-1444-ACA5-37173DBEE999}" type="slidenum">
              <a:rPr lang="en-US" smtClean="0"/>
              <a:t>‹#›</a:t>
            </a:fld>
            <a:endParaRPr lang="en-US"/>
          </a:p>
        </p:txBody>
      </p:sp>
    </p:spTree>
    <p:extLst>
      <p:ext uri="{BB962C8B-B14F-4D97-AF65-F5344CB8AC3E}">
        <p14:creationId xmlns:p14="http://schemas.microsoft.com/office/powerpoint/2010/main" val="3532634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87187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DEC9C-788C-1D4B-B2C7-041FA5BC397E}"/>
              </a:ext>
            </a:extLst>
          </p:cNvPr>
          <p:cNvSpPr>
            <a:spLocks noGrp="1"/>
          </p:cNvSpPr>
          <p:nvPr>
            <p:ph type="title"/>
          </p:nvPr>
        </p:nvSpPr>
        <p:spPr>
          <a:xfrm>
            <a:off x="1118896" y="185738"/>
            <a:ext cx="9954208" cy="66166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93E2187-598D-DA48-9FD8-57B0E67EF1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73F8D-27AD-904D-B36D-EF496E36B336}"/>
              </a:ext>
            </a:extLst>
          </p:cNvPr>
          <p:cNvSpPr>
            <a:spLocks noGrp="1"/>
          </p:cNvSpPr>
          <p:nvPr>
            <p:ph type="dt" sz="half" idx="10"/>
          </p:nvPr>
        </p:nvSpPr>
        <p:spPr/>
        <p:txBody>
          <a:bodyPr/>
          <a:lstStyle/>
          <a:p>
            <a:fld id="{021D2C7F-595A-0340-B0C1-5F144E8CD7BE}" type="datetime1">
              <a:rPr lang="en-US" smtClean="0"/>
              <a:t>1/3/20</a:t>
            </a:fld>
            <a:endParaRPr lang="en-US"/>
          </a:p>
        </p:txBody>
      </p:sp>
      <p:sp>
        <p:nvSpPr>
          <p:cNvPr id="5" name="Footer Placeholder 4">
            <a:extLst>
              <a:ext uri="{FF2B5EF4-FFF2-40B4-BE49-F238E27FC236}">
                <a16:creationId xmlns:a16="http://schemas.microsoft.com/office/drawing/2014/main" id="{BD9D79F5-ED57-944F-90BB-0FF1C2FCC3A5}"/>
              </a:ext>
            </a:extLst>
          </p:cNvPr>
          <p:cNvSpPr>
            <a:spLocks noGrp="1"/>
          </p:cNvSpPr>
          <p:nvPr>
            <p:ph type="ftr" sz="quarter" idx="11"/>
          </p:nvPr>
        </p:nvSpPr>
        <p:spPr/>
        <p:txBody>
          <a:bodyPr/>
          <a:lstStyle/>
          <a:p>
            <a:r>
              <a:rPr lang="en-US"/>
              <a:t>BurstCube – Table Top Instrument Peer Review</a:t>
            </a:r>
          </a:p>
        </p:txBody>
      </p:sp>
      <p:sp>
        <p:nvSpPr>
          <p:cNvPr id="6" name="Slide Number Placeholder 5">
            <a:extLst>
              <a:ext uri="{FF2B5EF4-FFF2-40B4-BE49-F238E27FC236}">
                <a16:creationId xmlns:a16="http://schemas.microsoft.com/office/drawing/2014/main" id="{980F747C-6472-7B48-8907-7A36D4C32C84}"/>
              </a:ext>
            </a:extLst>
          </p:cNvPr>
          <p:cNvSpPr>
            <a:spLocks noGrp="1"/>
          </p:cNvSpPr>
          <p:nvPr>
            <p:ph type="sldNum" sz="quarter" idx="12"/>
          </p:nvPr>
        </p:nvSpPr>
        <p:spPr/>
        <p:txBody>
          <a:bodyPr/>
          <a:lstStyle/>
          <a:p>
            <a:fld id="{E6E229C3-0191-1444-ACA5-37173DBEE999}" type="slidenum">
              <a:rPr lang="en-US" smtClean="0"/>
              <a:t>‹#›</a:t>
            </a:fld>
            <a:endParaRPr lang="en-US"/>
          </a:p>
        </p:txBody>
      </p:sp>
    </p:spTree>
    <p:extLst>
      <p:ext uri="{BB962C8B-B14F-4D97-AF65-F5344CB8AC3E}">
        <p14:creationId xmlns:p14="http://schemas.microsoft.com/office/powerpoint/2010/main" val="2942257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0A598-55EA-1C48-9EAC-9D1D93135B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F5A4F-383C-4F47-B698-4560A40752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7230C3-4D7C-C148-A439-1BE7BD5E2106}"/>
              </a:ext>
            </a:extLst>
          </p:cNvPr>
          <p:cNvSpPr>
            <a:spLocks noGrp="1"/>
          </p:cNvSpPr>
          <p:nvPr>
            <p:ph type="dt" sz="half" idx="10"/>
          </p:nvPr>
        </p:nvSpPr>
        <p:spPr/>
        <p:txBody>
          <a:bodyPr/>
          <a:lstStyle/>
          <a:p>
            <a:fld id="{8C453210-3A1F-0641-92DD-24321C624734}" type="datetime1">
              <a:rPr lang="en-US" smtClean="0"/>
              <a:t>1/3/20</a:t>
            </a:fld>
            <a:endParaRPr lang="en-US"/>
          </a:p>
        </p:txBody>
      </p:sp>
      <p:sp>
        <p:nvSpPr>
          <p:cNvPr id="5" name="Footer Placeholder 4">
            <a:extLst>
              <a:ext uri="{FF2B5EF4-FFF2-40B4-BE49-F238E27FC236}">
                <a16:creationId xmlns:a16="http://schemas.microsoft.com/office/drawing/2014/main" id="{B6D0BEF4-5168-AA4E-B9C0-A2ECD6BEF81D}"/>
              </a:ext>
            </a:extLst>
          </p:cNvPr>
          <p:cNvSpPr>
            <a:spLocks noGrp="1"/>
          </p:cNvSpPr>
          <p:nvPr>
            <p:ph type="ftr" sz="quarter" idx="11"/>
          </p:nvPr>
        </p:nvSpPr>
        <p:spPr/>
        <p:txBody>
          <a:bodyPr/>
          <a:lstStyle/>
          <a:p>
            <a:r>
              <a:rPr lang="en-US"/>
              <a:t>BurstCube – Table Top Instrument Peer Review</a:t>
            </a:r>
          </a:p>
        </p:txBody>
      </p:sp>
      <p:sp>
        <p:nvSpPr>
          <p:cNvPr id="6" name="Slide Number Placeholder 5">
            <a:extLst>
              <a:ext uri="{FF2B5EF4-FFF2-40B4-BE49-F238E27FC236}">
                <a16:creationId xmlns:a16="http://schemas.microsoft.com/office/drawing/2014/main" id="{A5CD335D-5EEA-AC4E-845D-E3BE553BC8F9}"/>
              </a:ext>
            </a:extLst>
          </p:cNvPr>
          <p:cNvSpPr>
            <a:spLocks noGrp="1"/>
          </p:cNvSpPr>
          <p:nvPr>
            <p:ph type="sldNum" sz="quarter" idx="12"/>
          </p:nvPr>
        </p:nvSpPr>
        <p:spPr/>
        <p:txBody>
          <a:bodyPr/>
          <a:lstStyle/>
          <a:p>
            <a:fld id="{E6E229C3-0191-1444-ACA5-37173DBEE999}" type="slidenum">
              <a:rPr lang="en-US" smtClean="0"/>
              <a:t>‹#›</a:t>
            </a:fld>
            <a:endParaRPr lang="en-US"/>
          </a:p>
        </p:txBody>
      </p:sp>
    </p:spTree>
    <p:extLst>
      <p:ext uri="{BB962C8B-B14F-4D97-AF65-F5344CB8AC3E}">
        <p14:creationId xmlns:p14="http://schemas.microsoft.com/office/powerpoint/2010/main" val="558280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5E77A-DDCF-7242-8EC9-8EBA7F61DA44}"/>
              </a:ext>
            </a:extLst>
          </p:cNvPr>
          <p:cNvSpPr>
            <a:spLocks noGrp="1"/>
          </p:cNvSpPr>
          <p:nvPr>
            <p:ph type="title"/>
          </p:nvPr>
        </p:nvSpPr>
        <p:spPr>
          <a:xfrm>
            <a:off x="1072243" y="120844"/>
            <a:ext cx="10047514" cy="71722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169C966-2369-F24F-BCBE-2194699EC95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5C0FCC-0475-7A44-A599-8ADDF8B8F13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44F343-4967-C54E-AFA7-537E575749F0}"/>
              </a:ext>
            </a:extLst>
          </p:cNvPr>
          <p:cNvSpPr>
            <a:spLocks noGrp="1"/>
          </p:cNvSpPr>
          <p:nvPr>
            <p:ph type="dt" sz="half" idx="10"/>
          </p:nvPr>
        </p:nvSpPr>
        <p:spPr/>
        <p:txBody>
          <a:bodyPr/>
          <a:lstStyle/>
          <a:p>
            <a:fld id="{B887C984-C5EC-A64C-8143-7F4035C94190}" type="datetime1">
              <a:rPr lang="en-US" smtClean="0"/>
              <a:t>1/3/20</a:t>
            </a:fld>
            <a:endParaRPr lang="en-US"/>
          </a:p>
        </p:txBody>
      </p:sp>
      <p:sp>
        <p:nvSpPr>
          <p:cNvPr id="6" name="Footer Placeholder 5">
            <a:extLst>
              <a:ext uri="{FF2B5EF4-FFF2-40B4-BE49-F238E27FC236}">
                <a16:creationId xmlns:a16="http://schemas.microsoft.com/office/drawing/2014/main" id="{D8986D94-934B-864A-A371-7B53E6B0972D}"/>
              </a:ext>
            </a:extLst>
          </p:cNvPr>
          <p:cNvSpPr>
            <a:spLocks noGrp="1"/>
          </p:cNvSpPr>
          <p:nvPr>
            <p:ph type="ftr" sz="quarter" idx="11"/>
          </p:nvPr>
        </p:nvSpPr>
        <p:spPr/>
        <p:txBody>
          <a:bodyPr/>
          <a:lstStyle/>
          <a:p>
            <a:r>
              <a:rPr lang="en-US"/>
              <a:t>BurstCube – Table Top Instrument Peer Review</a:t>
            </a:r>
          </a:p>
        </p:txBody>
      </p:sp>
      <p:sp>
        <p:nvSpPr>
          <p:cNvPr id="7" name="Slide Number Placeholder 6">
            <a:extLst>
              <a:ext uri="{FF2B5EF4-FFF2-40B4-BE49-F238E27FC236}">
                <a16:creationId xmlns:a16="http://schemas.microsoft.com/office/drawing/2014/main" id="{88CBDD56-E022-B04B-AD7C-ED2243B5B5AC}"/>
              </a:ext>
            </a:extLst>
          </p:cNvPr>
          <p:cNvSpPr>
            <a:spLocks noGrp="1"/>
          </p:cNvSpPr>
          <p:nvPr>
            <p:ph type="sldNum" sz="quarter" idx="12"/>
          </p:nvPr>
        </p:nvSpPr>
        <p:spPr/>
        <p:txBody>
          <a:bodyPr/>
          <a:lstStyle/>
          <a:p>
            <a:fld id="{E6E229C3-0191-1444-ACA5-37173DBEE999}" type="slidenum">
              <a:rPr lang="en-US" smtClean="0"/>
              <a:t>‹#›</a:t>
            </a:fld>
            <a:endParaRPr lang="en-US"/>
          </a:p>
        </p:txBody>
      </p:sp>
    </p:spTree>
    <p:extLst>
      <p:ext uri="{BB962C8B-B14F-4D97-AF65-F5344CB8AC3E}">
        <p14:creationId xmlns:p14="http://schemas.microsoft.com/office/powerpoint/2010/main" val="841657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CFBE2-0E1E-5447-8882-BA178AACF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04C517-99DD-AB4B-ACF4-0B175EB250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F45554F-D636-4F4D-80A4-67EAD6B3863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86E32D-610A-2549-B198-21E47AC66A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C0C3F5C-4B35-184B-953B-C795EF2C5B2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158C6E-DC3A-A54C-8D2C-8182000D6400}"/>
              </a:ext>
            </a:extLst>
          </p:cNvPr>
          <p:cNvSpPr>
            <a:spLocks noGrp="1"/>
          </p:cNvSpPr>
          <p:nvPr>
            <p:ph type="dt" sz="half" idx="10"/>
          </p:nvPr>
        </p:nvSpPr>
        <p:spPr/>
        <p:txBody>
          <a:bodyPr/>
          <a:lstStyle/>
          <a:p>
            <a:fld id="{2D7DAFC8-77E2-684A-AF19-B29E45B5D06C}" type="datetime1">
              <a:rPr lang="en-US" smtClean="0"/>
              <a:t>1/3/20</a:t>
            </a:fld>
            <a:endParaRPr lang="en-US"/>
          </a:p>
        </p:txBody>
      </p:sp>
      <p:sp>
        <p:nvSpPr>
          <p:cNvPr id="8" name="Footer Placeholder 7">
            <a:extLst>
              <a:ext uri="{FF2B5EF4-FFF2-40B4-BE49-F238E27FC236}">
                <a16:creationId xmlns:a16="http://schemas.microsoft.com/office/drawing/2014/main" id="{47AF1C16-A3A3-0145-8F9E-F0714DBC59F7}"/>
              </a:ext>
            </a:extLst>
          </p:cNvPr>
          <p:cNvSpPr>
            <a:spLocks noGrp="1"/>
          </p:cNvSpPr>
          <p:nvPr>
            <p:ph type="ftr" sz="quarter" idx="11"/>
          </p:nvPr>
        </p:nvSpPr>
        <p:spPr/>
        <p:txBody>
          <a:bodyPr/>
          <a:lstStyle/>
          <a:p>
            <a:r>
              <a:rPr lang="en-US"/>
              <a:t>BurstCube – Table Top Instrument Peer Review</a:t>
            </a:r>
          </a:p>
        </p:txBody>
      </p:sp>
      <p:sp>
        <p:nvSpPr>
          <p:cNvPr id="9" name="Slide Number Placeholder 8">
            <a:extLst>
              <a:ext uri="{FF2B5EF4-FFF2-40B4-BE49-F238E27FC236}">
                <a16:creationId xmlns:a16="http://schemas.microsoft.com/office/drawing/2014/main" id="{ACA8B6E2-34D8-9B49-A3E8-A5974309E045}"/>
              </a:ext>
            </a:extLst>
          </p:cNvPr>
          <p:cNvSpPr>
            <a:spLocks noGrp="1"/>
          </p:cNvSpPr>
          <p:nvPr>
            <p:ph type="sldNum" sz="quarter" idx="12"/>
          </p:nvPr>
        </p:nvSpPr>
        <p:spPr/>
        <p:txBody>
          <a:bodyPr/>
          <a:lstStyle/>
          <a:p>
            <a:fld id="{E6E229C3-0191-1444-ACA5-37173DBEE999}" type="slidenum">
              <a:rPr lang="en-US" smtClean="0"/>
              <a:t>‹#›</a:t>
            </a:fld>
            <a:endParaRPr lang="en-US"/>
          </a:p>
        </p:txBody>
      </p:sp>
    </p:spTree>
    <p:extLst>
      <p:ext uri="{BB962C8B-B14F-4D97-AF65-F5344CB8AC3E}">
        <p14:creationId xmlns:p14="http://schemas.microsoft.com/office/powerpoint/2010/main" val="1656041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7B3EA-0040-1141-A3B1-94E72EEC8285}"/>
              </a:ext>
            </a:extLst>
          </p:cNvPr>
          <p:cNvSpPr>
            <a:spLocks noGrp="1"/>
          </p:cNvSpPr>
          <p:nvPr>
            <p:ph type="title"/>
          </p:nvPr>
        </p:nvSpPr>
        <p:spPr>
          <a:xfrm>
            <a:off x="1116952" y="130173"/>
            <a:ext cx="9958095" cy="662928"/>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113146F-16C0-7049-91E8-65E4057D377B}"/>
              </a:ext>
            </a:extLst>
          </p:cNvPr>
          <p:cNvSpPr>
            <a:spLocks noGrp="1"/>
          </p:cNvSpPr>
          <p:nvPr>
            <p:ph type="dt" sz="half" idx="10"/>
          </p:nvPr>
        </p:nvSpPr>
        <p:spPr/>
        <p:txBody>
          <a:bodyPr/>
          <a:lstStyle/>
          <a:p>
            <a:fld id="{6F3968E8-20BE-B54A-86EC-5F969E1C61CC}" type="datetime1">
              <a:rPr lang="en-US" smtClean="0"/>
              <a:t>1/3/20</a:t>
            </a:fld>
            <a:endParaRPr lang="en-US"/>
          </a:p>
        </p:txBody>
      </p:sp>
      <p:sp>
        <p:nvSpPr>
          <p:cNvPr id="4" name="Footer Placeholder 3">
            <a:extLst>
              <a:ext uri="{FF2B5EF4-FFF2-40B4-BE49-F238E27FC236}">
                <a16:creationId xmlns:a16="http://schemas.microsoft.com/office/drawing/2014/main" id="{398F2736-A84A-EE44-9DAE-A3E585DA0890}"/>
              </a:ext>
            </a:extLst>
          </p:cNvPr>
          <p:cNvSpPr>
            <a:spLocks noGrp="1"/>
          </p:cNvSpPr>
          <p:nvPr>
            <p:ph type="ftr" sz="quarter" idx="11"/>
          </p:nvPr>
        </p:nvSpPr>
        <p:spPr/>
        <p:txBody>
          <a:bodyPr/>
          <a:lstStyle/>
          <a:p>
            <a:r>
              <a:rPr lang="en-US"/>
              <a:t>BurstCube – Table Top Instrument Peer Review</a:t>
            </a:r>
          </a:p>
        </p:txBody>
      </p:sp>
      <p:sp>
        <p:nvSpPr>
          <p:cNvPr id="5" name="Slide Number Placeholder 4">
            <a:extLst>
              <a:ext uri="{FF2B5EF4-FFF2-40B4-BE49-F238E27FC236}">
                <a16:creationId xmlns:a16="http://schemas.microsoft.com/office/drawing/2014/main" id="{AC29E816-74B4-FA43-AE9E-15C4D751831B}"/>
              </a:ext>
            </a:extLst>
          </p:cNvPr>
          <p:cNvSpPr>
            <a:spLocks noGrp="1"/>
          </p:cNvSpPr>
          <p:nvPr>
            <p:ph type="sldNum" sz="quarter" idx="12"/>
          </p:nvPr>
        </p:nvSpPr>
        <p:spPr/>
        <p:txBody>
          <a:bodyPr/>
          <a:lstStyle/>
          <a:p>
            <a:fld id="{E6E229C3-0191-1444-ACA5-37173DBEE999}" type="slidenum">
              <a:rPr lang="en-US" smtClean="0"/>
              <a:t>‹#›</a:t>
            </a:fld>
            <a:endParaRPr lang="en-US"/>
          </a:p>
        </p:txBody>
      </p:sp>
    </p:spTree>
    <p:extLst>
      <p:ext uri="{BB962C8B-B14F-4D97-AF65-F5344CB8AC3E}">
        <p14:creationId xmlns:p14="http://schemas.microsoft.com/office/powerpoint/2010/main" val="387700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63D03F-0BE1-9346-9230-F528F89BD897}"/>
              </a:ext>
            </a:extLst>
          </p:cNvPr>
          <p:cNvSpPr>
            <a:spLocks noGrp="1"/>
          </p:cNvSpPr>
          <p:nvPr>
            <p:ph type="dt" sz="half" idx="10"/>
          </p:nvPr>
        </p:nvSpPr>
        <p:spPr/>
        <p:txBody>
          <a:bodyPr/>
          <a:lstStyle/>
          <a:p>
            <a:fld id="{A771F12B-CBEB-9D4F-BC3C-F0256B3284D0}" type="datetime1">
              <a:rPr lang="en-US" smtClean="0"/>
              <a:t>1/3/20</a:t>
            </a:fld>
            <a:endParaRPr lang="en-US"/>
          </a:p>
        </p:txBody>
      </p:sp>
      <p:sp>
        <p:nvSpPr>
          <p:cNvPr id="3" name="Footer Placeholder 2">
            <a:extLst>
              <a:ext uri="{FF2B5EF4-FFF2-40B4-BE49-F238E27FC236}">
                <a16:creationId xmlns:a16="http://schemas.microsoft.com/office/drawing/2014/main" id="{325BB6AC-5858-EE49-94CE-AFB1609615B3}"/>
              </a:ext>
            </a:extLst>
          </p:cNvPr>
          <p:cNvSpPr>
            <a:spLocks noGrp="1"/>
          </p:cNvSpPr>
          <p:nvPr>
            <p:ph type="ftr" sz="quarter" idx="11"/>
          </p:nvPr>
        </p:nvSpPr>
        <p:spPr/>
        <p:txBody>
          <a:bodyPr/>
          <a:lstStyle/>
          <a:p>
            <a:r>
              <a:rPr lang="en-US"/>
              <a:t>BurstCube – Table Top Instrument Peer Review</a:t>
            </a:r>
          </a:p>
        </p:txBody>
      </p:sp>
      <p:sp>
        <p:nvSpPr>
          <p:cNvPr id="4" name="Slide Number Placeholder 3">
            <a:extLst>
              <a:ext uri="{FF2B5EF4-FFF2-40B4-BE49-F238E27FC236}">
                <a16:creationId xmlns:a16="http://schemas.microsoft.com/office/drawing/2014/main" id="{266818B2-F542-C94C-8C13-CB587D8B05B8}"/>
              </a:ext>
            </a:extLst>
          </p:cNvPr>
          <p:cNvSpPr>
            <a:spLocks noGrp="1"/>
          </p:cNvSpPr>
          <p:nvPr>
            <p:ph type="sldNum" sz="quarter" idx="12"/>
          </p:nvPr>
        </p:nvSpPr>
        <p:spPr/>
        <p:txBody>
          <a:bodyPr/>
          <a:lstStyle/>
          <a:p>
            <a:fld id="{E6E229C3-0191-1444-ACA5-37173DBEE999}" type="slidenum">
              <a:rPr lang="en-US" smtClean="0"/>
              <a:t>‹#›</a:t>
            </a:fld>
            <a:endParaRPr lang="en-US"/>
          </a:p>
        </p:txBody>
      </p:sp>
    </p:spTree>
    <p:extLst>
      <p:ext uri="{BB962C8B-B14F-4D97-AF65-F5344CB8AC3E}">
        <p14:creationId xmlns:p14="http://schemas.microsoft.com/office/powerpoint/2010/main" val="1210505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3FA8D-57A3-9943-A997-E4132ABA5B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422BA5-EF1B-4D49-84D3-3F9C2C5206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C17378-698A-E343-9D8C-E2B5B9A82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A392AA-CAB4-E64B-A4CF-2049E4E74E33}"/>
              </a:ext>
            </a:extLst>
          </p:cNvPr>
          <p:cNvSpPr>
            <a:spLocks noGrp="1"/>
          </p:cNvSpPr>
          <p:nvPr>
            <p:ph type="dt" sz="half" idx="10"/>
          </p:nvPr>
        </p:nvSpPr>
        <p:spPr/>
        <p:txBody>
          <a:bodyPr/>
          <a:lstStyle/>
          <a:p>
            <a:fld id="{4933FE6F-3549-8E4D-A6C9-6F0C0E4817A8}" type="datetime1">
              <a:rPr lang="en-US" smtClean="0"/>
              <a:t>1/3/20</a:t>
            </a:fld>
            <a:endParaRPr lang="en-US"/>
          </a:p>
        </p:txBody>
      </p:sp>
      <p:sp>
        <p:nvSpPr>
          <p:cNvPr id="6" name="Footer Placeholder 5">
            <a:extLst>
              <a:ext uri="{FF2B5EF4-FFF2-40B4-BE49-F238E27FC236}">
                <a16:creationId xmlns:a16="http://schemas.microsoft.com/office/drawing/2014/main" id="{90092C12-FEAF-3844-BCE3-CBC2FA65A188}"/>
              </a:ext>
            </a:extLst>
          </p:cNvPr>
          <p:cNvSpPr>
            <a:spLocks noGrp="1"/>
          </p:cNvSpPr>
          <p:nvPr>
            <p:ph type="ftr" sz="quarter" idx="11"/>
          </p:nvPr>
        </p:nvSpPr>
        <p:spPr/>
        <p:txBody>
          <a:bodyPr/>
          <a:lstStyle/>
          <a:p>
            <a:r>
              <a:rPr lang="en-US"/>
              <a:t>BurstCube – Table Top Instrument Peer Review</a:t>
            </a:r>
          </a:p>
        </p:txBody>
      </p:sp>
      <p:sp>
        <p:nvSpPr>
          <p:cNvPr id="7" name="Slide Number Placeholder 6">
            <a:extLst>
              <a:ext uri="{FF2B5EF4-FFF2-40B4-BE49-F238E27FC236}">
                <a16:creationId xmlns:a16="http://schemas.microsoft.com/office/drawing/2014/main" id="{2F908350-5B93-DF4F-8370-E189734BB5F7}"/>
              </a:ext>
            </a:extLst>
          </p:cNvPr>
          <p:cNvSpPr>
            <a:spLocks noGrp="1"/>
          </p:cNvSpPr>
          <p:nvPr>
            <p:ph type="sldNum" sz="quarter" idx="12"/>
          </p:nvPr>
        </p:nvSpPr>
        <p:spPr/>
        <p:txBody>
          <a:bodyPr/>
          <a:lstStyle/>
          <a:p>
            <a:fld id="{E6E229C3-0191-1444-ACA5-37173DBEE999}" type="slidenum">
              <a:rPr lang="en-US" smtClean="0"/>
              <a:t>‹#›</a:t>
            </a:fld>
            <a:endParaRPr lang="en-US"/>
          </a:p>
        </p:txBody>
      </p:sp>
    </p:spTree>
    <p:extLst>
      <p:ext uri="{BB962C8B-B14F-4D97-AF65-F5344CB8AC3E}">
        <p14:creationId xmlns:p14="http://schemas.microsoft.com/office/powerpoint/2010/main" val="2718293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C8F51-D678-C04B-B989-7FF2491DF6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85CF36-6A43-7F4A-9F7F-9B56B87288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B8A1E3-D86F-3D41-B3E1-B003AA82CF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F61C33-09FE-CE4F-9ABC-8F4114058F45}"/>
              </a:ext>
            </a:extLst>
          </p:cNvPr>
          <p:cNvSpPr>
            <a:spLocks noGrp="1"/>
          </p:cNvSpPr>
          <p:nvPr>
            <p:ph type="dt" sz="half" idx="10"/>
          </p:nvPr>
        </p:nvSpPr>
        <p:spPr/>
        <p:txBody>
          <a:bodyPr/>
          <a:lstStyle/>
          <a:p>
            <a:fld id="{67FE32F7-32A8-2D45-9928-91926E815021}" type="datetime1">
              <a:rPr lang="en-US" smtClean="0"/>
              <a:t>1/3/20</a:t>
            </a:fld>
            <a:endParaRPr lang="en-US"/>
          </a:p>
        </p:txBody>
      </p:sp>
      <p:sp>
        <p:nvSpPr>
          <p:cNvPr id="6" name="Footer Placeholder 5">
            <a:extLst>
              <a:ext uri="{FF2B5EF4-FFF2-40B4-BE49-F238E27FC236}">
                <a16:creationId xmlns:a16="http://schemas.microsoft.com/office/drawing/2014/main" id="{F4DF1BC8-B259-8644-AB39-B766F84FDE2B}"/>
              </a:ext>
            </a:extLst>
          </p:cNvPr>
          <p:cNvSpPr>
            <a:spLocks noGrp="1"/>
          </p:cNvSpPr>
          <p:nvPr>
            <p:ph type="ftr" sz="quarter" idx="11"/>
          </p:nvPr>
        </p:nvSpPr>
        <p:spPr/>
        <p:txBody>
          <a:bodyPr/>
          <a:lstStyle/>
          <a:p>
            <a:r>
              <a:rPr lang="en-US"/>
              <a:t>BurstCube – Table Top Instrument Peer Review</a:t>
            </a:r>
          </a:p>
        </p:txBody>
      </p:sp>
      <p:sp>
        <p:nvSpPr>
          <p:cNvPr id="7" name="Slide Number Placeholder 6">
            <a:extLst>
              <a:ext uri="{FF2B5EF4-FFF2-40B4-BE49-F238E27FC236}">
                <a16:creationId xmlns:a16="http://schemas.microsoft.com/office/drawing/2014/main" id="{502155AC-FD93-9741-B549-321B58B1BBA1}"/>
              </a:ext>
            </a:extLst>
          </p:cNvPr>
          <p:cNvSpPr>
            <a:spLocks noGrp="1"/>
          </p:cNvSpPr>
          <p:nvPr>
            <p:ph type="sldNum" sz="quarter" idx="12"/>
          </p:nvPr>
        </p:nvSpPr>
        <p:spPr/>
        <p:txBody>
          <a:bodyPr/>
          <a:lstStyle/>
          <a:p>
            <a:fld id="{E6E229C3-0191-1444-ACA5-37173DBEE999}" type="slidenum">
              <a:rPr lang="en-US" smtClean="0"/>
              <a:t>‹#›</a:t>
            </a:fld>
            <a:endParaRPr lang="en-US"/>
          </a:p>
        </p:txBody>
      </p:sp>
    </p:spTree>
    <p:extLst>
      <p:ext uri="{BB962C8B-B14F-4D97-AF65-F5344CB8AC3E}">
        <p14:creationId xmlns:p14="http://schemas.microsoft.com/office/powerpoint/2010/main" val="4043316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2114BC-411E-E948-BAE6-92A7FD8587EA}"/>
              </a:ext>
            </a:extLst>
          </p:cNvPr>
          <p:cNvSpPr>
            <a:spLocks noGrp="1"/>
          </p:cNvSpPr>
          <p:nvPr>
            <p:ph type="title"/>
          </p:nvPr>
        </p:nvSpPr>
        <p:spPr>
          <a:xfrm>
            <a:off x="838200" y="130174"/>
            <a:ext cx="10515600" cy="7172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552436-2D26-B141-B64D-DF0D213D2AB6}"/>
              </a:ext>
            </a:extLst>
          </p:cNvPr>
          <p:cNvSpPr>
            <a:spLocks noGrp="1"/>
          </p:cNvSpPr>
          <p:nvPr>
            <p:ph type="body" idx="1"/>
          </p:nvPr>
        </p:nvSpPr>
        <p:spPr>
          <a:xfrm>
            <a:off x="838200" y="1026787"/>
            <a:ext cx="10515600" cy="51501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7B944A-2A3E-1549-BD35-96E29C85E5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5FFD98-333F-4840-BE73-71F89C4B65DC}" type="datetime1">
              <a:rPr lang="en-US" smtClean="0"/>
              <a:t>1/3/20</a:t>
            </a:fld>
            <a:endParaRPr lang="en-US"/>
          </a:p>
        </p:txBody>
      </p:sp>
      <p:sp>
        <p:nvSpPr>
          <p:cNvPr id="5" name="Footer Placeholder 4">
            <a:extLst>
              <a:ext uri="{FF2B5EF4-FFF2-40B4-BE49-F238E27FC236}">
                <a16:creationId xmlns:a16="http://schemas.microsoft.com/office/drawing/2014/main" id="{2BCD428E-E989-C343-AB76-17CF61B94D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BurstCube – Table Top Instrument Peer Review</a:t>
            </a:r>
          </a:p>
        </p:txBody>
      </p:sp>
      <p:sp>
        <p:nvSpPr>
          <p:cNvPr id="6" name="Slide Number Placeholder 5">
            <a:extLst>
              <a:ext uri="{FF2B5EF4-FFF2-40B4-BE49-F238E27FC236}">
                <a16:creationId xmlns:a16="http://schemas.microsoft.com/office/drawing/2014/main" id="{C7386A09-0A78-AE4B-ABBC-121EA786CE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E229C3-0191-1444-ACA5-37173DBEE999}" type="slidenum">
              <a:rPr lang="en-US" smtClean="0"/>
              <a:t>‹#›</a:t>
            </a:fld>
            <a:endParaRPr lang="en-US"/>
          </a:p>
        </p:txBody>
      </p:sp>
      <p:pic>
        <p:nvPicPr>
          <p:cNvPr id="10" name="Picture 9">
            <a:extLst>
              <a:ext uri="{FF2B5EF4-FFF2-40B4-BE49-F238E27FC236}">
                <a16:creationId xmlns:a16="http://schemas.microsoft.com/office/drawing/2014/main" id="{C32EF4FE-3284-AC45-9198-14A81DB155EE}"/>
              </a:ext>
            </a:extLst>
          </p:cNvPr>
          <p:cNvPicPr>
            <a:picLocks noChangeAspect="1"/>
          </p:cNvPicPr>
          <p:nvPr userDrawn="1"/>
        </p:nvPicPr>
        <p:blipFill>
          <a:blip r:embed="rId14"/>
          <a:stretch>
            <a:fillRect/>
          </a:stretch>
        </p:blipFill>
        <p:spPr>
          <a:xfrm>
            <a:off x="0" y="-19473"/>
            <a:ext cx="989045" cy="989045"/>
          </a:xfrm>
          <a:prstGeom prst="rect">
            <a:avLst/>
          </a:prstGeom>
        </p:spPr>
      </p:pic>
      <p:pic>
        <p:nvPicPr>
          <p:cNvPr id="9" name="Picture 8">
            <a:extLst>
              <a:ext uri="{FF2B5EF4-FFF2-40B4-BE49-F238E27FC236}">
                <a16:creationId xmlns:a16="http://schemas.microsoft.com/office/drawing/2014/main" id="{6B96405C-C9B7-F746-9511-5C8F74359500}"/>
              </a:ext>
            </a:extLst>
          </p:cNvPr>
          <p:cNvPicPr>
            <a:picLocks noChangeAspect="1"/>
          </p:cNvPicPr>
          <p:nvPr userDrawn="1"/>
        </p:nvPicPr>
        <p:blipFill>
          <a:blip r:embed="rId15"/>
          <a:stretch>
            <a:fillRect/>
          </a:stretch>
        </p:blipFill>
        <p:spPr>
          <a:xfrm>
            <a:off x="11401813" y="28608"/>
            <a:ext cx="757834" cy="940964"/>
          </a:xfrm>
          <a:prstGeom prst="rect">
            <a:avLst/>
          </a:prstGeom>
        </p:spPr>
      </p:pic>
    </p:spTree>
    <p:extLst>
      <p:ext uri="{BB962C8B-B14F-4D97-AF65-F5344CB8AC3E}">
        <p14:creationId xmlns:p14="http://schemas.microsoft.com/office/powerpoint/2010/main" val="19598274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35164-92CF-9E4F-AF9A-CEC7711D3262}"/>
              </a:ext>
            </a:extLst>
          </p:cNvPr>
          <p:cNvSpPr>
            <a:spLocks noGrp="1"/>
          </p:cNvSpPr>
          <p:nvPr>
            <p:ph type="ctrTitle"/>
          </p:nvPr>
        </p:nvSpPr>
        <p:spPr>
          <a:xfrm>
            <a:off x="1524000" y="492443"/>
            <a:ext cx="9144000" cy="2387600"/>
          </a:xfrm>
        </p:spPr>
        <p:txBody>
          <a:bodyPr>
            <a:normAutofit fontScale="90000"/>
          </a:bodyPr>
          <a:lstStyle/>
          <a:p>
            <a:r>
              <a:rPr lang="en-US" dirty="0" err="1"/>
              <a:t>BurstCube</a:t>
            </a:r>
            <a:r>
              <a:rPr lang="en-US" dirty="0"/>
              <a:t>: A CubeSat for Gravitational Wave Counterparts</a:t>
            </a:r>
          </a:p>
        </p:txBody>
      </p:sp>
      <p:sp>
        <p:nvSpPr>
          <p:cNvPr id="3" name="Subtitle 2">
            <a:extLst>
              <a:ext uri="{FF2B5EF4-FFF2-40B4-BE49-F238E27FC236}">
                <a16:creationId xmlns:a16="http://schemas.microsoft.com/office/drawing/2014/main" id="{9C7E0621-1536-594C-8F83-33ECAF7BD265}"/>
              </a:ext>
            </a:extLst>
          </p:cNvPr>
          <p:cNvSpPr>
            <a:spLocks noGrp="1"/>
          </p:cNvSpPr>
          <p:nvPr>
            <p:ph type="subTitle" idx="1"/>
          </p:nvPr>
        </p:nvSpPr>
        <p:spPr>
          <a:xfrm>
            <a:off x="1524000" y="2880678"/>
            <a:ext cx="9144000" cy="1655762"/>
          </a:xfrm>
        </p:spPr>
        <p:txBody>
          <a:bodyPr/>
          <a:lstStyle/>
          <a:p>
            <a:r>
              <a:rPr lang="en-US" dirty="0"/>
              <a:t>Jeremy S. Perkins (PI)</a:t>
            </a:r>
          </a:p>
          <a:p>
            <a:r>
              <a:rPr lang="en-US" dirty="0"/>
              <a:t>for the </a:t>
            </a:r>
            <a:r>
              <a:rPr lang="en-US" dirty="0" err="1"/>
              <a:t>BurstCube</a:t>
            </a:r>
            <a:r>
              <a:rPr lang="en-US" dirty="0"/>
              <a:t> Team</a:t>
            </a:r>
          </a:p>
        </p:txBody>
      </p:sp>
      <p:pic>
        <p:nvPicPr>
          <p:cNvPr id="4" name="Picture 3">
            <a:extLst>
              <a:ext uri="{FF2B5EF4-FFF2-40B4-BE49-F238E27FC236}">
                <a16:creationId xmlns:a16="http://schemas.microsoft.com/office/drawing/2014/main" id="{7511E7EF-D969-414C-BA87-EC131BC0B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02" y="3273136"/>
            <a:ext cx="3348885" cy="3449496"/>
          </a:xfrm>
          <a:prstGeom prst="rect">
            <a:avLst/>
          </a:prstGeom>
        </p:spPr>
      </p:pic>
      <p:pic>
        <p:nvPicPr>
          <p:cNvPr id="6" name="Picture 5">
            <a:extLst>
              <a:ext uri="{FF2B5EF4-FFF2-40B4-BE49-F238E27FC236}">
                <a16:creationId xmlns:a16="http://schemas.microsoft.com/office/drawing/2014/main" id="{B90F8E32-C430-0741-B49C-4D2E8DA64C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4427" y="3273136"/>
            <a:ext cx="3937573" cy="2953182"/>
          </a:xfrm>
          <a:prstGeom prst="rect">
            <a:avLst/>
          </a:prstGeom>
        </p:spPr>
      </p:pic>
      <p:pic>
        <p:nvPicPr>
          <p:cNvPr id="7" name="Picture 6">
            <a:extLst>
              <a:ext uri="{FF2B5EF4-FFF2-40B4-BE49-F238E27FC236}">
                <a16:creationId xmlns:a16="http://schemas.microsoft.com/office/drawing/2014/main" id="{B9DA3A76-005E-1548-A40D-F5B78592220B}"/>
              </a:ext>
            </a:extLst>
          </p:cNvPr>
          <p:cNvPicPr>
            <a:picLocks noChangeAspect="1"/>
          </p:cNvPicPr>
          <p:nvPr/>
        </p:nvPicPr>
        <p:blipFill>
          <a:blip r:embed="rId4"/>
          <a:stretch>
            <a:fillRect/>
          </a:stretch>
        </p:blipFill>
        <p:spPr>
          <a:xfrm>
            <a:off x="5253866" y="4494038"/>
            <a:ext cx="1684267" cy="2091269"/>
          </a:xfrm>
          <a:prstGeom prst="rect">
            <a:avLst/>
          </a:prstGeom>
        </p:spPr>
      </p:pic>
    </p:spTree>
    <p:extLst>
      <p:ext uri="{BB962C8B-B14F-4D97-AF65-F5344CB8AC3E}">
        <p14:creationId xmlns:p14="http://schemas.microsoft.com/office/powerpoint/2010/main" val="89769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B570E54-CA54-5F42-9C5B-A92473E6BB9E}"/>
              </a:ext>
            </a:extLst>
          </p:cNvPr>
          <p:cNvPicPr>
            <a:picLocks noChangeAspect="1"/>
          </p:cNvPicPr>
          <p:nvPr/>
        </p:nvPicPr>
        <p:blipFill>
          <a:blip r:embed="rId2"/>
          <a:stretch>
            <a:fillRect/>
          </a:stretch>
        </p:blipFill>
        <p:spPr>
          <a:xfrm>
            <a:off x="427662" y="3570595"/>
            <a:ext cx="1730376" cy="1511979"/>
          </a:xfrm>
          <a:prstGeom prst="rect">
            <a:avLst/>
          </a:prstGeom>
        </p:spPr>
      </p:pic>
      <p:sp>
        <p:nvSpPr>
          <p:cNvPr id="2" name="Title 1">
            <a:extLst>
              <a:ext uri="{FF2B5EF4-FFF2-40B4-BE49-F238E27FC236}">
                <a16:creationId xmlns:a16="http://schemas.microsoft.com/office/drawing/2014/main" id="{6CBBE420-DEC8-DA49-8368-BD3541B89D90}"/>
              </a:ext>
            </a:extLst>
          </p:cNvPr>
          <p:cNvSpPr>
            <a:spLocks noGrp="1"/>
          </p:cNvSpPr>
          <p:nvPr>
            <p:ph type="title"/>
          </p:nvPr>
        </p:nvSpPr>
        <p:spPr/>
        <p:txBody>
          <a:bodyPr>
            <a:normAutofit fontScale="90000"/>
          </a:bodyPr>
          <a:lstStyle/>
          <a:p>
            <a:r>
              <a:rPr lang="en-US" dirty="0"/>
              <a:t>Instrument Front End Electronics (FEE)</a:t>
            </a:r>
          </a:p>
        </p:txBody>
      </p:sp>
      <p:sp>
        <p:nvSpPr>
          <p:cNvPr id="6" name="Slide Number Placeholder 5">
            <a:extLst>
              <a:ext uri="{FF2B5EF4-FFF2-40B4-BE49-F238E27FC236}">
                <a16:creationId xmlns:a16="http://schemas.microsoft.com/office/drawing/2014/main" id="{EDC00E4B-B657-2046-AA34-E2A1732A0A0D}"/>
              </a:ext>
            </a:extLst>
          </p:cNvPr>
          <p:cNvSpPr>
            <a:spLocks noGrp="1"/>
          </p:cNvSpPr>
          <p:nvPr>
            <p:ph type="sldNum" sz="quarter" idx="12"/>
          </p:nvPr>
        </p:nvSpPr>
        <p:spPr/>
        <p:txBody>
          <a:bodyPr/>
          <a:lstStyle/>
          <a:p>
            <a:fld id="{E6E229C3-0191-1444-ACA5-37173DBEE999}" type="slidenum">
              <a:rPr lang="en-US" smtClean="0"/>
              <a:t>10</a:t>
            </a:fld>
            <a:endParaRPr lang="en-US"/>
          </a:p>
        </p:txBody>
      </p:sp>
      <p:pic>
        <p:nvPicPr>
          <p:cNvPr id="7" name="Picture 6">
            <a:extLst>
              <a:ext uri="{FF2B5EF4-FFF2-40B4-BE49-F238E27FC236}">
                <a16:creationId xmlns:a16="http://schemas.microsoft.com/office/drawing/2014/main" id="{63CA58BC-BF91-2B48-91AF-E318D6911DEA}"/>
              </a:ext>
            </a:extLst>
          </p:cNvPr>
          <p:cNvPicPr/>
          <p:nvPr/>
        </p:nvPicPr>
        <p:blipFill>
          <a:blip r:embed="rId3">
            <a:extLst>
              <a:ext uri="{28A0092B-C50C-407E-A947-70E740481C1C}">
                <a14:useLocalDpi xmlns:a14="http://schemas.microsoft.com/office/drawing/2010/main" val="0"/>
              </a:ext>
            </a:extLst>
          </a:blip>
          <a:stretch>
            <a:fillRect/>
          </a:stretch>
        </p:blipFill>
        <p:spPr>
          <a:xfrm>
            <a:off x="2203450" y="1449003"/>
            <a:ext cx="2755900" cy="2542509"/>
          </a:xfrm>
          <a:prstGeom prst="rect">
            <a:avLst/>
          </a:prstGeom>
        </p:spPr>
      </p:pic>
      <p:sp>
        <p:nvSpPr>
          <p:cNvPr id="8" name="TextBox 7">
            <a:extLst>
              <a:ext uri="{FF2B5EF4-FFF2-40B4-BE49-F238E27FC236}">
                <a16:creationId xmlns:a16="http://schemas.microsoft.com/office/drawing/2014/main" id="{6BBD8D38-09F8-EB4E-92C2-71BDADE23B7A}"/>
              </a:ext>
            </a:extLst>
          </p:cNvPr>
          <p:cNvSpPr txBox="1"/>
          <p:nvPr/>
        </p:nvSpPr>
        <p:spPr>
          <a:xfrm>
            <a:off x="5778500" y="1099521"/>
            <a:ext cx="3479800" cy="646331"/>
          </a:xfrm>
          <a:prstGeom prst="rect">
            <a:avLst/>
          </a:prstGeom>
          <a:noFill/>
        </p:spPr>
        <p:txBody>
          <a:bodyPr wrap="square" rtlCol="0">
            <a:spAutoFit/>
          </a:bodyPr>
          <a:lstStyle/>
          <a:p>
            <a:r>
              <a:rPr lang="en-US" dirty="0"/>
              <a:t>19-20 </a:t>
            </a:r>
            <a:r>
              <a:rPr lang="en-US" dirty="0" err="1"/>
              <a:t>SiPm</a:t>
            </a:r>
            <a:r>
              <a:rPr lang="en-US" dirty="0"/>
              <a:t> signals are combined together (colors on left).</a:t>
            </a:r>
          </a:p>
        </p:txBody>
      </p:sp>
      <p:sp>
        <p:nvSpPr>
          <p:cNvPr id="9" name="TextBox 8">
            <a:extLst>
              <a:ext uri="{FF2B5EF4-FFF2-40B4-BE49-F238E27FC236}">
                <a16:creationId xmlns:a16="http://schemas.microsoft.com/office/drawing/2014/main" id="{D10CE121-17C7-964C-9EC9-E320E6C72C68}"/>
              </a:ext>
            </a:extLst>
          </p:cNvPr>
          <p:cNvSpPr txBox="1"/>
          <p:nvPr/>
        </p:nvSpPr>
        <p:spPr>
          <a:xfrm>
            <a:off x="496244" y="5416552"/>
            <a:ext cx="3323589" cy="923330"/>
          </a:xfrm>
          <a:prstGeom prst="rect">
            <a:avLst/>
          </a:prstGeom>
          <a:noFill/>
        </p:spPr>
        <p:txBody>
          <a:bodyPr wrap="square" rtlCol="0">
            <a:spAutoFit/>
          </a:bodyPr>
          <a:lstStyle/>
          <a:p>
            <a:r>
              <a:rPr lang="en-US" dirty="0" err="1"/>
              <a:t>SiPms</a:t>
            </a:r>
            <a:r>
              <a:rPr lang="en-US" dirty="0"/>
              <a:t> are mounted to carrier boards (2 </a:t>
            </a:r>
            <a:r>
              <a:rPr lang="en-US" dirty="0" err="1"/>
              <a:t>SiPMs</a:t>
            </a:r>
            <a:r>
              <a:rPr lang="en-US" dirty="0"/>
              <a:t> per board, 116 total per detector)</a:t>
            </a:r>
          </a:p>
        </p:txBody>
      </p:sp>
      <p:sp>
        <p:nvSpPr>
          <p:cNvPr id="10" name="TextBox 9">
            <a:extLst>
              <a:ext uri="{FF2B5EF4-FFF2-40B4-BE49-F238E27FC236}">
                <a16:creationId xmlns:a16="http://schemas.microsoft.com/office/drawing/2014/main" id="{7764B7E8-3051-AA47-8A1F-FDA5C89B5415}"/>
              </a:ext>
            </a:extLst>
          </p:cNvPr>
          <p:cNvSpPr txBox="1"/>
          <p:nvPr/>
        </p:nvSpPr>
        <p:spPr>
          <a:xfrm>
            <a:off x="5539740" y="2495110"/>
            <a:ext cx="3479800" cy="1477328"/>
          </a:xfrm>
          <a:prstGeom prst="rect">
            <a:avLst/>
          </a:prstGeom>
          <a:noFill/>
        </p:spPr>
        <p:txBody>
          <a:bodyPr wrap="square" rtlCol="0">
            <a:spAutoFit/>
          </a:bodyPr>
          <a:lstStyle/>
          <a:p>
            <a:r>
              <a:rPr lang="en-US" dirty="0"/>
              <a:t>Each </a:t>
            </a:r>
            <a:r>
              <a:rPr lang="en-US" dirty="0" err="1"/>
              <a:t>SiPm</a:t>
            </a:r>
            <a:r>
              <a:rPr lang="en-US" dirty="0"/>
              <a:t> group’s signal is individually amplified and then these 6 signals are summed to provide a single analog output signal per detector.</a:t>
            </a:r>
          </a:p>
        </p:txBody>
      </p:sp>
      <p:sp>
        <p:nvSpPr>
          <p:cNvPr id="11" name="TextBox 10">
            <a:extLst>
              <a:ext uri="{FF2B5EF4-FFF2-40B4-BE49-F238E27FC236}">
                <a16:creationId xmlns:a16="http://schemas.microsoft.com/office/drawing/2014/main" id="{98E3A4FF-6ACE-4E46-A086-3D244218A17D}"/>
              </a:ext>
            </a:extLst>
          </p:cNvPr>
          <p:cNvSpPr txBox="1"/>
          <p:nvPr/>
        </p:nvSpPr>
        <p:spPr>
          <a:xfrm>
            <a:off x="7874000" y="4386996"/>
            <a:ext cx="3479800" cy="1754326"/>
          </a:xfrm>
          <a:prstGeom prst="rect">
            <a:avLst/>
          </a:prstGeom>
          <a:noFill/>
        </p:spPr>
        <p:txBody>
          <a:bodyPr wrap="square" rtlCol="0">
            <a:spAutoFit/>
          </a:bodyPr>
          <a:lstStyle/>
          <a:p>
            <a:r>
              <a:rPr lang="en-US" dirty="0"/>
              <a:t>The four analog signals are routed to the IDPU.  The IDPU provides power to the individual IDABs (line and bias) and continuously digitizes the signals from the IDABs.  The IDPU interfaces with C&amp;DH.</a:t>
            </a:r>
          </a:p>
        </p:txBody>
      </p:sp>
      <p:pic>
        <p:nvPicPr>
          <p:cNvPr id="12" name="image3.jpg">
            <a:extLst>
              <a:ext uri="{FF2B5EF4-FFF2-40B4-BE49-F238E27FC236}">
                <a16:creationId xmlns:a16="http://schemas.microsoft.com/office/drawing/2014/main" id="{214D3F2A-DA83-FC4D-9BD9-EEC1CD2C6C52}"/>
              </a:ext>
            </a:extLst>
          </p:cNvPr>
          <p:cNvPicPr/>
          <p:nvPr/>
        </p:nvPicPr>
        <p:blipFill>
          <a:blip r:embed="rId4"/>
          <a:srcRect/>
          <a:stretch>
            <a:fillRect/>
          </a:stretch>
        </p:blipFill>
        <p:spPr>
          <a:xfrm>
            <a:off x="243841" y="990601"/>
            <a:ext cx="1676400" cy="1119641"/>
          </a:xfrm>
          <a:prstGeom prst="rect">
            <a:avLst/>
          </a:prstGeom>
          <a:ln/>
        </p:spPr>
      </p:pic>
      <p:cxnSp>
        <p:nvCxnSpPr>
          <p:cNvPr id="13" name="Straight Arrow Connector 12">
            <a:extLst>
              <a:ext uri="{FF2B5EF4-FFF2-40B4-BE49-F238E27FC236}">
                <a16:creationId xmlns:a16="http://schemas.microsoft.com/office/drawing/2014/main" id="{1DF41AA3-57A3-F041-9BD5-A21F5271A91B}"/>
              </a:ext>
            </a:extLst>
          </p:cNvPr>
          <p:cNvCxnSpPr>
            <a:cxnSpLocks/>
          </p:cNvCxnSpPr>
          <p:nvPr/>
        </p:nvCxnSpPr>
        <p:spPr>
          <a:xfrm flipH="1" flipV="1">
            <a:off x="1920241" y="1745852"/>
            <a:ext cx="528319" cy="12358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819CCF8-5BEF-EB4C-ACEC-D02B51CE4B45}"/>
              </a:ext>
            </a:extLst>
          </p:cNvPr>
          <p:cNvCxnSpPr>
            <a:cxnSpLocks/>
          </p:cNvCxnSpPr>
          <p:nvPr/>
        </p:nvCxnSpPr>
        <p:spPr>
          <a:xfrm flipV="1">
            <a:off x="1595115" y="2720258"/>
            <a:ext cx="1199203" cy="109113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6E3801F-03CD-FB44-A020-88CD5E34FC60}"/>
              </a:ext>
            </a:extLst>
          </p:cNvPr>
          <p:cNvCxnSpPr>
            <a:cxnSpLocks/>
          </p:cNvCxnSpPr>
          <p:nvPr/>
        </p:nvCxnSpPr>
        <p:spPr>
          <a:xfrm flipH="1">
            <a:off x="4439920" y="1512842"/>
            <a:ext cx="1316990" cy="44803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2" name="image3.jpg">
            <a:extLst>
              <a:ext uri="{FF2B5EF4-FFF2-40B4-BE49-F238E27FC236}">
                <a16:creationId xmlns:a16="http://schemas.microsoft.com/office/drawing/2014/main" id="{13775E0E-377B-0141-9FFD-0C7C47250180}"/>
              </a:ext>
            </a:extLst>
          </p:cNvPr>
          <p:cNvPicPr/>
          <p:nvPr/>
        </p:nvPicPr>
        <p:blipFill>
          <a:blip r:embed="rId4"/>
          <a:srcRect/>
          <a:stretch>
            <a:fillRect/>
          </a:stretch>
        </p:blipFill>
        <p:spPr>
          <a:xfrm>
            <a:off x="4816455" y="4694760"/>
            <a:ext cx="2463185" cy="1645122"/>
          </a:xfrm>
          <a:prstGeom prst="rect">
            <a:avLst/>
          </a:prstGeom>
          <a:ln/>
        </p:spPr>
      </p:pic>
      <p:cxnSp>
        <p:nvCxnSpPr>
          <p:cNvPr id="23" name="Straight Arrow Connector 22">
            <a:extLst>
              <a:ext uri="{FF2B5EF4-FFF2-40B4-BE49-F238E27FC236}">
                <a16:creationId xmlns:a16="http://schemas.microsoft.com/office/drawing/2014/main" id="{B9BBE094-1B99-D343-A5C2-080DEDA2F539}"/>
              </a:ext>
            </a:extLst>
          </p:cNvPr>
          <p:cNvCxnSpPr>
            <a:cxnSpLocks/>
          </p:cNvCxnSpPr>
          <p:nvPr/>
        </p:nvCxnSpPr>
        <p:spPr>
          <a:xfrm flipH="1">
            <a:off x="6950710" y="1685911"/>
            <a:ext cx="123190" cy="85123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21B1D96-E904-AC41-9780-90E2442E0A8F}"/>
              </a:ext>
            </a:extLst>
          </p:cNvPr>
          <p:cNvCxnSpPr>
            <a:cxnSpLocks/>
          </p:cNvCxnSpPr>
          <p:nvPr/>
        </p:nvCxnSpPr>
        <p:spPr>
          <a:xfrm flipH="1">
            <a:off x="6207760" y="5565985"/>
            <a:ext cx="1630680" cy="591805"/>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6FBF1CC-DB09-E147-B1A5-5433DE8DCD3B}"/>
              </a:ext>
            </a:extLst>
          </p:cNvPr>
          <p:cNvCxnSpPr>
            <a:cxnSpLocks/>
          </p:cNvCxnSpPr>
          <p:nvPr/>
        </p:nvCxnSpPr>
        <p:spPr>
          <a:xfrm flipH="1" flipV="1">
            <a:off x="1696720" y="4944263"/>
            <a:ext cx="71120" cy="57305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975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3FACA516-D44A-CE42-8BAD-8CF46CB441B7}"/>
              </a:ext>
            </a:extLst>
          </p:cNvPr>
          <p:cNvPicPr>
            <a:picLocks noChangeAspect="1"/>
          </p:cNvPicPr>
          <p:nvPr/>
        </p:nvPicPr>
        <p:blipFill>
          <a:blip r:embed="rId2"/>
          <a:stretch>
            <a:fillRect/>
          </a:stretch>
        </p:blipFill>
        <p:spPr>
          <a:xfrm>
            <a:off x="953809" y="1260055"/>
            <a:ext cx="3253501" cy="1377817"/>
          </a:xfrm>
          <a:prstGeom prst="rect">
            <a:avLst/>
          </a:prstGeom>
        </p:spPr>
      </p:pic>
      <p:sp>
        <p:nvSpPr>
          <p:cNvPr id="2" name="Title 1">
            <a:extLst>
              <a:ext uri="{FF2B5EF4-FFF2-40B4-BE49-F238E27FC236}">
                <a16:creationId xmlns:a16="http://schemas.microsoft.com/office/drawing/2014/main" id="{79FAE42E-01D4-534F-863F-45B4A41A5AF2}"/>
              </a:ext>
            </a:extLst>
          </p:cNvPr>
          <p:cNvSpPr>
            <a:spLocks noGrp="1"/>
          </p:cNvSpPr>
          <p:nvPr>
            <p:ph type="title"/>
          </p:nvPr>
        </p:nvSpPr>
        <p:spPr/>
        <p:txBody>
          <a:bodyPr>
            <a:normAutofit fontScale="90000"/>
          </a:bodyPr>
          <a:lstStyle/>
          <a:p>
            <a:r>
              <a:rPr lang="en-US" dirty="0"/>
              <a:t>Day in the life of a photon</a:t>
            </a:r>
          </a:p>
        </p:txBody>
      </p:sp>
      <p:sp>
        <p:nvSpPr>
          <p:cNvPr id="5" name="Slide Number Placeholder 4">
            <a:extLst>
              <a:ext uri="{FF2B5EF4-FFF2-40B4-BE49-F238E27FC236}">
                <a16:creationId xmlns:a16="http://schemas.microsoft.com/office/drawing/2014/main" id="{1A40133E-D877-A840-A1F0-328F917C40DB}"/>
              </a:ext>
            </a:extLst>
          </p:cNvPr>
          <p:cNvSpPr>
            <a:spLocks noGrp="1"/>
          </p:cNvSpPr>
          <p:nvPr>
            <p:ph type="sldNum" sz="quarter" idx="12"/>
          </p:nvPr>
        </p:nvSpPr>
        <p:spPr/>
        <p:txBody>
          <a:bodyPr/>
          <a:lstStyle/>
          <a:p>
            <a:fld id="{E6E229C3-0191-1444-ACA5-37173DBEE999}" type="slidenum">
              <a:rPr lang="en-US" smtClean="0"/>
              <a:t>11</a:t>
            </a:fld>
            <a:endParaRPr lang="en-US"/>
          </a:p>
        </p:txBody>
      </p:sp>
      <p:sp>
        <p:nvSpPr>
          <p:cNvPr id="52" name="5-Point Star 51">
            <a:extLst>
              <a:ext uri="{FF2B5EF4-FFF2-40B4-BE49-F238E27FC236}">
                <a16:creationId xmlns:a16="http://schemas.microsoft.com/office/drawing/2014/main" id="{13E5E804-43FA-B948-9F83-FC8CD870CEE5}"/>
              </a:ext>
            </a:extLst>
          </p:cNvPr>
          <p:cNvSpPr/>
          <p:nvPr/>
        </p:nvSpPr>
        <p:spPr>
          <a:xfrm>
            <a:off x="1635240" y="1570630"/>
            <a:ext cx="421090" cy="28927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cxnSp>
        <p:nvCxnSpPr>
          <p:cNvPr id="58" name="Elbow Connector 57">
            <a:extLst>
              <a:ext uri="{FF2B5EF4-FFF2-40B4-BE49-F238E27FC236}">
                <a16:creationId xmlns:a16="http://schemas.microsoft.com/office/drawing/2014/main" id="{21B30E1B-1A7B-1F4E-AD27-C008A366C3E8}"/>
              </a:ext>
            </a:extLst>
          </p:cNvPr>
          <p:cNvCxnSpPr>
            <a:cxnSpLocks/>
            <a:stCxn id="59" idx="2"/>
            <a:endCxn id="49" idx="1"/>
          </p:cNvCxnSpPr>
          <p:nvPr/>
        </p:nvCxnSpPr>
        <p:spPr>
          <a:xfrm rot="5400000" flipH="1" flipV="1">
            <a:off x="3696381" y="744079"/>
            <a:ext cx="777972" cy="3009614"/>
          </a:xfrm>
          <a:prstGeom prst="bentConnector4">
            <a:avLst>
              <a:gd name="adj1" fmla="val -29384"/>
              <a:gd name="adj2" fmla="val 77026"/>
            </a:avLst>
          </a:prstGeom>
          <a:ln>
            <a:tailEnd type="triangle"/>
          </a:ln>
        </p:spPr>
        <p:style>
          <a:lnRef idx="3">
            <a:schemeClr val="accent5"/>
          </a:lnRef>
          <a:fillRef idx="0">
            <a:schemeClr val="accent5"/>
          </a:fillRef>
          <a:effectRef idx="2">
            <a:schemeClr val="accent5"/>
          </a:effectRef>
          <a:fontRef idx="minor">
            <a:schemeClr val="tx1"/>
          </a:fontRef>
        </p:style>
      </p:cxnSp>
      <p:pic>
        <p:nvPicPr>
          <p:cNvPr id="61" name="image3.jpg">
            <a:extLst>
              <a:ext uri="{FF2B5EF4-FFF2-40B4-BE49-F238E27FC236}">
                <a16:creationId xmlns:a16="http://schemas.microsoft.com/office/drawing/2014/main" id="{5E67753C-62A5-6340-93CE-DCC0DA7E5640}"/>
              </a:ext>
            </a:extLst>
          </p:cNvPr>
          <p:cNvPicPr/>
          <p:nvPr/>
        </p:nvPicPr>
        <p:blipFill>
          <a:blip r:embed="rId3"/>
          <a:srcRect/>
          <a:stretch>
            <a:fillRect/>
          </a:stretch>
        </p:blipFill>
        <p:spPr>
          <a:xfrm>
            <a:off x="8502892" y="1948964"/>
            <a:ext cx="3618997" cy="2599273"/>
          </a:xfrm>
          <a:prstGeom prst="rect">
            <a:avLst/>
          </a:prstGeom>
          <a:ln/>
        </p:spPr>
      </p:pic>
      <p:cxnSp>
        <p:nvCxnSpPr>
          <p:cNvPr id="62" name="Elbow Connector 61">
            <a:extLst>
              <a:ext uri="{FF2B5EF4-FFF2-40B4-BE49-F238E27FC236}">
                <a16:creationId xmlns:a16="http://schemas.microsoft.com/office/drawing/2014/main" id="{CF933D94-1603-904A-9DC6-E792F3DC81B9}"/>
              </a:ext>
            </a:extLst>
          </p:cNvPr>
          <p:cNvCxnSpPr>
            <a:cxnSpLocks/>
            <a:stCxn id="49" idx="3"/>
            <a:endCxn id="44" idx="0"/>
          </p:cNvCxnSpPr>
          <p:nvPr/>
        </p:nvCxnSpPr>
        <p:spPr>
          <a:xfrm>
            <a:off x="8202124" y="1859900"/>
            <a:ext cx="2111584" cy="968935"/>
          </a:xfrm>
          <a:prstGeom prst="bentConnector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5" name="Elbow Connector 84">
            <a:extLst>
              <a:ext uri="{FF2B5EF4-FFF2-40B4-BE49-F238E27FC236}">
                <a16:creationId xmlns:a16="http://schemas.microsoft.com/office/drawing/2014/main" id="{B3B5D286-69FF-4649-90E2-4DA3C63C7C28}"/>
              </a:ext>
            </a:extLst>
          </p:cNvPr>
          <p:cNvCxnSpPr>
            <a:cxnSpLocks/>
            <a:endCxn id="63" idx="6"/>
          </p:cNvCxnSpPr>
          <p:nvPr/>
        </p:nvCxnSpPr>
        <p:spPr>
          <a:xfrm rot="5400000">
            <a:off x="9594449" y="4152656"/>
            <a:ext cx="940548" cy="792933"/>
          </a:xfrm>
          <a:prstGeom prst="bentConnector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99" name="Elbow Connector 98">
            <a:extLst>
              <a:ext uri="{FF2B5EF4-FFF2-40B4-BE49-F238E27FC236}">
                <a16:creationId xmlns:a16="http://schemas.microsoft.com/office/drawing/2014/main" id="{E0413AC6-6A13-5249-8419-0D11359E8061}"/>
              </a:ext>
            </a:extLst>
          </p:cNvPr>
          <p:cNvCxnSpPr>
            <a:cxnSpLocks/>
            <a:stCxn id="63" idx="2"/>
            <a:endCxn id="55" idx="3"/>
          </p:cNvCxnSpPr>
          <p:nvPr/>
        </p:nvCxnSpPr>
        <p:spPr>
          <a:xfrm rot="10800000">
            <a:off x="4817899" y="3958872"/>
            <a:ext cx="3083456" cy="1060524"/>
          </a:xfrm>
          <a:prstGeom prst="bentConnector3">
            <a:avLst>
              <a:gd name="adj1" fmla="val 50000"/>
            </a:avLst>
          </a:prstGeom>
          <a:ln>
            <a:tailEnd type="triangle"/>
          </a:ln>
        </p:spPr>
        <p:style>
          <a:lnRef idx="3">
            <a:schemeClr val="accent5"/>
          </a:lnRef>
          <a:fillRef idx="0">
            <a:schemeClr val="accent5"/>
          </a:fillRef>
          <a:effectRef idx="2">
            <a:schemeClr val="accent5"/>
          </a:effectRef>
          <a:fontRef idx="minor">
            <a:schemeClr val="tx1"/>
          </a:fontRef>
        </p:style>
      </p:cxnSp>
      <p:sp>
        <p:nvSpPr>
          <p:cNvPr id="102" name="TextBox 101">
            <a:extLst>
              <a:ext uri="{FF2B5EF4-FFF2-40B4-BE49-F238E27FC236}">
                <a16:creationId xmlns:a16="http://schemas.microsoft.com/office/drawing/2014/main" id="{A43B313E-CA88-F54F-9ED6-1462C2AA35E6}"/>
              </a:ext>
            </a:extLst>
          </p:cNvPr>
          <p:cNvSpPr txBox="1"/>
          <p:nvPr/>
        </p:nvSpPr>
        <p:spPr>
          <a:xfrm>
            <a:off x="6372699" y="4634178"/>
            <a:ext cx="1485741" cy="369332"/>
          </a:xfrm>
          <a:prstGeom prst="rect">
            <a:avLst/>
          </a:prstGeom>
          <a:noFill/>
        </p:spPr>
        <p:txBody>
          <a:bodyPr wrap="square" rtlCol="0">
            <a:spAutoFit/>
          </a:bodyPr>
          <a:lstStyle/>
          <a:p>
            <a:r>
              <a:rPr lang="en-US" dirty="0">
                <a:solidFill>
                  <a:schemeClr val="accent5"/>
                </a:solidFill>
              </a:rPr>
              <a:t>GRB: 100 kHz </a:t>
            </a:r>
          </a:p>
        </p:txBody>
      </p:sp>
      <p:cxnSp>
        <p:nvCxnSpPr>
          <p:cNvPr id="103" name="Elbow Connector 102">
            <a:extLst>
              <a:ext uri="{FF2B5EF4-FFF2-40B4-BE49-F238E27FC236}">
                <a16:creationId xmlns:a16="http://schemas.microsoft.com/office/drawing/2014/main" id="{224F985D-DDA0-214E-9E5C-380A6A7397D8}"/>
              </a:ext>
            </a:extLst>
          </p:cNvPr>
          <p:cNvCxnSpPr>
            <a:cxnSpLocks/>
            <a:stCxn id="55" idx="1"/>
            <a:endCxn id="105" idx="1"/>
          </p:cNvCxnSpPr>
          <p:nvPr/>
        </p:nvCxnSpPr>
        <p:spPr>
          <a:xfrm rot="10800000" flipV="1">
            <a:off x="469345" y="3958871"/>
            <a:ext cx="2367355" cy="1865469"/>
          </a:xfrm>
          <a:prstGeom prst="bentConnector3">
            <a:avLst>
              <a:gd name="adj1" fmla="val 109656"/>
            </a:avLst>
          </a:prstGeom>
          <a:ln>
            <a:tailEnd type="triangle"/>
          </a:ln>
        </p:spPr>
        <p:style>
          <a:lnRef idx="3">
            <a:schemeClr val="accent5"/>
          </a:lnRef>
          <a:fillRef idx="0">
            <a:schemeClr val="accent5"/>
          </a:fillRef>
          <a:effectRef idx="2">
            <a:schemeClr val="accent5"/>
          </a:effectRef>
          <a:fontRef idx="minor">
            <a:schemeClr val="tx1"/>
          </a:fontRef>
        </p:style>
      </p:cxnSp>
      <p:pic>
        <p:nvPicPr>
          <p:cNvPr id="105" name="Picture 104">
            <a:extLst>
              <a:ext uri="{FF2B5EF4-FFF2-40B4-BE49-F238E27FC236}">
                <a16:creationId xmlns:a16="http://schemas.microsoft.com/office/drawing/2014/main" id="{334871DB-8DAE-0140-8701-31F835C9C222}"/>
              </a:ext>
            </a:extLst>
          </p:cNvPr>
          <p:cNvPicPr>
            <a:picLocks noChangeAspect="1"/>
          </p:cNvPicPr>
          <p:nvPr/>
        </p:nvPicPr>
        <p:blipFill>
          <a:blip r:embed="rId4"/>
          <a:stretch>
            <a:fillRect/>
          </a:stretch>
        </p:blipFill>
        <p:spPr>
          <a:xfrm>
            <a:off x="469344" y="5341933"/>
            <a:ext cx="4943894" cy="964816"/>
          </a:xfrm>
          <a:prstGeom prst="rect">
            <a:avLst/>
          </a:prstGeom>
        </p:spPr>
      </p:pic>
      <p:sp>
        <p:nvSpPr>
          <p:cNvPr id="44" name="TextBox 43">
            <a:extLst>
              <a:ext uri="{FF2B5EF4-FFF2-40B4-BE49-F238E27FC236}">
                <a16:creationId xmlns:a16="http://schemas.microsoft.com/office/drawing/2014/main" id="{D2B787CE-155E-6C40-8C0C-72FD0126E4C5}"/>
              </a:ext>
            </a:extLst>
          </p:cNvPr>
          <p:cNvSpPr txBox="1"/>
          <p:nvPr/>
        </p:nvSpPr>
        <p:spPr>
          <a:xfrm>
            <a:off x="9699848" y="2828835"/>
            <a:ext cx="1227719" cy="1200329"/>
          </a:xfrm>
          <a:prstGeom prst="rect">
            <a:avLst/>
          </a:prstGeom>
          <a:noFill/>
        </p:spPr>
        <p:txBody>
          <a:bodyPr wrap="square" rtlCol="0">
            <a:spAutoFit/>
          </a:bodyPr>
          <a:lstStyle/>
          <a:p>
            <a:pPr algn="ctr"/>
            <a:r>
              <a:rPr lang="en-US" dirty="0">
                <a:solidFill>
                  <a:schemeClr val="bg2"/>
                </a:solidFill>
              </a:rPr>
              <a:t>Peak Finding &amp; Time Tagging</a:t>
            </a:r>
          </a:p>
        </p:txBody>
      </p:sp>
      <p:sp>
        <p:nvSpPr>
          <p:cNvPr id="67" name="TextBox 66">
            <a:extLst>
              <a:ext uri="{FF2B5EF4-FFF2-40B4-BE49-F238E27FC236}">
                <a16:creationId xmlns:a16="http://schemas.microsoft.com/office/drawing/2014/main" id="{BCBFC812-5D53-E74E-B1E5-99195BEAFC35}"/>
              </a:ext>
            </a:extLst>
          </p:cNvPr>
          <p:cNvSpPr txBox="1"/>
          <p:nvPr/>
        </p:nvSpPr>
        <p:spPr>
          <a:xfrm>
            <a:off x="6384323" y="5003510"/>
            <a:ext cx="1485741" cy="369332"/>
          </a:xfrm>
          <a:prstGeom prst="rect">
            <a:avLst/>
          </a:prstGeom>
          <a:noFill/>
        </p:spPr>
        <p:txBody>
          <a:bodyPr wrap="square" rtlCol="0">
            <a:spAutoFit/>
          </a:bodyPr>
          <a:lstStyle/>
          <a:p>
            <a:r>
              <a:rPr lang="en-US" dirty="0" err="1">
                <a:solidFill>
                  <a:schemeClr val="accent5"/>
                </a:solidFill>
              </a:rPr>
              <a:t>Bkgnd</a:t>
            </a:r>
            <a:r>
              <a:rPr lang="en-US" dirty="0">
                <a:solidFill>
                  <a:schemeClr val="accent5"/>
                </a:solidFill>
              </a:rPr>
              <a:t>: 1 kHz </a:t>
            </a:r>
          </a:p>
        </p:txBody>
      </p:sp>
      <p:pic>
        <p:nvPicPr>
          <p:cNvPr id="55" name="Picture 54">
            <a:extLst>
              <a:ext uri="{FF2B5EF4-FFF2-40B4-BE49-F238E27FC236}">
                <a16:creationId xmlns:a16="http://schemas.microsoft.com/office/drawing/2014/main" id="{220523FD-DA95-3B44-8BF6-242D90D325D9}"/>
              </a:ext>
            </a:extLst>
          </p:cNvPr>
          <p:cNvPicPr>
            <a:picLocks noChangeAspect="1"/>
          </p:cNvPicPr>
          <p:nvPr/>
        </p:nvPicPr>
        <p:blipFill>
          <a:blip r:embed="rId5"/>
          <a:stretch>
            <a:fillRect/>
          </a:stretch>
        </p:blipFill>
        <p:spPr>
          <a:xfrm>
            <a:off x="2836699" y="2892072"/>
            <a:ext cx="1981200" cy="2133600"/>
          </a:xfrm>
          <a:prstGeom prst="rect">
            <a:avLst/>
          </a:prstGeom>
        </p:spPr>
      </p:pic>
      <p:sp>
        <p:nvSpPr>
          <p:cNvPr id="63" name="Oval 62">
            <a:extLst>
              <a:ext uri="{FF2B5EF4-FFF2-40B4-BE49-F238E27FC236}">
                <a16:creationId xmlns:a16="http://schemas.microsoft.com/office/drawing/2014/main" id="{8B69F7DD-FE08-EF42-BEDE-C8FD1225B160}"/>
              </a:ext>
            </a:extLst>
          </p:cNvPr>
          <p:cNvSpPr/>
          <p:nvPr/>
        </p:nvSpPr>
        <p:spPr>
          <a:xfrm>
            <a:off x="7901355" y="4427505"/>
            <a:ext cx="1766901" cy="1183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Amplitudes &amp; Times</a:t>
            </a:r>
          </a:p>
        </p:txBody>
      </p:sp>
      <p:sp>
        <p:nvSpPr>
          <p:cNvPr id="72" name="Rectangle 71">
            <a:extLst>
              <a:ext uri="{FF2B5EF4-FFF2-40B4-BE49-F238E27FC236}">
                <a16:creationId xmlns:a16="http://schemas.microsoft.com/office/drawing/2014/main" id="{D61C2761-F9EC-D949-BDD4-187D5D203AF1}"/>
              </a:ext>
            </a:extLst>
          </p:cNvPr>
          <p:cNvSpPr/>
          <p:nvPr/>
        </p:nvSpPr>
        <p:spPr>
          <a:xfrm>
            <a:off x="3312858" y="3987840"/>
            <a:ext cx="1212392" cy="646331"/>
          </a:xfrm>
          <a:prstGeom prst="rect">
            <a:avLst/>
          </a:prstGeom>
        </p:spPr>
        <p:txBody>
          <a:bodyPr wrap="square">
            <a:spAutoFit/>
          </a:bodyPr>
          <a:lstStyle/>
          <a:p>
            <a:pPr algn="ctr"/>
            <a:r>
              <a:rPr lang="en-US" b="1" dirty="0">
                <a:solidFill>
                  <a:schemeClr val="bg1"/>
                </a:solidFill>
              </a:rPr>
              <a:t>Binning &amp; Triggering</a:t>
            </a:r>
          </a:p>
        </p:txBody>
      </p:sp>
      <p:cxnSp>
        <p:nvCxnSpPr>
          <p:cNvPr id="43" name="Straight Arrow Connector 42">
            <a:extLst>
              <a:ext uri="{FF2B5EF4-FFF2-40B4-BE49-F238E27FC236}">
                <a16:creationId xmlns:a16="http://schemas.microsoft.com/office/drawing/2014/main" id="{D727391B-2B9B-8F4E-ABC4-EC311626040D}"/>
              </a:ext>
            </a:extLst>
          </p:cNvPr>
          <p:cNvCxnSpPr>
            <a:cxnSpLocks/>
          </p:cNvCxnSpPr>
          <p:nvPr/>
        </p:nvCxnSpPr>
        <p:spPr>
          <a:xfrm>
            <a:off x="10276" y="904126"/>
            <a:ext cx="1785152" cy="81113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9574CA99-D0C1-DE44-BB3B-B25D330AEAE9}"/>
              </a:ext>
            </a:extLst>
          </p:cNvPr>
          <p:cNvPicPr>
            <a:picLocks noChangeAspect="1"/>
          </p:cNvPicPr>
          <p:nvPr/>
        </p:nvPicPr>
        <p:blipFill>
          <a:blip r:embed="rId6"/>
          <a:stretch>
            <a:fillRect/>
          </a:stretch>
        </p:blipFill>
        <p:spPr>
          <a:xfrm>
            <a:off x="5590174" y="973461"/>
            <a:ext cx="2611950" cy="1772878"/>
          </a:xfrm>
          <a:prstGeom prst="rect">
            <a:avLst/>
          </a:prstGeom>
        </p:spPr>
      </p:pic>
      <p:sp>
        <p:nvSpPr>
          <p:cNvPr id="3" name="Rectangle 2">
            <a:extLst>
              <a:ext uri="{FF2B5EF4-FFF2-40B4-BE49-F238E27FC236}">
                <a16:creationId xmlns:a16="http://schemas.microsoft.com/office/drawing/2014/main" id="{854F9379-9358-BB40-BB23-6B944998DBD6}"/>
              </a:ext>
            </a:extLst>
          </p:cNvPr>
          <p:cNvSpPr/>
          <p:nvPr/>
        </p:nvSpPr>
        <p:spPr>
          <a:xfrm>
            <a:off x="5686097" y="1082566"/>
            <a:ext cx="157655" cy="13243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BurstCube_APRA_PI_Review_2019.pptx</a:t>
            </a:r>
          </a:p>
        </p:txBody>
      </p:sp>
      <p:sp>
        <p:nvSpPr>
          <p:cNvPr id="4" name="Rectangle 3">
            <a:extLst>
              <a:ext uri="{FF2B5EF4-FFF2-40B4-BE49-F238E27FC236}">
                <a16:creationId xmlns:a16="http://schemas.microsoft.com/office/drawing/2014/main" id="{FD29B0C3-3183-2542-B9FB-3562BF2E2A8F}"/>
              </a:ext>
            </a:extLst>
          </p:cNvPr>
          <p:cNvSpPr/>
          <p:nvPr/>
        </p:nvSpPr>
        <p:spPr>
          <a:xfrm>
            <a:off x="5890942" y="2511972"/>
            <a:ext cx="2259724" cy="91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143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15BCC0-8A77-43DD-BD91-2C1C539C5C27}"/>
              </a:ext>
            </a:extLst>
          </p:cNvPr>
          <p:cNvSpPr>
            <a:spLocks noGrp="1"/>
          </p:cNvSpPr>
          <p:nvPr>
            <p:ph type="sldNum" sz="quarter" idx="12"/>
          </p:nvPr>
        </p:nvSpPr>
        <p:spPr/>
        <p:txBody>
          <a:bodyPr/>
          <a:lstStyle/>
          <a:p>
            <a:fld id="{E6E229C3-0191-1444-ACA5-37173DBEE999}" type="slidenum">
              <a:rPr lang="en-US" smtClean="0"/>
              <a:t>12</a:t>
            </a:fld>
            <a:endParaRPr lang="en-US"/>
          </a:p>
        </p:txBody>
      </p:sp>
      <p:pic>
        <p:nvPicPr>
          <p:cNvPr id="6" name="Picture 5" descr="A circuit board&#10;&#10;Description automatically generated">
            <a:extLst>
              <a:ext uri="{FF2B5EF4-FFF2-40B4-BE49-F238E27FC236}">
                <a16:creationId xmlns:a16="http://schemas.microsoft.com/office/drawing/2014/main" id="{8620155E-3AEC-4515-B9FB-AB4778031D94}"/>
              </a:ext>
            </a:extLst>
          </p:cNvPr>
          <p:cNvPicPr>
            <a:picLocks noChangeAspect="1"/>
          </p:cNvPicPr>
          <p:nvPr/>
        </p:nvPicPr>
        <p:blipFill rotWithShape="1">
          <a:blip r:embed="rId2"/>
          <a:srcRect t="21296" r="5694" b="10370"/>
          <a:stretch/>
        </p:blipFill>
        <p:spPr>
          <a:xfrm rot="10800000">
            <a:off x="4494106" y="779808"/>
            <a:ext cx="5008299" cy="2721741"/>
          </a:xfrm>
          <a:prstGeom prst="rect">
            <a:avLst/>
          </a:prstGeom>
        </p:spPr>
      </p:pic>
      <p:sp>
        <p:nvSpPr>
          <p:cNvPr id="7" name="Title 23">
            <a:extLst>
              <a:ext uri="{FF2B5EF4-FFF2-40B4-BE49-F238E27FC236}">
                <a16:creationId xmlns:a16="http://schemas.microsoft.com/office/drawing/2014/main" id="{B12C7F4C-58D8-40B1-AF6E-12D2FCA8425F}"/>
              </a:ext>
            </a:extLst>
          </p:cNvPr>
          <p:cNvSpPr txBox="1">
            <a:spLocks/>
          </p:cNvSpPr>
          <p:nvPr/>
        </p:nvSpPr>
        <p:spPr>
          <a:xfrm>
            <a:off x="838200" y="167936"/>
            <a:ext cx="10515600" cy="7524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accent1">
                    <a:lumMod val="75000"/>
                  </a:schemeClr>
                </a:solidFill>
                <a:latin typeface="+mn-lt"/>
                <a:ea typeface="+mn-ea"/>
                <a:cs typeface="+mn-cs"/>
              </a:rPr>
              <a:t>Prototype Instrument Pictures</a:t>
            </a:r>
          </a:p>
        </p:txBody>
      </p:sp>
      <p:sp>
        <p:nvSpPr>
          <p:cNvPr id="5" name="TextBox 4">
            <a:extLst>
              <a:ext uri="{FF2B5EF4-FFF2-40B4-BE49-F238E27FC236}">
                <a16:creationId xmlns:a16="http://schemas.microsoft.com/office/drawing/2014/main" id="{E1DA8DBE-FC29-3842-A1D4-316FF1433EFD}"/>
              </a:ext>
            </a:extLst>
          </p:cNvPr>
          <p:cNvSpPr txBox="1"/>
          <p:nvPr/>
        </p:nvSpPr>
        <p:spPr>
          <a:xfrm>
            <a:off x="5322495" y="3501549"/>
            <a:ext cx="3573517" cy="369332"/>
          </a:xfrm>
          <a:prstGeom prst="rect">
            <a:avLst/>
          </a:prstGeom>
          <a:noFill/>
        </p:spPr>
        <p:txBody>
          <a:bodyPr wrap="square" rtlCol="0">
            <a:spAutoFit/>
          </a:bodyPr>
          <a:lstStyle/>
          <a:p>
            <a:r>
              <a:rPr lang="en-US" dirty="0"/>
              <a:t>Electronics Flat-Sat (Digital Boards)</a:t>
            </a:r>
          </a:p>
        </p:txBody>
      </p:sp>
      <p:pic>
        <p:nvPicPr>
          <p:cNvPr id="8" name="Picture 7">
            <a:extLst>
              <a:ext uri="{FF2B5EF4-FFF2-40B4-BE49-F238E27FC236}">
                <a16:creationId xmlns:a16="http://schemas.microsoft.com/office/drawing/2014/main" id="{C1E7CD18-2674-F34A-9E32-54EFDBB27A7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626" b="27642"/>
          <a:stretch/>
        </p:blipFill>
        <p:spPr>
          <a:xfrm>
            <a:off x="190684" y="3731150"/>
            <a:ext cx="4303422" cy="2501119"/>
          </a:xfrm>
          <a:prstGeom prst="rect">
            <a:avLst/>
          </a:prstGeom>
          <a:ln>
            <a:solidFill>
              <a:schemeClr val="accent2"/>
            </a:solidFill>
          </a:ln>
        </p:spPr>
      </p:pic>
      <p:sp>
        <p:nvSpPr>
          <p:cNvPr id="9" name="TextBox 8">
            <a:extLst>
              <a:ext uri="{FF2B5EF4-FFF2-40B4-BE49-F238E27FC236}">
                <a16:creationId xmlns:a16="http://schemas.microsoft.com/office/drawing/2014/main" id="{6F03DF22-3110-E84F-817F-B4856D606FD7}"/>
              </a:ext>
            </a:extLst>
          </p:cNvPr>
          <p:cNvSpPr txBox="1"/>
          <p:nvPr/>
        </p:nvSpPr>
        <p:spPr>
          <a:xfrm>
            <a:off x="920589" y="6208644"/>
            <a:ext cx="3573517" cy="369332"/>
          </a:xfrm>
          <a:prstGeom prst="rect">
            <a:avLst/>
          </a:prstGeom>
          <a:noFill/>
        </p:spPr>
        <p:txBody>
          <a:bodyPr wrap="square" rtlCol="0">
            <a:spAutoFit/>
          </a:bodyPr>
          <a:lstStyle/>
          <a:p>
            <a:r>
              <a:rPr lang="en-US" dirty="0"/>
              <a:t>Single Quarter Detector</a:t>
            </a:r>
          </a:p>
        </p:txBody>
      </p:sp>
      <p:pic>
        <p:nvPicPr>
          <p:cNvPr id="11" name="Picture 10">
            <a:extLst>
              <a:ext uri="{FF2B5EF4-FFF2-40B4-BE49-F238E27FC236}">
                <a16:creationId xmlns:a16="http://schemas.microsoft.com/office/drawing/2014/main" id="{09112D82-1471-8349-9BC7-B0BE679C5156}"/>
              </a:ext>
            </a:extLst>
          </p:cNvPr>
          <p:cNvPicPr>
            <a:picLocks noChangeAspect="1"/>
          </p:cNvPicPr>
          <p:nvPr/>
        </p:nvPicPr>
        <p:blipFill>
          <a:blip r:embed="rId5"/>
          <a:stretch>
            <a:fillRect/>
          </a:stretch>
        </p:blipFill>
        <p:spPr>
          <a:xfrm>
            <a:off x="8960649" y="2528940"/>
            <a:ext cx="3140652" cy="4187536"/>
          </a:xfrm>
          <a:prstGeom prst="rect">
            <a:avLst/>
          </a:prstGeom>
        </p:spPr>
      </p:pic>
      <p:sp>
        <p:nvSpPr>
          <p:cNvPr id="12" name="TextBox 11">
            <a:extLst>
              <a:ext uri="{FF2B5EF4-FFF2-40B4-BE49-F238E27FC236}">
                <a16:creationId xmlns:a16="http://schemas.microsoft.com/office/drawing/2014/main" id="{E2108973-748F-A643-944C-A34213C5D1A2}"/>
              </a:ext>
            </a:extLst>
          </p:cNvPr>
          <p:cNvSpPr txBox="1"/>
          <p:nvPr/>
        </p:nvSpPr>
        <p:spPr>
          <a:xfrm>
            <a:off x="6096000" y="6070145"/>
            <a:ext cx="2864649" cy="646331"/>
          </a:xfrm>
          <a:prstGeom prst="rect">
            <a:avLst/>
          </a:prstGeom>
          <a:noFill/>
        </p:spPr>
        <p:txBody>
          <a:bodyPr wrap="square" rtlCol="0">
            <a:spAutoFit/>
          </a:bodyPr>
          <a:lstStyle/>
          <a:p>
            <a:pPr algn="r"/>
            <a:r>
              <a:rPr lang="en-US" dirty="0"/>
              <a:t>Watching Carlos (our ME) try to break our detector.</a:t>
            </a:r>
          </a:p>
        </p:txBody>
      </p:sp>
      <p:pic>
        <p:nvPicPr>
          <p:cNvPr id="14" name="Picture 13">
            <a:extLst>
              <a:ext uri="{FF2B5EF4-FFF2-40B4-BE49-F238E27FC236}">
                <a16:creationId xmlns:a16="http://schemas.microsoft.com/office/drawing/2014/main" id="{D4B4CC14-9080-6341-B3CF-B3E0F86FF2C3}"/>
              </a:ext>
            </a:extLst>
          </p:cNvPr>
          <p:cNvPicPr>
            <a:picLocks noChangeAspect="1"/>
          </p:cNvPicPr>
          <p:nvPr/>
        </p:nvPicPr>
        <p:blipFill>
          <a:blip r:embed="rId6"/>
          <a:stretch>
            <a:fillRect/>
          </a:stretch>
        </p:blipFill>
        <p:spPr>
          <a:xfrm>
            <a:off x="838200" y="936949"/>
            <a:ext cx="2919868" cy="2189901"/>
          </a:xfrm>
          <a:prstGeom prst="rect">
            <a:avLst/>
          </a:prstGeom>
        </p:spPr>
      </p:pic>
      <p:sp>
        <p:nvSpPr>
          <p:cNvPr id="15" name="TextBox 14">
            <a:extLst>
              <a:ext uri="{FF2B5EF4-FFF2-40B4-BE49-F238E27FC236}">
                <a16:creationId xmlns:a16="http://schemas.microsoft.com/office/drawing/2014/main" id="{CFE0CF01-810F-5147-962F-12D729424883}"/>
              </a:ext>
            </a:extLst>
          </p:cNvPr>
          <p:cNvSpPr txBox="1"/>
          <p:nvPr/>
        </p:nvSpPr>
        <p:spPr>
          <a:xfrm>
            <a:off x="745564" y="3028573"/>
            <a:ext cx="3573517" cy="369332"/>
          </a:xfrm>
          <a:prstGeom prst="rect">
            <a:avLst/>
          </a:prstGeom>
          <a:noFill/>
        </p:spPr>
        <p:txBody>
          <a:bodyPr wrap="square" rtlCol="0">
            <a:spAutoFit/>
          </a:bodyPr>
          <a:lstStyle/>
          <a:p>
            <a:r>
              <a:rPr lang="en-US" dirty="0"/>
              <a:t>Inspecting Detector post-Vibe</a:t>
            </a:r>
          </a:p>
        </p:txBody>
      </p:sp>
    </p:spTree>
    <p:extLst>
      <p:ext uri="{BB962C8B-B14F-4D97-AF65-F5344CB8AC3E}">
        <p14:creationId xmlns:p14="http://schemas.microsoft.com/office/powerpoint/2010/main" val="431695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9720C-8746-F945-B4D9-216355A65FF8}"/>
              </a:ext>
            </a:extLst>
          </p:cNvPr>
          <p:cNvSpPr>
            <a:spLocks noGrp="1"/>
          </p:cNvSpPr>
          <p:nvPr>
            <p:ph type="title"/>
          </p:nvPr>
        </p:nvSpPr>
        <p:spPr/>
        <p:txBody>
          <a:bodyPr>
            <a:normAutofit fontScale="90000"/>
          </a:bodyPr>
          <a:lstStyle/>
          <a:p>
            <a:r>
              <a:rPr lang="en-US" dirty="0"/>
              <a:t>Energy Resolution </a:t>
            </a:r>
          </a:p>
        </p:txBody>
      </p:sp>
      <p:sp>
        <p:nvSpPr>
          <p:cNvPr id="6" name="Slide Number Placeholder 5">
            <a:extLst>
              <a:ext uri="{FF2B5EF4-FFF2-40B4-BE49-F238E27FC236}">
                <a16:creationId xmlns:a16="http://schemas.microsoft.com/office/drawing/2014/main" id="{705E38E1-9AA4-E344-92FA-DB1AC89EF2C7}"/>
              </a:ext>
            </a:extLst>
          </p:cNvPr>
          <p:cNvSpPr>
            <a:spLocks noGrp="1"/>
          </p:cNvSpPr>
          <p:nvPr>
            <p:ph type="sldNum" sz="quarter" idx="12"/>
          </p:nvPr>
        </p:nvSpPr>
        <p:spPr/>
        <p:txBody>
          <a:bodyPr/>
          <a:lstStyle/>
          <a:p>
            <a:fld id="{E6E229C3-0191-1444-ACA5-37173DBEE999}" type="slidenum">
              <a:rPr lang="en-US" smtClean="0"/>
              <a:t>13</a:t>
            </a:fld>
            <a:endParaRPr lang="en-US"/>
          </a:p>
        </p:txBody>
      </p:sp>
      <p:pic>
        <p:nvPicPr>
          <p:cNvPr id="10" name="Picture 9">
            <a:extLst>
              <a:ext uri="{FF2B5EF4-FFF2-40B4-BE49-F238E27FC236}">
                <a16:creationId xmlns:a16="http://schemas.microsoft.com/office/drawing/2014/main" id="{DCC1CF2D-7C7B-7041-A70C-65D097AC500B}"/>
              </a:ext>
            </a:extLst>
          </p:cNvPr>
          <p:cNvPicPr>
            <a:picLocks noChangeAspect="1"/>
          </p:cNvPicPr>
          <p:nvPr/>
        </p:nvPicPr>
        <p:blipFill>
          <a:blip r:embed="rId2"/>
          <a:stretch>
            <a:fillRect/>
          </a:stretch>
        </p:blipFill>
        <p:spPr>
          <a:xfrm>
            <a:off x="302542" y="2106139"/>
            <a:ext cx="5009020" cy="3128843"/>
          </a:xfrm>
          <a:prstGeom prst="rect">
            <a:avLst/>
          </a:prstGeom>
        </p:spPr>
      </p:pic>
      <p:pic>
        <p:nvPicPr>
          <p:cNvPr id="12" name="Picture 11">
            <a:extLst>
              <a:ext uri="{FF2B5EF4-FFF2-40B4-BE49-F238E27FC236}">
                <a16:creationId xmlns:a16="http://schemas.microsoft.com/office/drawing/2014/main" id="{7C2080D9-4856-0A4B-ADA7-FB22610BB23C}"/>
              </a:ext>
            </a:extLst>
          </p:cNvPr>
          <p:cNvPicPr>
            <a:picLocks noChangeAspect="1"/>
          </p:cNvPicPr>
          <p:nvPr/>
        </p:nvPicPr>
        <p:blipFill>
          <a:blip r:embed="rId3"/>
          <a:stretch>
            <a:fillRect/>
          </a:stretch>
        </p:blipFill>
        <p:spPr>
          <a:xfrm>
            <a:off x="5481179" y="2916208"/>
            <a:ext cx="6013133" cy="3756054"/>
          </a:xfrm>
          <a:prstGeom prst="rect">
            <a:avLst/>
          </a:prstGeom>
        </p:spPr>
      </p:pic>
      <p:sp>
        <p:nvSpPr>
          <p:cNvPr id="13" name="Content Placeholder 2">
            <a:extLst>
              <a:ext uri="{FF2B5EF4-FFF2-40B4-BE49-F238E27FC236}">
                <a16:creationId xmlns:a16="http://schemas.microsoft.com/office/drawing/2014/main" id="{16CFE40E-0618-AB4D-B5CA-A56216F431F5}"/>
              </a:ext>
            </a:extLst>
          </p:cNvPr>
          <p:cNvSpPr>
            <a:spLocks noGrp="1"/>
          </p:cNvSpPr>
          <p:nvPr>
            <p:ph idx="1"/>
          </p:nvPr>
        </p:nvSpPr>
        <p:spPr>
          <a:xfrm>
            <a:off x="553914" y="1049482"/>
            <a:ext cx="4496068" cy="1056657"/>
          </a:xfrm>
        </p:spPr>
        <p:txBody>
          <a:bodyPr>
            <a:normAutofit fontScale="70000" lnSpcReduction="20000"/>
          </a:bodyPr>
          <a:lstStyle/>
          <a:p>
            <a:r>
              <a:rPr lang="en-US" dirty="0"/>
              <a:t>Prototype results (Bottom-line: within requirements)</a:t>
            </a:r>
          </a:p>
          <a:p>
            <a:pPr lvl="1"/>
            <a:r>
              <a:rPr lang="en-US" dirty="0">
                <a:solidFill>
                  <a:srgbClr val="FF0000"/>
                </a:solidFill>
              </a:rPr>
              <a:t>Dynamic range: 26 keV to 1.33 MeV</a:t>
            </a:r>
          </a:p>
          <a:p>
            <a:pPr lvl="1"/>
            <a:r>
              <a:rPr lang="en-US" dirty="0">
                <a:solidFill>
                  <a:srgbClr val="FF0000"/>
                </a:solidFill>
              </a:rPr>
              <a:t>Energy resolution: ~8.6% @ 660 keV</a:t>
            </a:r>
          </a:p>
        </p:txBody>
      </p:sp>
      <p:pic>
        <p:nvPicPr>
          <p:cNvPr id="15" name="Picture 14">
            <a:extLst>
              <a:ext uri="{FF2B5EF4-FFF2-40B4-BE49-F238E27FC236}">
                <a16:creationId xmlns:a16="http://schemas.microsoft.com/office/drawing/2014/main" id="{1A77EB54-22D9-F342-80F5-DF7F772ADDCD}"/>
              </a:ext>
            </a:extLst>
          </p:cNvPr>
          <p:cNvPicPr>
            <a:picLocks noChangeAspect="1"/>
          </p:cNvPicPr>
          <p:nvPr/>
        </p:nvPicPr>
        <p:blipFill>
          <a:blip r:embed="rId4"/>
          <a:stretch>
            <a:fillRect/>
          </a:stretch>
        </p:blipFill>
        <p:spPr>
          <a:xfrm>
            <a:off x="5562934" y="727478"/>
            <a:ext cx="5956444" cy="2344332"/>
          </a:xfrm>
          <a:prstGeom prst="rect">
            <a:avLst/>
          </a:prstGeom>
        </p:spPr>
      </p:pic>
      <p:sp>
        <p:nvSpPr>
          <p:cNvPr id="16" name="TextBox 15">
            <a:extLst>
              <a:ext uri="{FF2B5EF4-FFF2-40B4-BE49-F238E27FC236}">
                <a16:creationId xmlns:a16="http://schemas.microsoft.com/office/drawing/2014/main" id="{173F0D87-6A97-214B-8CC7-DED12962DC40}"/>
              </a:ext>
            </a:extLst>
          </p:cNvPr>
          <p:cNvSpPr txBox="1"/>
          <p:nvPr/>
        </p:nvSpPr>
        <p:spPr>
          <a:xfrm>
            <a:off x="6240780" y="3324875"/>
            <a:ext cx="1229696" cy="276999"/>
          </a:xfrm>
          <a:prstGeom prst="rect">
            <a:avLst/>
          </a:prstGeom>
          <a:noFill/>
        </p:spPr>
        <p:txBody>
          <a:bodyPr wrap="none" rtlCol="0">
            <a:spAutoFit/>
          </a:bodyPr>
          <a:lstStyle/>
          <a:p>
            <a:r>
              <a:rPr lang="en-US" sz="1200" dirty="0"/>
              <a:t>Am-241 (26 keV)</a:t>
            </a:r>
          </a:p>
        </p:txBody>
      </p:sp>
      <p:sp>
        <p:nvSpPr>
          <p:cNvPr id="17" name="TextBox 16">
            <a:extLst>
              <a:ext uri="{FF2B5EF4-FFF2-40B4-BE49-F238E27FC236}">
                <a16:creationId xmlns:a16="http://schemas.microsoft.com/office/drawing/2014/main" id="{837EEBEA-2BC4-554F-8DE6-5ADAB4FFAE5C}"/>
              </a:ext>
            </a:extLst>
          </p:cNvPr>
          <p:cNvSpPr txBox="1"/>
          <p:nvPr/>
        </p:nvSpPr>
        <p:spPr>
          <a:xfrm>
            <a:off x="6358890" y="4655735"/>
            <a:ext cx="1229696" cy="276999"/>
          </a:xfrm>
          <a:prstGeom prst="rect">
            <a:avLst/>
          </a:prstGeom>
          <a:noFill/>
        </p:spPr>
        <p:txBody>
          <a:bodyPr wrap="none" rtlCol="0">
            <a:spAutoFit/>
          </a:bodyPr>
          <a:lstStyle/>
          <a:p>
            <a:r>
              <a:rPr lang="en-US" sz="1200" dirty="0"/>
              <a:t>Am-241 (59 keV)</a:t>
            </a:r>
          </a:p>
        </p:txBody>
      </p:sp>
      <p:sp>
        <p:nvSpPr>
          <p:cNvPr id="18" name="TextBox 17">
            <a:extLst>
              <a:ext uri="{FF2B5EF4-FFF2-40B4-BE49-F238E27FC236}">
                <a16:creationId xmlns:a16="http://schemas.microsoft.com/office/drawing/2014/main" id="{16D2EED6-0B23-F343-B23C-11CAA6B5303A}"/>
              </a:ext>
            </a:extLst>
          </p:cNvPr>
          <p:cNvSpPr txBox="1"/>
          <p:nvPr/>
        </p:nvSpPr>
        <p:spPr>
          <a:xfrm>
            <a:off x="6596493" y="5002118"/>
            <a:ext cx="1069524" cy="276999"/>
          </a:xfrm>
          <a:prstGeom prst="rect">
            <a:avLst/>
          </a:prstGeom>
          <a:noFill/>
        </p:spPr>
        <p:txBody>
          <a:bodyPr wrap="none" rtlCol="0">
            <a:spAutoFit/>
          </a:bodyPr>
          <a:lstStyle/>
          <a:p>
            <a:r>
              <a:rPr lang="en-US" sz="1200" dirty="0"/>
              <a:t>Cd-109, Co-57</a:t>
            </a:r>
          </a:p>
        </p:txBody>
      </p:sp>
      <p:sp>
        <p:nvSpPr>
          <p:cNvPr id="19" name="TextBox 18">
            <a:extLst>
              <a:ext uri="{FF2B5EF4-FFF2-40B4-BE49-F238E27FC236}">
                <a16:creationId xmlns:a16="http://schemas.microsoft.com/office/drawing/2014/main" id="{83F87845-BCC3-364F-8556-FA4C58CD41DF}"/>
              </a:ext>
            </a:extLst>
          </p:cNvPr>
          <p:cNvSpPr txBox="1"/>
          <p:nvPr/>
        </p:nvSpPr>
        <p:spPr>
          <a:xfrm>
            <a:off x="7588586" y="5871467"/>
            <a:ext cx="585417" cy="276999"/>
          </a:xfrm>
          <a:prstGeom prst="rect">
            <a:avLst/>
          </a:prstGeom>
          <a:noFill/>
        </p:spPr>
        <p:txBody>
          <a:bodyPr wrap="none" rtlCol="0">
            <a:spAutoFit/>
          </a:bodyPr>
          <a:lstStyle/>
          <a:p>
            <a:r>
              <a:rPr lang="en-US" sz="1200" dirty="0"/>
              <a:t>Bi-207</a:t>
            </a:r>
          </a:p>
        </p:txBody>
      </p:sp>
      <p:sp>
        <p:nvSpPr>
          <p:cNvPr id="20" name="TextBox 19">
            <a:extLst>
              <a:ext uri="{FF2B5EF4-FFF2-40B4-BE49-F238E27FC236}">
                <a16:creationId xmlns:a16="http://schemas.microsoft.com/office/drawing/2014/main" id="{C58C4CB2-2889-E349-ABE7-88DA9D177A99}"/>
              </a:ext>
            </a:extLst>
          </p:cNvPr>
          <p:cNvSpPr txBox="1"/>
          <p:nvPr/>
        </p:nvSpPr>
        <p:spPr>
          <a:xfrm>
            <a:off x="9396783" y="5732967"/>
            <a:ext cx="585417" cy="276999"/>
          </a:xfrm>
          <a:prstGeom prst="rect">
            <a:avLst/>
          </a:prstGeom>
          <a:noFill/>
        </p:spPr>
        <p:txBody>
          <a:bodyPr wrap="none" rtlCol="0">
            <a:spAutoFit/>
          </a:bodyPr>
          <a:lstStyle/>
          <a:p>
            <a:r>
              <a:rPr lang="en-US" sz="1200" dirty="0"/>
              <a:t>Bi-207</a:t>
            </a:r>
          </a:p>
        </p:txBody>
      </p:sp>
      <p:sp>
        <p:nvSpPr>
          <p:cNvPr id="21" name="TextBox 20">
            <a:extLst>
              <a:ext uri="{FF2B5EF4-FFF2-40B4-BE49-F238E27FC236}">
                <a16:creationId xmlns:a16="http://schemas.microsoft.com/office/drawing/2014/main" id="{5DB5C17E-87C9-5147-813E-E45425C1229F}"/>
              </a:ext>
            </a:extLst>
          </p:cNvPr>
          <p:cNvSpPr txBox="1"/>
          <p:nvPr/>
        </p:nvSpPr>
        <p:spPr>
          <a:xfrm>
            <a:off x="8248447" y="5687246"/>
            <a:ext cx="609462" cy="276999"/>
          </a:xfrm>
          <a:prstGeom prst="rect">
            <a:avLst/>
          </a:prstGeom>
          <a:noFill/>
        </p:spPr>
        <p:txBody>
          <a:bodyPr wrap="none" rtlCol="0">
            <a:spAutoFit/>
          </a:bodyPr>
          <a:lstStyle/>
          <a:p>
            <a:r>
              <a:rPr lang="en-US" sz="1200" dirty="0"/>
              <a:t>Cs-137</a:t>
            </a:r>
          </a:p>
        </p:txBody>
      </p:sp>
      <p:sp>
        <p:nvSpPr>
          <p:cNvPr id="22" name="TextBox 21">
            <a:extLst>
              <a:ext uri="{FF2B5EF4-FFF2-40B4-BE49-F238E27FC236}">
                <a16:creationId xmlns:a16="http://schemas.microsoft.com/office/drawing/2014/main" id="{9E816FFD-3686-E041-82A9-FC686149B396}"/>
              </a:ext>
            </a:extLst>
          </p:cNvPr>
          <p:cNvSpPr txBox="1"/>
          <p:nvPr/>
        </p:nvSpPr>
        <p:spPr>
          <a:xfrm>
            <a:off x="10151817" y="5602342"/>
            <a:ext cx="551754" cy="276999"/>
          </a:xfrm>
          <a:prstGeom prst="rect">
            <a:avLst/>
          </a:prstGeom>
          <a:noFill/>
        </p:spPr>
        <p:txBody>
          <a:bodyPr wrap="none" rtlCol="0">
            <a:spAutoFit/>
          </a:bodyPr>
          <a:lstStyle/>
          <a:p>
            <a:r>
              <a:rPr lang="en-US" sz="1200" dirty="0"/>
              <a:t>Co-60</a:t>
            </a:r>
          </a:p>
        </p:txBody>
      </p:sp>
    </p:spTree>
    <p:extLst>
      <p:ext uri="{BB962C8B-B14F-4D97-AF65-F5344CB8AC3E}">
        <p14:creationId xmlns:p14="http://schemas.microsoft.com/office/powerpoint/2010/main" val="629088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9544E7-0B3B-4B20-B380-04888D355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689" y="1194919"/>
            <a:ext cx="6745449" cy="3407903"/>
          </a:xfrm>
          <a:prstGeom prst="rect">
            <a:avLst/>
          </a:prstGeom>
        </p:spPr>
      </p:pic>
      <p:sp>
        <p:nvSpPr>
          <p:cNvPr id="4" name="TextBox 3">
            <a:extLst>
              <a:ext uri="{FF2B5EF4-FFF2-40B4-BE49-F238E27FC236}">
                <a16:creationId xmlns:a16="http://schemas.microsoft.com/office/drawing/2014/main" id="{84E37C0D-4BA9-4126-BD7F-6900FD187A80}"/>
              </a:ext>
            </a:extLst>
          </p:cNvPr>
          <p:cNvSpPr txBox="1"/>
          <p:nvPr/>
        </p:nvSpPr>
        <p:spPr>
          <a:xfrm>
            <a:off x="9444273" y="1577198"/>
            <a:ext cx="2747727" cy="338554"/>
          </a:xfrm>
          <a:prstGeom prst="rect">
            <a:avLst/>
          </a:prstGeom>
          <a:noFill/>
        </p:spPr>
        <p:txBody>
          <a:bodyPr wrap="square" rtlCol="0">
            <a:spAutoFit/>
          </a:bodyPr>
          <a:lstStyle/>
          <a:p>
            <a:r>
              <a:rPr lang="en-US" sz="1600" b="1" dirty="0"/>
              <a:t>Resolution = 8.5±0.08 %</a:t>
            </a:r>
          </a:p>
        </p:txBody>
      </p:sp>
      <p:sp>
        <p:nvSpPr>
          <p:cNvPr id="5" name="Title 23">
            <a:extLst>
              <a:ext uri="{FF2B5EF4-FFF2-40B4-BE49-F238E27FC236}">
                <a16:creationId xmlns:a16="http://schemas.microsoft.com/office/drawing/2014/main" id="{2C57C339-3FD4-4BDD-BE0B-CF874789C2B2}"/>
              </a:ext>
            </a:extLst>
          </p:cNvPr>
          <p:cNvSpPr txBox="1">
            <a:spLocks/>
          </p:cNvSpPr>
          <p:nvPr/>
        </p:nvSpPr>
        <p:spPr>
          <a:xfrm>
            <a:off x="838200" y="167936"/>
            <a:ext cx="10515600" cy="7524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accent1">
                    <a:lumMod val="75000"/>
                  </a:schemeClr>
                </a:solidFill>
                <a:latin typeface="+mn-lt"/>
                <a:ea typeface="+mn-ea"/>
                <a:cs typeface="+mn-cs"/>
              </a:rPr>
              <a:t>Temperature Compensation – Cs137</a:t>
            </a:r>
          </a:p>
        </p:txBody>
      </p:sp>
      <p:pic>
        <p:nvPicPr>
          <p:cNvPr id="6" name="Picture 5">
            <a:extLst>
              <a:ext uri="{FF2B5EF4-FFF2-40B4-BE49-F238E27FC236}">
                <a16:creationId xmlns:a16="http://schemas.microsoft.com/office/drawing/2014/main" id="{C0CBF89B-5275-464B-A6DC-1B0B195EBB3C}"/>
              </a:ext>
            </a:extLst>
          </p:cNvPr>
          <p:cNvPicPr>
            <a:picLocks noChangeAspect="1"/>
          </p:cNvPicPr>
          <p:nvPr/>
        </p:nvPicPr>
        <p:blipFill>
          <a:blip r:embed="rId4"/>
          <a:stretch>
            <a:fillRect/>
          </a:stretch>
        </p:blipFill>
        <p:spPr>
          <a:xfrm>
            <a:off x="0" y="920410"/>
            <a:ext cx="5949556" cy="4023033"/>
          </a:xfrm>
          <a:prstGeom prst="rect">
            <a:avLst/>
          </a:prstGeom>
        </p:spPr>
      </p:pic>
      <p:sp>
        <p:nvSpPr>
          <p:cNvPr id="7" name="TextBox 6">
            <a:extLst>
              <a:ext uri="{FF2B5EF4-FFF2-40B4-BE49-F238E27FC236}">
                <a16:creationId xmlns:a16="http://schemas.microsoft.com/office/drawing/2014/main" id="{1E812ECD-0A65-9749-97D3-5D3DEEF7E5E8}"/>
              </a:ext>
            </a:extLst>
          </p:cNvPr>
          <p:cNvSpPr txBox="1"/>
          <p:nvPr/>
        </p:nvSpPr>
        <p:spPr>
          <a:xfrm>
            <a:off x="506455" y="4822622"/>
            <a:ext cx="11175262" cy="1569660"/>
          </a:xfrm>
          <a:prstGeom prst="rect">
            <a:avLst/>
          </a:prstGeom>
          <a:noFill/>
        </p:spPr>
        <p:txBody>
          <a:bodyPr wrap="square" rtlCol="0">
            <a:spAutoFit/>
          </a:bodyPr>
          <a:lstStyle/>
          <a:p>
            <a:r>
              <a:rPr lang="en-US" sz="2400" dirty="0"/>
              <a:t>*Bias voltage is adjusted for each temperature (-5</a:t>
            </a:r>
            <a:r>
              <a:rPr lang="en-US" sz="2400" baseline="30000" dirty="0"/>
              <a:t>o</a:t>
            </a:r>
            <a:r>
              <a:rPr lang="en-US" sz="2400" dirty="0"/>
              <a:t>C to 33</a:t>
            </a:r>
            <a:r>
              <a:rPr lang="en-US" sz="2400" baseline="30000" dirty="0"/>
              <a:t>o</a:t>
            </a:r>
            <a:r>
              <a:rPr lang="en-US" sz="2400" dirty="0"/>
              <a:t>C) according to breakdown vs. temperature functional form</a:t>
            </a:r>
          </a:p>
          <a:p>
            <a:r>
              <a:rPr lang="en-US" sz="2400" dirty="0"/>
              <a:t>*Gain remains constant, thus bias voltage can compensate for temperature variations </a:t>
            </a:r>
            <a:r>
              <a:rPr lang="en-US" sz="2400" i="1" dirty="0"/>
              <a:t>well within the expected temperature  range of the mi</a:t>
            </a:r>
            <a:r>
              <a:rPr lang="en-US" sz="2400" dirty="0"/>
              <a:t>ssion</a:t>
            </a:r>
          </a:p>
        </p:txBody>
      </p:sp>
      <p:sp>
        <p:nvSpPr>
          <p:cNvPr id="2" name="Rectangle 1">
            <a:extLst>
              <a:ext uri="{FF2B5EF4-FFF2-40B4-BE49-F238E27FC236}">
                <a16:creationId xmlns:a16="http://schemas.microsoft.com/office/drawing/2014/main" id="{0CD04FC6-17DA-0744-824C-66BC99462EDA}"/>
              </a:ext>
            </a:extLst>
          </p:cNvPr>
          <p:cNvSpPr/>
          <p:nvPr/>
        </p:nvSpPr>
        <p:spPr>
          <a:xfrm rot="20241916">
            <a:off x="1398269" y="2646452"/>
            <a:ext cx="2472021" cy="78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057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135B05C-F0EB-8345-BF25-421873998E5F}"/>
              </a:ext>
            </a:extLst>
          </p:cNvPr>
          <p:cNvSpPr>
            <a:spLocks noGrp="1"/>
          </p:cNvSpPr>
          <p:nvPr>
            <p:ph type="sldNum" sz="quarter" idx="12"/>
          </p:nvPr>
        </p:nvSpPr>
        <p:spPr/>
        <p:txBody>
          <a:bodyPr/>
          <a:lstStyle/>
          <a:p>
            <a:fld id="{E6E229C3-0191-1444-ACA5-37173DBEE999}" type="slidenum">
              <a:rPr lang="en-US" smtClean="0"/>
              <a:t>15</a:t>
            </a:fld>
            <a:endParaRPr lang="en-US"/>
          </a:p>
        </p:txBody>
      </p:sp>
      <p:sp>
        <p:nvSpPr>
          <p:cNvPr id="7" name="Title 3">
            <a:extLst>
              <a:ext uri="{FF2B5EF4-FFF2-40B4-BE49-F238E27FC236}">
                <a16:creationId xmlns:a16="http://schemas.microsoft.com/office/drawing/2014/main" id="{DFADC5D5-48C7-334E-A04D-867FA27146BD}"/>
              </a:ext>
            </a:extLst>
          </p:cNvPr>
          <p:cNvSpPr>
            <a:spLocks noGrp="1"/>
          </p:cNvSpPr>
          <p:nvPr>
            <p:ph type="title"/>
          </p:nvPr>
        </p:nvSpPr>
        <p:spPr/>
        <p:txBody>
          <a:bodyPr>
            <a:normAutofit fontScale="90000"/>
          </a:bodyPr>
          <a:lstStyle/>
          <a:p>
            <a:r>
              <a:rPr lang="en-US" dirty="0"/>
              <a:t>Instrument Detector Analog Board (IDAB) Noise</a:t>
            </a:r>
          </a:p>
        </p:txBody>
      </p:sp>
      <p:pic>
        <p:nvPicPr>
          <p:cNvPr id="8" name="Picture 7">
            <a:extLst>
              <a:ext uri="{FF2B5EF4-FFF2-40B4-BE49-F238E27FC236}">
                <a16:creationId xmlns:a16="http://schemas.microsoft.com/office/drawing/2014/main" id="{9416E61D-C30F-1141-A60E-AFE23833A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943" y="1252753"/>
            <a:ext cx="2674357" cy="1912908"/>
          </a:xfrm>
          <a:prstGeom prst="rect">
            <a:avLst/>
          </a:prstGeom>
        </p:spPr>
      </p:pic>
      <p:pic>
        <p:nvPicPr>
          <p:cNvPr id="9" name="Picture 8">
            <a:extLst>
              <a:ext uri="{FF2B5EF4-FFF2-40B4-BE49-F238E27FC236}">
                <a16:creationId xmlns:a16="http://schemas.microsoft.com/office/drawing/2014/main" id="{7B2DC078-5CD3-1842-8295-239B0B921D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14" y="1160321"/>
            <a:ext cx="3997182" cy="2863033"/>
          </a:xfrm>
          <a:prstGeom prst="rect">
            <a:avLst/>
          </a:prstGeom>
        </p:spPr>
      </p:pic>
      <p:sp>
        <p:nvSpPr>
          <p:cNvPr id="10" name="TextBox 9">
            <a:extLst>
              <a:ext uri="{FF2B5EF4-FFF2-40B4-BE49-F238E27FC236}">
                <a16:creationId xmlns:a16="http://schemas.microsoft.com/office/drawing/2014/main" id="{F95C307F-B364-9F4A-92E3-A35A62DED955}"/>
              </a:ext>
            </a:extLst>
          </p:cNvPr>
          <p:cNvSpPr txBox="1"/>
          <p:nvPr/>
        </p:nvSpPr>
        <p:spPr>
          <a:xfrm rot="16200000">
            <a:off x="-422674" y="2465137"/>
            <a:ext cx="1812909" cy="523220"/>
          </a:xfrm>
          <a:prstGeom prst="rect">
            <a:avLst/>
          </a:prstGeom>
          <a:noFill/>
        </p:spPr>
        <p:txBody>
          <a:bodyPr wrap="square" rtlCol="0">
            <a:spAutoFit/>
          </a:bodyPr>
          <a:lstStyle/>
          <a:p>
            <a:r>
              <a:rPr lang="en-US" sz="1400" b="1" dirty="0">
                <a:solidFill>
                  <a:srgbClr val="FF0000"/>
                </a:solidFill>
              </a:rPr>
              <a:t>FEE board temp.: -8°C</a:t>
            </a:r>
          </a:p>
          <a:p>
            <a:r>
              <a:rPr lang="en-US" sz="1400" b="1" dirty="0">
                <a:solidFill>
                  <a:srgbClr val="FF0000"/>
                </a:solidFill>
              </a:rPr>
              <a:t>Bias Voltage: 58V</a:t>
            </a:r>
          </a:p>
        </p:txBody>
      </p:sp>
      <p:sp>
        <p:nvSpPr>
          <p:cNvPr id="11" name="Rectangle 10">
            <a:extLst>
              <a:ext uri="{FF2B5EF4-FFF2-40B4-BE49-F238E27FC236}">
                <a16:creationId xmlns:a16="http://schemas.microsoft.com/office/drawing/2014/main" id="{17DEE296-A9FD-E84D-8A86-50913830F34D}"/>
              </a:ext>
            </a:extLst>
          </p:cNvPr>
          <p:cNvSpPr/>
          <p:nvPr/>
        </p:nvSpPr>
        <p:spPr>
          <a:xfrm>
            <a:off x="1689325" y="3262745"/>
            <a:ext cx="369455" cy="332509"/>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8D94C37-90CD-0043-91C3-F54740EFE742}"/>
              </a:ext>
            </a:extLst>
          </p:cNvPr>
          <p:cNvCxnSpPr>
            <a:cxnSpLocks/>
          </p:cNvCxnSpPr>
          <p:nvPr/>
        </p:nvCxnSpPr>
        <p:spPr>
          <a:xfrm flipV="1">
            <a:off x="2054179" y="1498875"/>
            <a:ext cx="3185086" cy="1759331"/>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B2565C-5985-BF41-99D0-A32650BF8735}"/>
              </a:ext>
            </a:extLst>
          </p:cNvPr>
          <p:cNvCxnSpPr>
            <a:cxnSpLocks/>
          </p:cNvCxnSpPr>
          <p:nvPr/>
        </p:nvCxnSpPr>
        <p:spPr>
          <a:xfrm flipV="1">
            <a:off x="2054179" y="2994966"/>
            <a:ext cx="3420344" cy="60028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8B0675B-4B45-1144-939E-E438192531F1}"/>
              </a:ext>
            </a:extLst>
          </p:cNvPr>
          <p:cNvSpPr txBox="1"/>
          <p:nvPr/>
        </p:nvSpPr>
        <p:spPr>
          <a:xfrm>
            <a:off x="6847695" y="1793563"/>
            <a:ext cx="775955" cy="338554"/>
          </a:xfrm>
          <a:prstGeom prst="rect">
            <a:avLst/>
          </a:prstGeom>
          <a:solidFill>
            <a:schemeClr val="bg1">
              <a:lumMod val="85000"/>
              <a:alpha val="78000"/>
            </a:schemeClr>
          </a:solidFill>
        </p:spPr>
        <p:txBody>
          <a:bodyPr wrap="square" rtlCol="0">
            <a:spAutoFit/>
          </a:bodyPr>
          <a:lstStyle/>
          <a:p>
            <a:r>
              <a:rPr lang="en-US" sz="1600" dirty="0">
                <a:solidFill>
                  <a:srgbClr val="FF0000"/>
                </a:solidFill>
              </a:rPr>
              <a:t>≈10mV</a:t>
            </a:r>
          </a:p>
        </p:txBody>
      </p:sp>
      <p:sp>
        <p:nvSpPr>
          <p:cNvPr id="15" name="TextBox 14">
            <a:extLst>
              <a:ext uri="{FF2B5EF4-FFF2-40B4-BE49-F238E27FC236}">
                <a16:creationId xmlns:a16="http://schemas.microsoft.com/office/drawing/2014/main" id="{DB8EDB90-0E9A-5A41-8254-7E45ECBD4210}"/>
              </a:ext>
            </a:extLst>
          </p:cNvPr>
          <p:cNvSpPr txBox="1"/>
          <p:nvPr/>
        </p:nvSpPr>
        <p:spPr>
          <a:xfrm>
            <a:off x="774414" y="954517"/>
            <a:ext cx="3659207" cy="338554"/>
          </a:xfrm>
          <a:prstGeom prst="rect">
            <a:avLst/>
          </a:prstGeom>
          <a:noFill/>
        </p:spPr>
        <p:txBody>
          <a:bodyPr wrap="none" rtlCol="0">
            <a:spAutoFit/>
          </a:bodyPr>
          <a:lstStyle/>
          <a:p>
            <a:r>
              <a:rPr lang="en-US" sz="1600" b="1" dirty="0">
                <a:solidFill>
                  <a:schemeClr val="accent1">
                    <a:lumMod val="75000"/>
                  </a:schemeClr>
                </a:solidFill>
              </a:rPr>
              <a:t>Am-241 typical waveforms - 5</a:t>
            </a:r>
            <a:r>
              <a:rPr lang="el-GR" sz="1600" b="1" dirty="0">
                <a:solidFill>
                  <a:schemeClr val="accent1">
                    <a:lumMod val="75000"/>
                  </a:schemeClr>
                </a:solidFill>
              </a:rPr>
              <a:t>μ</a:t>
            </a:r>
            <a:r>
              <a:rPr lang="en-US" sz="1600" b="1" dirty="0">
                <a:solidFill>
                  <a:schemeClr val="accent1">
                    <a:lumMod val="75000"/>
                  </a:schemeClr>
                </a:solidFill>
              </a:rPr>
              <a:t>s window</a:t>
            </a:r>
          </a:p>
        </p:txBody>
      </p:sp>
      <p:sp>
        <p:nvSpPr>
          <p:cNvPr id="16" name="Arrow: Up-Down 40">
            <a:extLst>
              <a:ext uri="{FF2B5EF4-FFF2-40B4-BE49-F238E27FC236}">
                <a16:creationId xmlns:a16="http://schemas.microsoft.com/office/drawing/2014/main" id="{B312E84F-9C3F-7343-B95F-D629E7FCAB26}"/>
              </a:ext>
            </a:extLst>
          </p:cNvPr>
          <p:cNvSpPr/>
          <p:nvPr/>
        </p:nvSpPr>
        <p:spPr>
          <a:xfrm flipH="1">
            <a:off x="6758854" y="1822315"/>
            <a:ext cx="88841" cy="774730"/>
          </a:xfrm>
          <a:prstGeom prst="upDownArrow">
            <a:avLst>
              <a:gd name="adj1" fmla="val 50000"/>
              <a:gd name="adj2" fmla="val 782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2DCCAF86-2C3B-C045-B5E3-18A208E6D8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3241" y="3247445"/>
            <a:ext cx="4625016" cy="3202269"/>
          </a:xfrm>
          <a:prstGeom prst="rect">
            <a:avLst/>
          </a:prstGeom>
        </p:spPr>
      </p:pic>
      <p:sp>
        <p:nvSpPr>
          <p:cNvPr id="18" name="Arrow: Striped Right 50">
            <a:extLst>
              <a:ext uri="{FF2B5EF4-FFF2-40B4-BE49-F238E27FC236}">
                <a16:creationId xmlns:a16="http://schemas.microsoft.com/office/drawing/2014/main" id="{720A521C-6F39-5746-82FE-73ED3429E6A6}"/>
              </a:ext>
            </a:extLst>
          </p:cNvPr>
          <p:cNvSpPr/>
          <p:nvPr/>
        </p:nvSpPr>
        <p:spPr>
          <a:xfrm>
            <a:off x="7733538" y="2081448"/>
            <a:ext cx="587163" cy="276111"/>
          </a:xfrm>
          <a:prstGeom prst="stripedRightArrow">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8164A19-EC6E-D348-BA1F-16D10F98E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0757" y="1107506"/>
            <a:ext cx="3092943" cy="2358441"/>
          </a:xfrm>
          <a:prstGeom prst="rect">
            <a:avLst/>
          </a:prstGeom>
        </p:spPr>
      </p:pic>
      <p:sp>
        <p:nvSpPr>
          <p:cNvPr id="22" name="Arrow: Striped Right 50">
            <a:extLst>
              <a:ext uri="{FF2B5EF4-FFF2-40B4-BE49-F238E27FC236}">
                <a16:creationId xmlns:a16="http://schemas.microsoft.com/office/drawing/2014/main" id="{E750BD79-1CD6-5F46-86F2-2133CF7C2124}"/>
              </a:ext>
            </a:extLst>
          </p:cNvPr>
          <p:cNvSpPr/>
          <p:nvPr/>
        </p:nvSpPr>
        <p:spPr>
          <a:xfrm>
            <a:off x="4053056" y="4878099"/>
            <a:ext cx="587163" cy="276111"/>
          </a:xfrm>
          <a:prstGeom prst="stripedRightArrow">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A4F678B-F768-404A-AC82-CDB74B8018A2}"/>
              </a:ext>
            </a:extLst>
          </p:cNvPr>
          <p:cNvSpPr txBox="1"/>
          <p:nvPr/>
        </p:nvSpPr>
        <p:spPr>
          <a:xfrm>
            <a:off x="1195127" y="2602432"/>
            <a:ext cx="875561" cy="338554"/>
          </a:xfrm>
          <a:prstGeom prst="rect">
            <a:avLst/>
          </a:prstGeom>
          <a:noFill/>
        </p:spPr>
        <p:txBody>
          <a:bodyPr wrap="none" rtlCol="0">
            <a:spAutoFit/>
          </a:bodyPr>
          <a:lstStyle/>
          <a:p>
            <a:r>
              <a:rPr lang="en-US" sz="1600" dirty="0"/>
              <a:t>baseline</a:t>
            </a:r>
          </a:p>
        </p:txBody>
      </p:sp>
      <p:cxnSp>
        <p:nvCxnSpPr>
          <p:cNvPr id="24" name="Straight Arrow Connector 23">
            <a:extLst>
              <a:ext uri="{FF2B5EF4-FFF2-40B4-BE49-F238E27FC236}">
                <a16:creationId xmlns:a16="http://schemas.microsoft.com/office/drawing/2014/main" id="{93821800-19E2-6A4B-B7A8-D9CB913A0ECA}"/>
              </a:ext>
            </a:extLst>
          </p:cNvPr>
          <p:cNvCxnSpPr>
            <a:cxnSpLocks/>
          </p:cNvCxnSpPr>
          <p:nvPr/>
        </p:nvCxnSpPr>
        <p:spPr>
          <a:xfrm flipH="1">
            <a:off x="1297751" y="2884990"/>
            <a:ext cx="234388" cy="457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748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CC7AC-0E9A-3645-97B8-EAEEBA4DFDED}"/>
              </a:ext>
            </a:extLst>
          </p:cNvPr>
          <p:cNvSpPr>
            <a:spLocks noGrp="1"/>
          </p:cNvSpPr>
          <p:nvPr>
            <p:ph type="title"/>
          </p:nvPr>
        </p:nvSpPr>
        <p:spPr>
          <a:xfrm>
            <a:off x="4965430" y="203237"/>
            <a:ext cx="6586491" cy="1286160"/>
          </a:xfrm>
        </p:spPr>
        <p:txBody>
          <a:bodyPr anchor="b">
            <a:normAutofit/>
          </a:bodyPr>
          <a:lstStyle/>
          <a:p>
            <a:r>
              <a:rPr lang="en-US" dirty="0"/>
              <a:t>Environmental Testing </a:t>
            </a:r>
          </a:p>
        </p:txBody>
      </p:sp>
      <p:pic>
        <p:nvPicPr>
          <p:cNvPr id="8" name="Picture 7">
            <a:extLst>
              <a:ext uri="{FF2B5EF4-FFF2-40B4-BE49-F238E27FC236}">
                <a16:creationId xmlns:a16="http://schemas.microsoft.com/office/drawing/2014/main" id="{1DE4BA0B-E5AF-384E-8D9B-1A2D6D8101FA}"/>
              </a:ext>
            </a:extLst>
          </p:cNvPr>
          <p:cNvPicPr>
            <a:picLocks noChangeAspect="1"/>
          </p:cNvPicPr>
          <p:nvPr/>
        </p:nvPicPr>
        <p:blipFill rotWithShape="1">
          <a:blip r:embed="rId2"/>
          <a:srcRect l="6333" r="3542"/>
          <a:stretch/>
        </p:blipFill>
        <p:spPr>
          <a:xfrm>
            <a:off x="20" y="10"/>
            <a:ext cx="4635571" cy="6857990"/>
          </a:xfrm>
          <a:prstGeom prst="rect">
            <a:avLst/>
          </a:prstGeom>
          <a:effectLst/>
        </p:spPr>
      </p:pic>
      <p:sp>
        <p:nvSpPr>
          <p:cNvPr id="3" name="Content Placeholder 2">
            <a:extLst>
              <a:ext uri="{FF2B5EF4-FFF2-40B4-BE49-F238E27FC236}">
                <a16:creationId xmlns:a16="http://schemas.microsoft.com/office/drawing/2014/main" id="{4A04A593-EEEA-CF43-AAD4-95C62A292606}"/>
              </a:ext>
            </a:extLst>
          </p:cNvPr>
          <p:cNvSpPr>
            <a:spLocks noGrp="1"/>
          </p:cNvSpPr>
          <p:nvPr>
            <p:ph idx="1"/>
          </p:nvPr>
        </p:nvSpPr>
        <p:spPr>
          <a:xfrm>
            <a:off x="4965431" y="1499788"/>
            <a:ext cx="6586489" cy="4856562"/>
          </a:xfrm>
        </p:spPr>
        <p:txBody>
          <a:bodyPr>
            <a:normAutofit fontScale="92500"/>
          </a:bodyPr>
          <a:lstStyle/>
          <a:p>
            <a:r>
              <a:rPr lang="en-US" sz="2000" dirty="0"/>
              <a:t>We took a ’</a:t>
            </a:r>
            <a:r>
              <a:rPr lang="en-US" sz="2000" dirty="0" err="1"/>
              <a:t>protoflight</a:t>
            </a:r>
            <a:r>
              <a:rPr lang="en-US" sz="2000" dirty="0"/>
              <a:t>’ unit through a Vibe and TVAC test to verify the design and reduce risk on the flight build.</a:t>
            </a:r>
          </a:p>
          <a:p>
            <a:r>
              <a:rPr lang="en-US" sz="2000" dirty="0"/>
              <a:t>This allows us to skip TVAC and Vibe on the full flight instrument and piggyback on the Vibe and TVAC once it’s integrated into the spacecraft.</a:t>
            </a:r>
          </a:p>
          <a:p>
            <a:pPr lvl="1"/>
            <a:r>
              <a:rPr lang="en-US" sz="1600" dirty="0"/>
              <a:t>We are investigating if we should go through another Vibe (as recommended at </a:t>
            </a:r>
            <a:r>
              <a:rPr lang="en-US" sz="1600" dirty="0" err="1"/>
              <a:t>iCDR</a:t>
            </a:r>
            <a:r>
              <a:rPr lang="en-US" sz="1600" dirty="0"/>
              <a:t>).</a:t>
            </a:r>
          </a:p>
          <a:p>
            <a:r>
              <a:rPr lang="en-US" sz="2000" dirty="0"/>
              <a:t>Also brings the instrument up to </a:t>
            </a:r>
            <a:r>
              <a:rPr lang="en-US" sz="2000" b="1" dirty="0"/>
              <a:t>TRL 6</a:t>
            </a:r>
            <a:r>
              <a:rPr lang="en-US" sz="2000" dirty="0"/>
              <a:t>.</a:t>
            </a:r>
          </a:p>
          <a:p>
            <a:pPr lvl="1"/>
            <a:r>
              <a:rPr lang="en-US" sz="1600" dirty="0"/>
              <a:t>Evaluating recent measurements (by NRL on SIRI) impact future missions.</a:t>
            </a:r>
          </a:p>
          <a:p>
            <a:r>
              <a:rPr lang="en-US" sz="2000" dirty="0"/>
              <a:t>Hardware:</a:t>
            </a:r>
          </a:p>
          <a:p>
            <a:pPr lvl="1"/>
            <a:r>
              <a:rPr lang="en-US" sz="1600" dirty="0"/>
              <a:t>Included a quarter detector including the full detector stack (crystal, housing, wrapping, and pads), a full </a:t>
            </a:r>
            <a:r>
              <a:rPr lang="en-US" sz="1600" dirty="0" err="1"/>
              <a:t>SiPM</a:t>
            </a:r>
            <a:r>
              <a:rPr lang="en-US" sz="1600" dirty="0"/>
              <a:t> array and a prototype IDAB.</a:t>
            </a:r>
          </a:p>
          <a:p>
            <a:r>
              <a:rPr lang="en-US" sz="2000" dirty="0"/>
              <a:t>Some anomalies were seen but determined these were due to handling and contamination (not design).</a:t>
            </a:r>
          </a:p>
          <a:p>
            <a:pPr lvl="1"/>
            <a:r>
              <a:rPr lang="en-US" sz="1600" dirty="0"/>
              <a:t>Developed procedures to prevent this on flight.</a:t>
            </a:r>
          </a:p>
          <a:p>
            <a:pPr lvl="1"/>
            <a:r>
              <a:rPr lang="en-US" sz="1600" dirty="0"/>
              <a:t>Inserted tests in the schedule to check for these types of issues.</a:t>
            </a:r>
          </a:p>
          <a:p>
            <a:pPr lvl="1"/>
            <a:endParaRPr lang="en-US" sz="1600" dirty="0"/>
          </a:p>
        </p:txBody>
      </p:sp>
      <p:sp>
        <p:nvSpPr>
          <p:cNvPr id="6" name="Slide Number Placeholder 5">
            <a:extLst>
              <a:ext uri="{FF2B5EF4-FFF2-40B4-BE49-F238E27FC236}">
                <a16:creationId xmlns:a16="http://schemas.microsoft.com/office/drawing/2014/main" id="{981DD00F-4AD8-CD4F-A64B-6E9A072D58D7}"/>
              </a:ext>
            </a:extLst>
          </p:cNvPr>
          <p:cNvSpPr>
            <a:spLocks noGrp="1"/>
          </p:cNvSpPr>
          <p:nvPr>
            <p:ph type="sldNum" sz="quarter" idx="12"/>
          </p:nvPr>
        </p:nvSpPr>
        <p:spPr>
          <a:xfrm>
            <a:off x="10167042" y="6356350"/>
            <a:ext cx="1186758" cy="365125"/>
          </a:xfrm>
        </p:spPr>
        <p:txBody>
          <a:bodyPr>
            <a:normAutofit/>
          </a:bodyPr>
          <a:lstStyle/>
          <a:p>
            <a:pPr>
              <a:spcAft>
                <a:spcPts val="600"/>
              </a:spcAft>
            </a:pPr>
            <a:fld id="{E6E229C3-0191-1444-ACA5-37173DBEE999}" type="slidenum">
              <a:rPr lang="en-US" smtClean="0"/>
              <a:pPr>
                <a:spcAft>
                  <a:spcPts val="600"/>
                </a:spcAft>
              </a:pPr>
              <a:t>16</a:t>
            </a:fld>
            <a:endParaRPr lang="en-US"/>
          </a:p>
        </p:txBody>
      </p:sp>
    </p:spTree>
    <p:extLst>
      <p:ext uri="{BB962C8B-B14F-4D97-AF65-F5344CB8AC3E}">
        <p14:creationId xmlns:p14="http://schemas.microsoft.com/office/powerpoint/2010/main" val="460782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B98DB-FECB-CB40-9940-94DE28D2CFC2}"/>
              </a:ext>
            </a:extLst>
          </p:cNvPr>
          <p:cNvSpPr>
            <a:spLocks noGrp="1"/>
          </p:cNvSpPr>
          <p:nvPr>
            <p:ph type="title"/>
          </p:nvPr>
        </p:nvSpPr>
        <p:spPr/>
        <p:txBody>
          <a:bodyPr>
            <a:normAutofit fontScale="90000"/>
          </a:bodyPr>
          <a:lstStyle/>
          <a:p>
            <a:r>
              <a:rPr lang="en-US" altLang="en-US" dirty="0"/>
              <a:t>S/C Bus and Science: </a:t>
            </a:r>
            <a:r>
              <a:rPr lang="en-US" dirty="0"/>
              <a:t>Vulcan Radio Status</a:t>
            </a:r>
          </a:p>
        </p:txBody>
      </p:sp>
      <p:sp>
        <p:nvSpPr>
          <p:cNvPr id="3" name="Content Placeholder 2">
            <a:extLst>
              <a:ext uri="{FF2B5EF4-FFF2-40B4-BE49-F238E27FC236}">
                <a16:creationId xmlns:a16="http://schemas.microsoft.com/office/drawing/2014/main" id="{C420ED43-5FC7-2C45-9C87-37FFE7E8CCD2}"/>
              </a:ext>
            </a:extLst>
          </p:cNvPr>
          <p:cNvSpPr>
            <a:spLocks noGrp="1"/>
          </p:cNvSpPr>
          <p:nvPr>
            <p:ph idx="1"/>
          </p:nvPr>
        </p:nvSpPr>
        <p:spPr>
          <a:xfrm>
            <a:off x="838200" y="1026787"/>
            <a:ext cx="5257800" cy="5150176"/>
          </a:xfrm>
        </p:spPr>
        <p:txBody>
          <a:bodyPr/>
          <a:lstStyle/>
          <a:p>
            <a:r>
              <a:rPr lang="en-US" sz="2000" dirty="0"/>
              <a:t>S-Band NEN/TDRS Communications</a:t>
            </a:r>
          </a:p>
          <a:p>
            <a:r>
              <a:rPr lang="en-US" sz="2000" dirty="0"/>
              <a:t>Configurable up to 3-4 Mbps</a:t>
            </a:r>
          </a:p>
          <a:p>
            <a:pPr lvl="1"/>
            <a:r>
              <a:rPr lang="en-US" sz="1600" dirty="0"/>
              <a:t>Baselined 2 Mbps for Mission Operations</a:t>
            </a:r>
          </a:p>
          <a:p>
            <a:r>
              <a:rPr lang="en-US" sz="2000" dirty="0"/>
              <a:t>Vulcan Radio (Engineering Model)</a:t>
            </a:r>
          </a:p>
          <a:p>
            <a:pPr lvl="1"/>
            <a:r>
              <a:rPr lang="en-US" sz="1800" dirty="0"/>
              <a:t>Integrated into the Development Platform (</a:t>
            </a:r>
            <a:r>
              <a:rPr lang="en-US" sz="1800" dirty="0" err="1"/>
              <a:t>Flatsat</a:t>
            </a:r>
            <a:r>
              <a:rPr lang="en-US" sz="1800" dirty="0"/>
              <a:t>)</a:t>
            </a:r>
          </a:p>
          <a:p>
            <a:pPr lvl="1"/>
            <a:r>
              <a:rPr lang="en-US" sz="1800" dirty="0" err="1"/>
              <a:t>cFS</a:t>
            </a:r>
            <a:r>
              <a:rPr lang="en-US" sz="1800" dirty="0"/>
              <a:t> Radio App development mature</a:t>
            </a:r>
          </a:p>
          <a:p>
            <a:pPr lvl="1"/>
            <a:r>
              <a:rPr lang="en-US" sz="1800" dirty="0"/>
              <a:t>NEN testing completed 09/2019 </a:t>
            </a:r>
          </a:p>
          <a:p>
            <a:pPr lvl="1"/>
            <a:r>
              <a:rPr lang="en-US" sz="1800" dirty="0"/>
              <a:t>TDRS testing anticipated 01/2020</a:t>
            </a:r>
          </a:p>
          <a:p>
            <a:r>
              <a:rPr lang="en-US" sz="2000" dirty="0"/>
              <a:t>NIMO Link Analysis </a:t>
            </a:r>
          </a:p>
          <a:p>
            <a:pPr lvl="1"/>
            <a:r>
              <a:rPr lang="en-US" sz="1600" dirty="0"/>
              <a:t>Indicates that this radio will provide at least 1kbps to TDRS and 3-4 Mbps to NEN [TBD]</a:t>
            </a:r>
          </a:p>
          <a:p>
            <a:endParaRPr lang="en-US" dirty="0"/>
          </a:p>
        </p:txBody>
      </p:sp>
      <p:sp>
        <p:nvSpPr>
          <p:cNvPr id="6" name="Slide Number Placeholder 5">
            <a:extLst>
              <a:ext uri="{FF2B5EF4-FFF2-40B4-BE49-F238E27FC236}">
                <a16:creationId xmlns:a16="http://schemas.microsoft.com/office/drawing/2014/main" id="{CB52F388-D893-6046-BAFA-2B88A6FBB9BA}"/>
              </a:ext>
            </a:extLst>
          </p:cNvPr>
          <p:cNvSpPr>
            <a:spLocks noGrp="1"/>
          </p:cNvSpPr>
          <p:nvPr>
            <p:ph type="sldNum" sz="quarter" idx="12"/>
          </p:nvPr>
        </p:nvSpPr>
        <p:spPr/>
        <p:txBody>
          <a:bodyPr/>
          <a:lstStyle/>
          <a:p>
            <a:fld id="{E6E229C3-0191-1444-ACA5-37173DBEE999}" type="slidenum">
              <a:rPr lang="en-US" smtClean="0"/>
              <a:t>17</a:t>
            </a:fld>
            <a:endParaRPr lang="en-US"/>
          </a:p>
        </p:txBody>
      </p:sp>
      <p:pic>
        <p:nvPicPr>
          <p:cNvPr id="9" name="Picture 2">
            <a:extLst>
              <a:ext uri="{FF2B5EF4-FFF2-40B4-BE49-F238E27FC236}">
                <a16:creationId xmlns:a16="http://schemas.microsoft.com/office/drawing/2014/main" id="{C09BEC80-845E-9B43-8405-D846094C5A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79" t="10403" r="9854" b="15880"/>
          <a:stretch/>
        </p:blipFill>
        <p:spPr bwMode="auto">
          <a:xfrm>
            <a:off x="6432630" y="1462990"/>
            <a:ext cx="4921170" cy="355342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574559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ED230-912E-A941-B11F-CED32F1564FC}"/>
              </a:ext>
            </a:extLst>
          </p:cNvPr>
          <p:cNvSpPr>
            <a:spLocks noGrp="1"/>
          </p:cNvSpPr>
          <p:nvPr>
            <p:ph type="title"/>
          </p:nvPr>
        </p:nvSpPr>
        <p:spPr/>
        <p:txBody>
          <a:bodyPr>
            <a:normAutofit fontScale="90000"/>
          </a:bodyPr>
          <a:lstStyle/>
          <a:p>
            <a:r>
              <a:rPr lang="en-US" dirty="0"/>
              <a:t>Status post-</a:t>
            </a:r>
            <a:r>
              <a:rPr lang="en-US" dirty="0" err="1"/>
              <a:t>iCDR</a:t>
            </a:r>
            <a:endParaRPr lang="en-US" dirty="0"/>
          </a:p>
        </p:txBody>
      </p:sp>
      <p:sp>
        <p:nvSpPr>
          <p:cNvPr id="3" name="Content Placeholder 2">
            <a:extLst>
              <a:ext uri="{FF2B5EF4-FFF2-40B4-BE49-F238E27FC236}">
                <a16:creationId xmlns:a16="http://schemas.microsoft.com/office/drawing/2014/main" id="{7FFD62BF-C74C-7540-BA92-8F57802B8D67}"/>
              </a:ext>
            </a:extLst>
          </p:cNvPr>
          <p:cNvSpPr>
            <a:spLocks noGrp="1"/>
          </p:cNvSpPr>
          <p:nvPr>
            <p:ph idx="1"/>
          </p:nvPr>
        </p:nvSpPr>
        <p:spPr>
          <a:xfrm>
            <a:off x="217203" y="1088949"/>
            <a:ext cx="5856302" cy="5150176"/>
          </a:xfrm>
        </p:spPr>
        <p:txBody>
          <a:bodyPr>
            <a:normAutofit fontScale="92500" lnSpcReduction="10000"/>
          </a:bodyPr>
          <a:lstStyle/>
          <a:p>
            <a:r>
              <a:rPr lang="en-US" dirty="0"/>
              <a:t>Detailed plan exists for procurement, assembly, test, and calibration.</a:t>
            </a:r>
          </a:p>
          <a:p>
            <a:r>
              <a:rPr lang="en-US" dirty="0"/>
              <a:t>ICDs are mostly complete for the flight build (some are TBD pending further development).</a:t>
            </a:r>
          </a:p>
          <a:p>
            <a:r>
              <a:rPr lang="en-US" dirty="0"/>
              <a:t>Schedule for build is at a high fidelity.  </a:t>
            </a:r>
          </a:p>
          <a:p>
            <a:r>
              <a:rPr lang="en-US" dirty="0"/>
              <a:t>Ground system and instrument flight software at PDR level.  Will be at CDR level in March.</a:t>
            </a:r>
          </a:p>
          <a:p>
            <a:r>
              <a:rPr lang="en-US" dirty="0"/>
              <a:t>Mission CDR is in March.</a:t>
            </a:r>
          </a:p>
          <a:p>
            <a:r>
              <a:rPr lang="en-US" dirty="0"/>
              <a:t>Delivery to spacecraft is in September 2020.</a:t>
            </a:r>
          </a:p>
          <a:p>
            <a:r>
              <a:rPr lang="en-US" dirty="0"/>
              <a:t>Launch readiness is fall of 2021.</a:t>
            </a:r>
          </a:p>
          <a:p>
            <a:endParaRPr lang="en-US" dirty="0"/>
          </a:p>
        </p:txBody>
      </p:sp>
      <p:sp>
        <p:nvSpPr>
          <p:cNvPr id="6" name="Slide Number Placeholder 5">
            <a:extLst>
              <a:ext uri="{FF2B5EF4-FFF2-40B4-BE49-F238E27FC236}">
                <a16:creationId xmlns:a16="http://schemas.microsoft.com/office/drawing/2014/main" id="{3A825CAC-19FB-C44A-89CE-0E3D19E47C3A}"/>
              </a:ext>
            </a:extLst>
          </p:cNvPr>
          <p:cNvSpPr>
            <a:spLocks noGrp="1"/>
          </p:cNvSpPr>
          <p:nvPr>
            <p:ph type="sldNum" sz="quarter" idx="12"/>
          </p:nvPr>
        </p:nvSpPr>
        <p:spPr/>
        <p:txBody>
          <a:bodyPr/>
          <a:lstStyle/>
          <a:p>
            <a:fld id="{E6E229C3-0191-1444-ACA5-37173DBEE999}" type="slidenum">
              <a:rPr lang="en-US" smtClean="0"/>
              <a:t>18</a:t>
            </a:fld>
            <a:endParaRPr lang="en-US"/>
          </a:p>
        </p:txBody>
      </p:sp>
      <p:grpSp>
        <p:nvGrpSpPr>
          <p:cNvPr id="5" name="Group 4">
            <a:extLst>
              <a:ext uri="{FF2B5EF4-FFF2-40B4-BE49-F238E27FC236}">
                <a16:creationId xmlns:a16="http://schemas.microsoft.com/office/drawing/2014/main" id="{88904C42-38E1-414B-B629-15E95B191B13}"/>
              </a:ext>
            </a:extLst>
          </p:cNvPr>
          <p:cNvGrpSpPr/>
          <p:nvPr/>
        </p:nvGrpSpPr>
        <p:grpSpPr>
          <a:xfrm>
            <a:off x="5138753" y="1438021"/>
            <a:ext cx="7247707" cy="4234493"/>
            <a:chOff x="1698659" y="578245"/>
            <a:chExt cx="10214167" cy="5967655"/>
          </a:xfrm>
        </p:grpSpPr>
        <p:pic>
          <p:nvPicPr>
            <p:cNvPr id="7" name="Picture 6">
              <a:extLst>
                <a:ext uri="{FF2B5EF4-FFF2-40B4-BE49-F238E27FC236}">
                  <a16:creationId xmlns:a16="http://schemas.microsoft.com/office/drawing/2014/main" id="{34414A9B-1C9C-B44C-925B-A79C07FAFE76}"/>
                </a:ext>
              </a:extLst>
            </p:cNvPr>
            <p:cNvPicPr>
              <a:picLocks noChangeAspect="1"/>
            </p:cNvPicPr>
            <p:nvPr/>
          </p:nvPicPr>
          <p:blipFill>
            <a:blip r:embed="rId2"/>
            <a:stretch>
              <a:fillRect/>
            </a:stretch>
          </p:blipFill>
          <p:spPr>
            <a:xfrm>
              <a:off x="3765913" y="795931"/>
              <a:ext cx="6819900" cy="5422900"/>
            </a:xfrm>
            <a:prstGeom prst="roundRect">
              <a:avLst>
                <a:gd name="adj" fmla="val 12711"/>
              </a:avLst>
            </a:prstGeom>
            <a:solidFill>
              <a:srgbClr val="FFFFFF">
                <a:shade val="85000"/>
              </a:srgbClr>
            </a:solidFill>
            <a:ln>
              <a:noFill/>
            </a:ln>
            <a:effectLst/>
          </p:spPr>
        </p:pic>
        <p:cxnSp>
          <p:nvCxnSpPr>
            <p:cNvPr id="8" name="Straight Arrow Connector 7">
              <a:extLst>
                <a:ext uri="{FF2B5EF4-FFF2-40B4-BE49-F238E27FC236}">
                  <a16:creationId xmlns:a16="http://schemas.microsoft.com/office/drawing/2014/main" id="{21B683C4-B34B-9F45-B691-5457C6A74895}"/>
                </a:ext>
              </a:extLst>
            </p:cNvPr>
            <p:cNvCxnSpPr>
              <a:cxnSpLocks/>
            </p:cNvCxnSpPr>
            <p:nvPr/>
          </p:nvCxnSpPr>
          <p:spPr>
            <a:xfrm>
              <a:off x="4038600" y="1457593"/>
              <a:ext cx="1839686" cy="94597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D17A495-FB8B-404E-A439-53B7D0563115}"/>
                </a:ext>
              </a:extLst>
            </p:cNvPr>
            <p:cNvSpPr txBox="1"/>
            <p:nvPr/>
          </p:nvSpPr>
          <p:spPr>
            <a:xfrm>
              <a:off x="2386149" y="1210792"/>
              <a:ext cx="1652451" cy="369332"/>
            </a:xfrm>
            <a:prstGeom prst="rect">
              <a:avLst/>
            </a:prstGeom>
            <a:noFill/>
          </p:spPr>
          <p:txBody>
            <a:bodyPr wrap="square" rtlCol="0">
              <a:spAutoFit/>
            </a:bodyPr>
            <a:lstStyle/>
            <a:p>
              <a:pPr algn="r"/>
              <a:r>
                <a:rPr lang="en-US" dirty="0"/>
                <a:t>Batteries</a:t>
              </a:r>
            </a:p>
          </p:txBody>
        </p:sp>
        <p:cxnSp>
          <p:nvCxnSpPr>
            <p:cNvPr id="10" name="Straight Arrow Connector 9">
              <a:extLst>
                <a:ext uri="{FF2B5EF4-FFF2-40B4-BE49-F238E27FC236}">
                  <a16:creationId xmlns:a16="http://schemas.microsoft.com/office/drawing/2014/main" id="{766460CA-B357-AE4E-B3CF-74B3DA5ADE37}"/>
                </a:ext>
              </a:extLst>
            </p:cNvPr>
            <p:cNvCxnSpPr>
              <a:cxnSpLocks/>
            </p:cNvCxnSpPr>
            <p:nvPr/>
          </p:nvCxnSpPr>
          <p:spPr>
            <a:xfrm>
              <a:off x="3765913" y="1826925"/>
              <a:ext cx="1990453" cy="112988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D310F4AF-1B94-9242-B467-F4A8151B50EF}"/>
                </a:ext>
              </a:extLst>
            </p:cNvPr>
            <p:cNvSpPr txBox="1"/>
            <p:nvPr/>
          </p:nvSpPr>
          <p:spPr>
            <a:xfrm>
              <a:off x="2113462" y="1563878"/>
              <a:ext cx="1652451" cy="369332"/>
            </a:xfrm>
            <a:prstGeom prst="rect">
              <a:avLst/>
            </a:prstGeom>
            <a:noFill/>
          </p:spPr>
          <p:txBody>
            <a:bodyPr wrap="square" rtlCol="0">
              <a:spAutoFit/>
            </a:bodyPr>
            <a:lstStyle/>
            <a:p>
              <a:pPr algn="r"/>
              <a:r>
                <a:rPr lang="en-US" dirty="0"/>
                <a:t>EPS</a:t>
              </a:r>
            </a:p>
          </p:txBody>
        </p:sp>
        <p:cxnSp>
          <p:nvCxnSpPr>
            <p:cNvPr id="12" name="Straight Arrow Connector 11">
              <a:extLst>
                <a:ext uri="{FF2B5EF4-FFF2-40B4-BE49-F238E27FC236}">
                  <a16:creationId xmlns:a16="http://schemas.microsoft.com/office/drawing/2014/main" id="{CE70BA87-F722-7442-87CC-2BE95B3DF6F3}"/>
                </a:ext>
              </a:extLst>
            </p:cNvPr>
            <p:cNvCxnSpPr>
              <a:cxnSpLocks/>
            </p:cNvCxnSpPr>
            <p:nvPr/>
          </p:nvCxnSpPr>
          <p:spPr>
            <a:xfrm>
              <a:off x="3713814" y="2281039"/>
              <a:ext cx="1839686" cy="94597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B3088164-A819-8745-A6DB-402A38FA350C}"/>
                </a:ext>
              </a:extLst>
            </p:cNvPr>
            <p:cNvSpPr txBox="1"/>
            <p:nvPr/>
          </p:nvSpPr>
          <p:spPr>
            <a:xfrm>
              <a:off x="1698659" y="1955857"/>
              <a:ext cx="2015156" cy="369332"/>
            </a:xfrm>
            <a:prstGeom prst="rect">
              <a:avLst/>
            </a:prstGeom>
            <a:noFill/>
          </p:spPr>
          <p:txBody>
            <a:bodyPr wrap="square" rtlCol="0">
              <a:spAutoFit/>
            </a:bodyPr>
            <a:lstStyle/>
            <a:p>
              <a:pPr algn="r"/>
              <a:r>
                <a:rPr lang="en-US" dirty="0"/>
                <a:t>C&amp;DH</a:t>
              </a:r>
            </a:p>
          </p:txBody>
        </p:sp>
        <p:cxnSp>
          <p:nvCxnSpPr>
            <p:cNvPr id="14" name="Straight Arrow Connector 13">
              <a:extLst>
                <a:ext uri="{FF2B5EF4-FFF2-40B4-BE49-F238E27FC236}">
                  <a16:creationId xmlns:a16="http://schemas.microsoft.com/office/drawing/2014/main" id="{7CC80C54-543C-3B4C-A637-732F21D02B03}"/>
                </a:ext>
              </a:extLst>
            </p:cNvPr>
            <p:cNvCxnSpPr>
              <a:cxnSpLocks/>
            </p:cNvCxnSpPr>
            <p:nvPr/>
          </p:nvCxnSpPr>
          <p:spPr>
            <a:xfrm>
              <a:off x="3618635" y="2712163"/>
              <a:ext cx="1839686" cy="94597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F5C91BC-6FDF-0B48-8A5F-E3C82AA4254E}"/>
                </a:ext>
              </a:extLst>
            </p:cNvPr>
            <p:cNvSpPr txBox="1"/>
            <p:nvPr/>
          </p:nvSpPr>
          <p:spPr>
            <a:xfrm>
              <a:off x="1966184" y="2386981"/>
              <a:ext cx="1652451" cy="369332"/>
            </a:xfrm>
            <a:prstGeom prst="rect">
              <a:avLst/>
            </a:prstGeom>
            <a:noFill/>
          </p:spPr>
          <p:txBody>
            <a:bodyPr wrap="square" rtlCol="0">
              <a:spAutoFit/>
            </a:bodyPr>
            <a:lstStyle/>
            <a:p>
              <a:pPr algn="r"/>
              <a:r>
                <a:rPr lang="en-US" dirty="0"/>
                <a:t>SSC w/GPS</a:t>
              </a:r>
            </a:p>
          </p:txBody>
        </p:sp>
        <p:cxnSp>
          <p:nvCxnSpPr>
            <p:cNvPr id="16" name="Straight Arrow Connector 15">
              <a:extLst>
                <a:ext uri="{FF2B5EF4-FFF2-40B4-BE49-F238E27FC236}">
                  <a16:creationId xmlns:a16="http://schemas.microsoft.com/office/drawing/2014/main" id="{0691CDEB-DD8C-6E4E-BC4E-0A75643EE1FF}"/>
                </a:ext>
              </a:extLst>
            </p:cNvPr>
            <p:cNvCxnSpPr>
              <a:cxnSpLocks/>
            </p:cNvCxnSpPr>
            <p:nvPr/>
          </p:nvCxnSpPr>
          <p:spPr>
            <a:xfrm>
              <a:off x="3581400" y="3863948"/>
              <a:ext cx="1839686" cy="94597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0D715885-288F-6143-B98A-713204B5CAEA}"/>
                </a:ext>
              </a:extLst>
            </p:cNvPr>
            <p:cNvSpPr txBox="1"/>
            <p:nvPr/>
          </p:nvSpPr>
          <p:spPr>
            <a:xfrm>
              <a:off x="1928949" y="3538766"/>
              <a:ext cx="1652451" cy="369332"/>
            </a:xfrm>
            <a:prstGeom prst="rect">
              <a:avLst/>
            </a:prstGeom>
            <a:noFill/>
          </p:spPr>
          <p:txBody>
            <a:bodyPr wrap="square" rtlCol="0">
              <a:spAutoFit/>
            </a:bodyPr>
            <a:lstStyle/>
            <a:p>
              <a:pPr algn="r"/>
              <a:r>
                <a:rPr lang="en-US" dirty="0"/>
                <a:t>Torquer X3</a:t>
              </a:r>
            </a:p>
          </p:txBody>
        </p:sp>
        <p:cxnSp>
          <p:nvCxnSpPr>
            <p:cNvPr id="18" name="Straight Arrow Connector 17">
              <a:extLst>
                <a:ext uri="{FF2B5EF4-FFF2-40B4-BE49-F238E27FC236}">
                  <a16:creationId xmlns:a16="http://schemas.microsoft.com/office/drawing/2014/main" id="{D1D52431-FA61-0246-8920-D4DDBF1C9778}"/>
                </a:ext>
              </a:extLst>
            </p:cNvPr>
            <p:cNvCxnSpPr>
              <a:cxnSpLocks/>
              <a:stCxn id="19" idx="1"/>
            </p:cNvCxnSpPr>
            <p:nvPr/>
          </p:nvCxnSpPr>
          <p:spPr>
            <a:xfrm flipH="1" flipV="1">
              <a:off x="6418218" y="4728760"/>
              <a:ext cx="1583572" cy="87047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0A55B553-1E60-5344-B140-FCBE08235B8F}"/>
                </a:ext>
              </a:extLst>
            </p:cNvPr>
            <p:cNvSpPr txBox="1"/>
            <p:nvPr/>
          </p:nvSpPr>
          <p:spPr>
            <a:xfrm>
              <a:off x="8001790" y="5414570"/>
              <a:ext cx="2212680" cy="369332"/>
            </a:xfrm>
            <a:prstGeom prst="rect">
              <a:avLst/>
            </a:prstGeom>
            <a:noFill/>
          </p:spPr>
          <p:txBody>
            <a:bodyPr wrap="square" rtlCol="0">
              <a:spAutoFit/>
            </a:bodyPr>
            <a:lstStyle/>
            <a:p>
              <a:r>
                <a:rPr lang="en-US" dirty="0"/>
                <a:t>Reaction Wheels X3</a:t>
              </a:r>
            </a:p>
          </p:txBody>
        </p:sp>
        <p:cxnSp>
          <p:nvCxnSpPr>
            <p:cNvPr id="20" name="Straight Arrow Connector 19">
              <a:extLst>
                <a:ext uri="{FF2B5EF4-FFF2-40B4-BE49-F238E27FC236}">
                  <a16:creationId xmlns:a16="http://schemas.microsoft.com/office/drawing/2014/main" id="{7D7CABB4-B2DD-3444-BE82-A0D325D378A3}"/>
                </a:ext>
              </a:extLst>
            </p:cNvPr>
            <p:cNvCxnSpPr>
              <a:cxnSpLocks/>
            </p:cNvCxnSpPr>
            <p:nvPr/>
          </p:nvCxnSpPr>
          <p:spPr>
            <a:xfrm flipH="1" flipV="1">
              <a:off x="7143438" y="4595508"/>
              <a:ext cx="1548200" cy="718921"/>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C44E9032-22E6-E64E-8B6A-FB84D55779FE}"/>
                </a:ext>
              </a:extLst>
            </p:cNvPr>
            <p:cNvSpPr txBox="1"/>
            <p:nvPr/>
          </p:nvSpPr>
          <p:spPr>
            <a:xfrm>
              <a:off x="8682094" y="5104462"/>
              <a:ext cx="2212680" cy="369332"/>
            </a:xfrm>
            <a:prstGeom prst="rect">
              <a:avLst/>
            </a:prstGeom>
            <a:noFill/>
          </p:spPr>
          <p:txBody>
            <a:bodyPr wrap="square" rtlCol="0">
              <a:spAutoFit/>
            </a:bodyPr>
            <a:lstStyle/>
            <a:p>
              <a:r>
                <a:rPr lang="en-US" dirty="0"/>
                <a:t>Radio</a:t>
              </a:r>
            </a:p>
          </p:txBody>
        </p:sp>
        <p:cxnSp>
          <p:nvCxnSpPr>
            <p:cNvPr id="22" name="Straight Arrow Connector 21">
              <a:extLst>
                <a:ext uri="{FF2B5EF4-FFF2-40B4-BE49-F238E27FC236}">
                  <a16:creationId xmlns:a16="http://schemas.microsoft.com/office/drawing/2014/main" id="{4353EB0B-6074-1F43-AF9E-86A8A9BBAE7D}"/>
                </a:ext>
              </a:extLst>
            </p:cNvPr>
            <p:cNvCxnSpPr>
              <a:cxnSpLocks/>
            </p:cNvCxnSpPr>
            <p:nvPr/>
          </p:nvCxnSpPr>
          <p:spPr>
            <a:xfrm flipH="1" flipV="1">
              <a:off x="8331200" y="2712163"/>
              <a:ext cx="1689213" cy="1615215"/>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860AE61D-5995-3E45-A712-E0C226495509}"/>
                </a:ext>
              </a:extLst>
            </p:cNvPr>
            <p:cNvSpPr txBox="1"/>
            <p:nvPr/>
          </p:nvSpPr>
          <p:spPr>
            <a:xfrm>
              <a:off x="9625357" y="4117411"/>
              <a:ext cx="1933713" cy="910872"/>
            </a:xfrm>
            <a:prstGeom prst="rect">
              <a:avLst/>
            </a:prstGeom>
            <a:noFill/>
          </p:spPr>
          <p:txBody>
            <a:bodyPr wrap="square" rtlCol="0">
              <a:spAutoFit/>
            </a:bodyPr>
            <a:lstStyle/>
            <a:p>
              <a:r>
                <a:rPr lang="en-US" dirty="0"/>
                <a:t>Instrument Assembly</a:t>
              </a:r>
            </a:p>
          </p:txBody>
        </p:sp>
        <p:cxnSp>
          <p:nvCxnSpPr>
            <p:cNvPr id="24" name="Straight Arrow Connector 23">
              <a:extLst>
                <a:ext uri="{FF2B5EF4-FFF2-40B4-BE49-F238E27FC236}">
                  <a16:creationId xmlns:a16="http://schemas.microsoft.com/office/drawing/2014/main" id="{F8AF1CD5-B74C-1A42-90A1-BD55264AEA50}"/>
                </a:ext>
              </a:extLst>
            </p:cNvPr>
            <p:cNvCxnSpPr>
              <a:cxnSpLocks/>
            </p:cNvCxnSpPr>
            <p:nvPr/>
          </p:nvCxnSpPr>
          <p:spPr>
            <a:xfrm flipH="1" flipV="1">
              <a:off x="6656147" y="5473793"/>
              <a:ext cx="1036683" cy="74503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F7EA93C4-8744-3F4A-87EA-701640DEED61}"/>
                </a:ext>
              </a:extLst>
            </p:cNvPr>
            <p:cNvSpPr txBox="1"/>
            <p:nvPr/>
          </p:nvSpPr>
          <p:spPr>
            <a:xfrm>
              <a:off x="7224860" y="6176569"/>
              <a:ext cx="2212680" cy="369331"/>
            </a:xfrm>
            <a:prstGeom prst="rect">
              <a:avLst/>
            </a:prstGeom>
            <a:noFill/>
          </p:spPr>
          <p:txBody>
            <a:bodyPr wrap="square" rtlCol="0">
              <a:spAutoFit/>
            </a:bodyPr>
            <a:lstStyle/>
            <a:p>
              <a:r>
                <a:rPr lang="en-US" dirty="0"/>
                <a:t>S-Band Antenna X2</a:t>
              </a:r>
            </a:p>
          </p:txBody>
        </p:sp>
        <p:cxnSp>
          <p:nvCxnSpPr>
            <p:cNvPr id="26" name="Straight Arrow Connector 25">
              <a:extLst>
                <a:ext uri="{FF2B5EF4-FFF2-40B4-BE49-F238E27FC236}">
                  <a16:creationId xmlns:a16="http://schemas.microsoft.com/office/drawing/2014/main" id="{001CB563-4812-2D44-B151-8653C05473AE}"/>
                </a:ext>
              </a:extLst>
            </p:cNvPr>
            <p:cNvCxnSpPr>
              <a:cxnSpLocks/>
            </p:cNvCxnSpPr>
            <p:nvPr/>
          </p:nvCxnSpPr>
          <p:spPr>
            <a:xfrm flipH="1">
              <a:off x="9625356" y="1955857"/>
              <a:ext cx="436562" cy="78381"/>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98A12961-800D-4942-B20B-509EF5ADC371}"/>
                </a:ext>
              </a:extLst>
            </p:cNvPr>
            <p:cNvSpPr txBox="1"/>
            <p:nvPr/>
          </p:nvSpPr>
          <p:spPr>
            <a:xfrm>
              <a:off x="10135233" y="1434735"/>
              <a:ext cx="1777593" cy="1301245"/>
            </a:xfrm>
            <a:prstGeom prst="rect">
              <a:avLst/>
            </a:prstGeom>
            <a:noFill/>
          </p:spPr>
          <p:txBody>
            <a:bodyPr wrap="square" rtlCol="0">
              <a:spAutoFit/>
            </a:bodyPr>
            <a:lstStyle/>
            <a:p>
              <a:r>
                <a:rPr lang="en-US" dirty="0"/>
                <a:t>Solar Panels Rel Mech</a:t>
              </a:r>
            </a:p>
          </p:txBody>
        </p:sp>
        <p:cxnSp>
          <p:nvCxnSpPr>
            <p:cNvPr id="28" name="Straight Arrow Connector 27">
              <a:extLst>
                <a:ext uri="{FF2B5EF4-FFF2-40B4-BE49-F238E27FC236}">
                  <a16:creationId xmlns:a16="http://schemas.microsoft.com/office/drawing/2014/main" id="{5A378932-0C19-B64F-8C56-49E26F59CA20}"/>
                </a:ext>
              </a:extLst>
            </p:cNvPr>
            <p:cNvCxnSpPr>
              <a:cxnSpLocks/>
            </p:cNvCxnSpPr>
            <p:nvPr/>
          </p:nvCxnSpPr>
          <p:spPr>
            <a:xfrm flipH="1">
              <a:off x="8433142" y="970435"/>
              <a:ext cx="867985" cy="207313"/>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1461F05A-B4DB-BF4B-AD3E-6769CB7F0607}"/>
                </a:ext>
              </a:extLst>
            </p:cNvPr>
            <p:cNvSpPr txBox="1"/>
            <p:nvPr/>
          </p:nvSpPr>
          <p:spPr>
            <a:xfrm>
              <a:off x="9301127" y="578245"/>
              <a:ext cx="1419484" cy="369332"/>
            </a:xfrm>
            <a:prstGeom prst="rect">
              <a:avLst/>
            </a:prstGeom>
            <a:noFill/>
          </p:spPr>
          <p:txBody>
            <a:bodyPr wrap="square" rtlCol="0">
              <a:spAutoFit/>
            </a:bodyPr>
            <a:lstStyle/>
            <a:p>
              <a:r>
                <a:rPr lang="en-US" dirty="0"/>
                <a:t>MEMs IMU</a:t>
              </a:r>
            </a:p>
          </p:txBody>
        </p:sp>
        <p:cxnSp>
          <p:nvCxnSpPr>
            <p:cNvPr id="30" name="Straight Arrow Connector 29">
              <a:extLst>
                <a:ext uri="{FF2B5EF4-FFF2-40B4-BE49-F238E27FC236}">
                  <a16:creationId xmlns:a16="http://schemas.microsoft.com/office/drawing/2014/main" id="{ACC68B24-6299-9349-A566-AEAFA5736791}"/>
                </a:ext>
              </a:extLst>
            </p:cNvPr>
            <p:cNvCxnSpPr>
              <a:cxnSpLocks/>
            </p:cNvCxnSpPr>
            <p:nvPr/>
          </p:nvCxnSpPr>
          <p:spPr>
            <a:xfrm>
              <a:off x="5725303" y="1331565"/>
              <a:ext cx="497066" cy="49536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10CD837A-49B1-C148-9ED2-5389BF2407BC}"/>
                </a:ext>
              </a:extLst>
            </p:cNvPr>
            <p:cNvSpPr txBox="1"/>
            <p:nvPr/>
          </p:nvSpPr>
          <p:spPr>
            <a:xfrm>
              <a:off x="4198831" y="1065332"/>
              <a:ext cx="1652451" cy="369332"/>
            </a:xfrm>
            <a:prstGeom prst="rect">
              <a:avLst/>
            </a:prstGeom>
            <a:noFill/>
          </p:spPr>
          <p:txBody>
            <a:bodyPr wrap="square" rtlCol="0">
              <a:spAutoFit/>
            </a:bodyPr>
            <a:lstStyle/>
            <a:p>
              <a:pPr algn="r"/>
              <a:r>
                <a:rPr lang="en-US" dirty="0"/>
                <a:t>Star Tracker</a:t>
              </a:r>
            </a:p>
          </p:txBody>
        </p:sp>
        <p:cxnSp>
          <p:nvCxnSpPr>
            <p:cNvPr id="32" name="Straight Arrow Connector 31">
              <a:extLst>
                <a:ext uri="{FF2B5EF4-FFF2-40B4-BE49-F238E27FC236}">
                  <a16:creationId xmlns:a16="http://schemas.microsoft.com/office/drawing/2014/main" id="{819371A0-3BB8-5B45-BB20-D5CBDD431A64}"/>
                </a:ext>
              </a:extLst>
            </p:cNvPr>
            <p:cNvCxnSpPr>
              <a:cxnSpLocks/>
            </p:cNvCxnSpPr>
            <p:nvPr/>
          </p:nvCxnSpPr>
          <p:spPr>
            <a:xfrm>
              <a:off x="3986502" y="5314429"/>
              <a:ext cx="1566998" cy="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5FB8E01F-F021-4345-9A12-E395CDD9BD4E}"/>
                </a:ext>
              </a:extLst>
            </p:cNvPr>
            <p:cNvSpPr txBox="1"/>
            <p:nvPr/>
          </p:nvSpPr>
          <p:spPr>
            <a:xfrm>
              <a:off x="2255948" y="5173346"/>
              <a:ext cx="1652451" cy="369332"/>
            </a:xfrm>
            <a:prstGeom prst="rect">
              <a:avLst/>
            </a:prstGeom>
            <a:noFill/>
          </p:spPr>
          <p:txBody>
            <a:bodyPr wrap="square" rtlCol="0">
              <a:spAutoFit/>
            </a:bodyPr>
            <a:lstStyle/>
            <a:p>
              <a:pPr algn="r"/>
              <a:r>
                <a:rPr lang="en-US" dirty="0"/>
                <a:t>FSS</a:t>
              </a:r>
            </a:p>
          </p:txBody>
        </p:sp>
      </p:grpSp>
    </p:spTree>
    <p:extLst>
      <p:ext uri="{BB962C8B-B14F-4D97-AF65-F5344CB8AC3E}">
        <p14:creationId xmlns:p14="http://schemas.microsoft.com/office/powerpoint/2010/main" val="3637872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905000" y="97664"/>
            <a:ext cx="10382000" cy="871467"/>
          </a:xfrm>
          <a:prstGeom prst="rect">
            <a:avLst/>
          </a:prstGeom>
        </p:spPr>
        <p:txBody>
          <a:bodyPr spcFirstLastPara="1" vert="horz" wrap="square" lIns="121900" tIns="121900" rIns="121900" bIns="121900" rtlCol="0" anchor="b" anchorCtr="0">
            <a:noAutofit/>
          </a:bodyPr>
          <a:lstStyle/>
          <a:p>
            <a:r>
              <a:rPr lang="en" dirty="0" err="1"/>
              <a:t>BurstCube</a:t>
            </a:r>
            <a:r>
              <a:rPr lang="en" dirty="0"/>
              <a:t> Team</a:t>
            </a:r>
            <a:endParaRPr dirty="0"/>
          </a:p>
        </p:txBody>
      </p:sp>
      <p:sp>
        <p:nvSpPr>
          <p:cNvPr id="72" name="Google Shape;72;p14"/>
          <p:cNvSpPr txBox="1">
            <a:spLocks noGrp="1"/>
          </p:cNvSpPr>
          <p:nvPr>
            <p:ph type="body" idx="1"/>
          </p:nvPr>
        </p:nvSpPr>
        <p:spPr>
          <a:xfrm>
            <a:off x="435400" y="844897"/>
            <a:ext cx="11321200" cy="437204"/>
          </a:xfrm>
          <a:prstGeom prst="rect">
            <a:avLst/>
          </a:prstGeom>
        </p:spPr>
        <p:txBody>
          <a:bodyPr spcFirstLastPara="1" vert="horz" wrap="square" lIns="121900" tIns="121900" rIns="121900" bIns="121900" rtlCol="0" anchor="t" anchorCtr="0">
            <a:noAutofit/>
          </a:bodyPr>
          <a:lstStyle/>
          <a:p>
            <a:pPr marL="0" indent="0">
              <a:buNone/>
            </a:pPr>
            <a:r>
              <a:rPr lang="en" sz="1867" u="sng" dirty="0"/>
              <a:t>PI:</a:t>
            </a:r>
            <a:r>
              <a:rPr lang="en" sz="1867" dirty="0"/>
              <a:t> Jeremy Perkins (NASA/GSFC)                                                           Website: https://</a:t>
            </a:r>
            <a:r>
              <a:rPr lang="en" sz="1867" dirty="0" err="1"/>
              <a:t>asd.gsfc.nasa.gov</a:t>
            </a:r>
            <a:r>
              <a:rPr lang="en" sz="1867" dirty="0"/>
              <a:t>/</a:t>
            </a:r>
            <a:r>
              <a:rPr lang="en" sz="1867" dirty="0" err="1"/>
              <a:t>burstcube</a:t>
            </a:r>
            <a:r>
              <a:rPr lang="en" sz="1867" dirty="0"/>
              <a:t>/</a:t>
            </a:r>
            <a:endParaRPr sz="1867" dirty="0"/>
          </a:p>
          <a:p>
            <a:pPr marL="0" indent="0">
              <a:spcBef>
                <a:spcPts val="2133"/>
              </a:spcBef>
              <a:spcAft>
                <a:spcPts val="2133"/>
              </a:spcAft>
              <a:buNone/>
            </a:pPr>
            <a:endParaRPr sz="1867" dirty="0"/>
          </a:p>
        </p:txBody>
      </p:sp>
      <p:sp>
        <p:nvSpPr>
          <p:cNvPr id="73" name="Google Shape;73;p14"/>
          <p:cNvSpPr txBox="1"/>
          <p:nvPr/>
        </p:nvSpPr>
        <p:spPr>
          <a:xfrm>
            <a:off x="2712733" y="2704567"/>
            <a:ext cx="3115600" cy="3324000"/>
          </a:xfrm>
          <a:prstGeom prst="rect">
            <a:avLst/>
          </a:prstGeom>
          <a:noFill/>
          <a:ln>
            <a:noFill/>
          </a:ln>
        </p:spPr>
        <p:txBody>
          <a:bodyPr spcFirstLastPara="1" wrap="square" lIns="121900" tIns="121900" rIns="121900" bIns="121900" anchor="t" anchorCtr="0">
            <a:noAutofit/>
          </a:bodyPr>
          <a:lstStyle/>
          <a:p>
            <a:endParaRPr sz="2400"/>
          </a:p>
        </p:txBody>
      </p:sp>
      <p:sp>
        <p:nvSpPr>
          <p:cNvPr id="75" name="Google Shape;75;p14"/>
          <p:cNvSpPr txBox="1"/>
          <p:nvPr/>
        </p:nvSpPr>
        <p:spPr>
          <a:xfrm>
            <a:off x="435400" y="1403196"/>
            <a:ext cx="11626459" cy="3611192"/>
          </a:xfrm>
          <a:prstGeom prst="rect">
            <a:avLst/>
          </a:prstGeom>
          <a:noFill/>
          <a:ln>
            <a:noFill/>
          </a:ln>
        </p:spPr>
        <p:txBody>
          <a:bodyPr spcFirstLastPara="1" wrap="square" lIns="121900" tIns="121900" rIns="121900" bIns="121900" numCol="4" anchor="t" anchorCtr="0">
            <a:noAutofit/>
          </a:bodyPr>
          <a:lstStyle/>
          <a:p>
            <a:r>
              <a:rPr lang="en-US" sz="2200" u="sng" dirty="0"/>
              <a:t>Clemson</a:t>
            </a:r>
          </a:p>
          <a:p>
            <a:r>
              <a:rPr lang="en-US" sz="2200" dirty="0"/>
              <a:t>Dieter Hartmann</a:t>
            </a:r>
          </a:p>
          <a:p>
            <a:r>
              <a:rPr lang="en-US" sz="2200" u="sng" dirty="0"/>
              <a:t>NRL</a:t>
            </a:r>
          </a:p>
          <a:p>
            <a:r>
              <a:rPr lang="en-US" sz="2200" dirty="0"/>
              <a:t>Lee Mitchell</a:t>
            </a:r>
            <a:endParaRPr lang="en-US" sz="2200" u="sng" dirty="0"/>
          </a:p>
          <a:p>
            <a:r>
              <a:rPr lang="en-US" sz="2200" u="sng" dirty="0"/>
              <a:t>GWU</a:t>
            </a:r>
          </a:p>
          <a:p>
            <a:r>
              <a:rPr lang="en-US" sz="2200" dirty="0"/>
              <a:t>Alyson </a:t>
            </a:r>
            <a:r>
              <a:rPr lang="en-US" sz="2200" dirty="0" err="1"/>
              <a:t>Joens</a:t>
            </a:r>
            <a:endParaRPr lang="en-US" sz="2200" u="sng" dirty="0"/>
          </a:p>
          <a:p>
            <a:r>
              <a:rPr lang="en-US" sz="2200" u="sng" dirty="0"/>
              <a:t>NASA/GSFC</a:t>
            </a:r>
          </a:p>
          <a:p>
            <a:r>
              <a:rPr lang="en-US" sz="2200" dirty="0"/>
              <a:t>Alessandro Bruno</a:t>
            </a:r>
          </a:p>
          <a:p>
            <a:r>
              <a:rPr lang="en-US" sz="2200" dirty="0"/>
              <a:t>Eric Burns</a:t>
            </a:r>
          </a:p>
          <a:p>
            <a:r>
              <a:rPr lang="en-US" sz="2200" dirty="0"/>
              <a:t>Regina Caputo</a:t>
            </a:r>
          </a:p>
          <a:p>
            <a:r>
              <a:rPr lang="en-US" sz="2200" dirty="0"/>
              <a:t>Brad </a:t>
            </a:r>
            <a:r>
              <a:rPr lang="en-US" sz="2200" dirty="0" err="1"/>
              <a:t>Cenko</a:t>
            </a:r>
            <a:endParaRPr lang="en-US" sz="2200" dirty="0"/>
          </a:p>
          <a:p>
            <a:r>
              <a:rPr lang="en-US" sz="2200" dirty="0"/>
              <a:t>Georgia de </a:t>
            </a:r>
            <a:r>
              <a:rPr lang="en-US" sz="2200" dirty="0" err="1"/>
              <a:t>Nolfo</a:t>
            </a:r>
            <a:endParaRPr lang="en-US" sz="2200" dirty="0"/>
          </a:p>
          <a:p>
            <a:r>
              <a:rPr lang="en-US" sz="2200" dirty="0"/>
              <a:t>Julie McEnery</a:t>
            </a:r>
          </a:p>
          <a:p>
            <a:r>
              <a:rPr lang="en-US" sz="2200" dirty="0"/>
              <a:t>Judith </a:t>
            </a:r>
            <a:r>
              <a:rPr lang="en-US" sz="2200" dirty="0" err="1"/>
              <a:t>Racusin</a:t>
            </a:r>
            <a:endParaRPr lang="en-US" sz="2200" u="sng" dirty="0"/>
          </a:p>
          <a:p>
            <a:r>
              <a:rPr lang="en-US" sz="2200" u="sng" dirty="0"/>
              <a:t>NASA/MSFC</a:t>
            </a:r>
          </a:p>
          <a:p>
            <a:r>
              <a:rPr lang="en-US" sz="2200" dirty="0"/>
              <a:t>Michelle Hui</a:t>
            </a:r>
          </a:p>
          <a:p>
            <a:r>
              <a:rPr lang="en-US" sz="2200" dirty="0"/>
              <a:t>Daniel </a:t>
            </a:r>
            <a:r>
              <a:rPr lang="en-US" sz="2200" dirty="0" err="1"/>
              <a:t>Kocevski</a:t>
            </a:r>
            <a:endParaRPr lang="en-US" sz="2200" dirty="0"/>
          </a:p>
          <a:p>
            <a:r>
              <a:rPr lang="en-US" sz="2200" dirty="0"/>
              <a:t>Colleen Wilson-Hodge</a:t>
            </a:r>
            <a:endParaRPr lang="en-US" sz="2200" u="sng" dirty="0"/>
          </a:p>
          <a:p>
            <a:r>
              <a:rPr lang="en-US" sz="2200" u="sng" dirty="0"/>
              <a:t>UAH</a:t>
            </a:r>
          </a:p>
          <a:p>
            <a:r>
              <a:rPr lang="en-US" sz="2200" dirty="0"/>
              <a:t>Michael Briggs</a:t>
            </a:r>
          </a:p>
          <a:p>
            <a:r>
              <a:rPr lang="en-US" sz="2200" u="sng" dirty="0"/>
              <a:t>UCD</a:t>
            </a:r>
          </a:p>
          <a:p>
            <a:r>
              <a:rPr lang="en-US" sz="2200" dirty="0"/>
              <a:t>Lorraine Hanlon</a:t>
            </a:r>
          </a:p>
          <a:p>
            <a:r>
              <a:rPr lang="en-US" sz="2200" dirty="0"/>
              <a:t>Sheila </a:t>
            </a:r>
            <a:r>
              <a:rPr lang="en-US" sz="2200" dirty="0" err="1"/>
              <a:t>McBreen</a:t>
            </a:r>
            <a:endParaRPr lang="en-US" sz="2200" dirty="0"/>
          </a:p>
          <a:p>
            <a:r>
              <a:rPr lang="en-US" sz="2200" dirty="0"/>
              <a:t>David Murphy</a:t>
            </a:r>
          </a:p>
          <a:p>
            <a:r>
              <a:rPr lang="en-US" sz="2200" dirty="0"/>
              <a:t>Alexey </a:t>
            </a:r>
            <a:r>
              <a:rPr lang="en-US" sz="2200" dirty="0" err="1"/>
              <a:t>Uliyanov</a:t>
            </a:r>
            <a:endParaRPr lang="en-US" sz="2200" dirty="0"/>
          </a:p>
          <a:p>
            <a:r>
              <a:rPr lang="en-US" sz="2200" dirty="0"/>
              <a:t>Sarah Walsh</a:t>
            </a:r>
          </a:p>
          <a:p>
            <a:r>
              <a:rPr lang="en-US" sz="2200" u="sng" dirty="0"/>
              <a:t>UMBC/CRESST/GSFC</a:t>
            </a:r>
          </a:p>
          <a:p>
            <a:r>
              <a:rPr lang="en-US" sz="2200" dirty="0"/>
              <a:t>Sean Griffin</a:t>
            </a:r>
          </a:p>
          <a:p>
            <a:r>
              <a:rPr lang="en-US" sz="2200" dirty="0"/>
              <a:t>John </a:t>
            </a:r>
            <a:r>
              <a:rPr lang="en-US" sz="2200" dirty="0" err="1"/>
              <a:t>Krizmanic</a:t>
            </a:r>
            <a:endParaRPr lang="en-US" sz="2200" dirty="0"/>
          </a:p>
          <a:p>
            <a:r>
              <a:rPr lang="en-US" sz="2200" dirty="0"/>
              <a:t>Amy Y. Lien</a:t>
            </a:r>
          </a:p>
          <a:p>
            <a:r>
              <a:rPr lang="en-US" sz="2200" dirty="0"/>
              <a:t>Jacob R. Smith</a:t>
            </a:r>
          </a:p>
          <a:p>
            <a:r>
              <a:rPr lang="en-US" sz="2200" u="sng" dirty="0"/>
              <a:t>UMD</a:t>
            </a:r>
          </a:p>
          <a:p>
            <a:r>
              <a:rPr lang="en-US" sz="2200" dirty="0"/>
              <a:t>Isabella Brewer</a:t>
            </a:r>
          </a:p>
          <a:p>
            <a:r>
              <a:rPr lang="en-US" sz="2200" dirty="0"/>
              <a:t>Peter </a:t>
            </a:r>
            <a:r>
              <a:rPr lang="en-US" sz="2200" dirty="0" err="1"/>
              <a:t>Shawhan</a:t>
            </a:r>
            <a:endParaRPr lang="en-US" sz="2200" dirty="0"/>
          </a:p>
          <a:p>
            <a:r>
              <a:rPr lang="en-US" sz="2200" u="sng" dirty="0"/>
              <a:t>USRA</a:t>
            </a:r>
          </a:p>
          <a:p>
            <a:r>
              <a:rPr lang="en-US" sz="2200" dirty="0"/>
              <a:t>Carolyn </a:t>
            </a:r>
            <a:r>
              <a:rPr lang="en-US" sz="2200" dirty="0" err="1"/>
              <a:t>Kierens</a:t>
            </a:r>
            <a:endParaRPr lang="en-US" sz="2200" dirty="0"/>
          </a:p>
          <a:p>
            <a:r>
              <a:rPr lang="en-US" sz="2200" u="sng" dirty="0"/>
              <a:t>UVI</a:t>
            </a:r>
          </a:p>
          <a:p>
            <a:r>
              <a:rPr lang="en-US" sz="2200" dirty="0"/>
              <a:t>Antonino </a:t>
            </a:r>
            <a:r>
              <a:rPr lang="en-US" sz="2200" dirty="0" err="1"/>
              <a:t>Cucchiara</a:t>
            </a:r>
            <a:endParaRPr lang="en-US" sz="2200" dirty="0"/>
          </a:p>
          <a:p>
            <a:r>
              <a:rPr lang="en-US" sz="2200" dirty="0"/>
              <a:t>David Morris</a:t>
            </a:r>
          </a:p>
        </p:txBody>
      </p:sp>
      <p:pic>
        <p:nvPicPr>
          <p:cNvPr id="84" name="Google Shape;84;p14"/>
          <p:cNvPicPr preferRelativeResize="0"/>
          <p:nvPr/>
        </p:nvPicPr>
        <p:blipFill>
          <a:blip r:embed="rId3">
            <a:alphaModFix/>
          </a:blip>
          <a:stretch>
            <a:fillRect/>
          </a:stretch>
        </p:blipFill>
        <p:spPr>
          <a:xfrm>
            <a:off x="232071" y="5118659"/>
            <a:ext cx="1585967" cy="669215"/>
          </a:xfrm>
          <a:prstGeom prst="rect">
            <a:avLst/>
          </a:prstGeom>
          <a:noFill/>
          <a:ln>
            <a:noFill/>
          </a:ln>
        </p:spPr>
      </p:pic>
      <p:pic>
        <p:nvPicPr>
          <p:cNvPr id="85" name="Google Shape;85;p14"/>
          <p:cNvPicPr preferRelativeResize="0"/>
          <p:nvPr/>
        </p:nvPicPr>
        <p:blipFill>
          <a:blip r:embed="rId4">
            <a:alphaModFix/>
          </a:blip>
          <a:stretch>
            <a:fillRect/>
          </a:stretch>
        </p:blipFill>
        <p:spPr>
          <a:xfrm>
            <a:off x="2552865" y="5119889"/>
            <a:ext cx="1280561" cy="669200"/>
          </a:xfrm>
          <a:prstGeom prst="rect">
            <a:avLst/>
          </a:prstGeom>
          <a:noFill/>
          <a:ln>
            <a:noFill/>
          </a:ln>
        </p:spPr>
      </p:pic>
      <p:pic>
        <p:nvPicPr>
          <p:cNvPr id="86" name="Google Shape;86;p14"/>
          <p:cNvPicPr preferRelativeResize="0"/>
          <p:nvPr/>
        </p:nvPicPr>
        <p:blipFill>
          <a:blip r:embed="rId5">
            <a:alphaModFix/>
          </a:blip>
          <a:stretch>
            <a:fillRect/>
          </a:stretch>
        </p:blipFill>
        <p:spPr>
          <a:xfrm>
            <a:off x="5607334" y="5713801"/>
            <a:ext cx="1084233" cy="1084233"/>
          </a:xfrm>
          <a:prstGeom prst="rect">
            <a:avLst/>
          </a:prstGeom>
          <a:noFill/>
          <a:ln>
            <a:noFill/>
          </a:ln>
        </p:spPr>
      </p:pic>
      <p:pic>
        <p:nvPicPr>
          <p:cNvPr id="87" name="Google Shape;87;p14"/>
          <p:cNvPicPr preferRelativeResize="0"/>
          <p:nvPr/>
        </p:nvPicPr>
        <p:blipFill>
          <a:blip r:embed="rId6">
            <a:alphaModFix/>
          </a:blip>
          <a:stretch>
            <a:fillRect/>
          </a:stretch>
        </p:blipFill>
        <p:spPr>
          <a:xfrm>
            <a:off x="6958967" y="5263268"/>
            <a:ext cx="639907" cy="940800"/>
          </a:xfrm>
          <a:prstGeom prst="rect">
            <a:avLst/>
          </a:prstGeom>
          <a:noFill/>
          <a:ln>
            <a:noFill/>
          </a:ln>
        </p:spPr>
      </p:pic>
      <p:pic>
        <p:nvPicPr>
          <p:cNvPr id="88" name="Google Shape;88;p14"/>
          <p:cNvPicPr preferRelativeResize="0"/>
          <p:nvPr/>
        </p:nvPicPr>
        <p:blipFill>
          <a:blip r:embed="rId7">
            <a:alphaModFix/>
          </a:blip>
          <a:stretch>
            <a:fillRect/>
          </a:stretch>
        </p:blipFill>
        <p:spPr>
          <a:xfrm>
            <a:off x="7767935" y="5857233"/>
            <a:ext cx="1585967" cy="839331"/>
          </a:xfrm>
          <a:prstGeom prst="rect">
            <a:avLst/>
          </a:prstGeom>
          <a:noFill/>
          <a:ln>
            <a:noFill/>
          </a:ln>
        </p:spPr>
      </p:pic>
      <p:pic>
        <p:nvPicPr>
          <p:cNvPr id="89" name="Google Shape;89;p14"/>
          <p:cNvPicPr preferRelativeResize="0"/>
          <p:nvPr/>
        </p:nvPicPr>
        <p:blipFill>
          <a:blip r:embed="rId8">
            <a:alphaModFix/>
          </a:blip>
          <a:stretch>
            <a:fillRect/>
          </a:stretch>
        </p:blipFill>
        <p:spPr>
          <a:xfrm>
            <a:off x="9322173" y="5385076"/>
            <a:ext cx="940800" cy="940800"/>
          </a:xfrm>
          <a:prstGeom prst="rect">
            <a:avLst/>
          </a:prstGeom>
          <a:noFill/>
          <a:ln>
            <a:noFill/>
          </a:ln>
        </p:spPr>
      </p:pic>
      <p:pic>
        <p:nvPicPr>
          <p:cNvPr id="90" name="Google Shape;90;p14"/>
          <p:cNvPicPr preferRelativeResize="0"/>
          <p:nvPr/>
        </p:nvPicPr>
        <p:blipFill>
          <a:blip r:embed="rId9">
            <a:alphaModFix/>
          </a:blip>
          <a:stretch>
            <a:fillRect/>
          </a:stretch>
        </p:blipFill>
        <p:spPr>
          <a:xfrm>
            <a:off x="10473267" y="5983900"/>
            <a:ext cx="1245451" cy="828800"/>
          </a:xfrm>
          <a:prstGeom prst="rect">
            <a:avLst/>
          </a:prstGeom>
          <a:noFill/>
          <a:ln>
            <a:noFill/>
          </a:ln>
        </p:spPr>
      </p:pic>
      <p:pic>
        <p:nvPicPr>
          <p:cNvPr id="91" name="Google Shape;91;p14"/>
          <p:cNvPicPr preferRelativeResize="0"/>
          <p:nvPr/>
        </p:nvPicPr>
        <p:blipFill>
          <a:blip r:embed="rId10">
            <a:alphaModFix/>
          </a:blip>
          <a:stretch>
            <a:fillRect/>
          </a:stretch>
        </p:blipFill>
        <p:spPr>
          <a:xfrm>
            <a:off x="1069118" y="6147150"/>
            <a:ext cx="1710253" cy="360967"/>
          </a:xfrm>
          <a:prstGeom prst="rect">
            <a:avLst/>
          </a:prstGeom>
          <a:noFill/>
          <a:ln>
            <a:noFill/>
          </a:ln>
        </p:spPr>
      </p:pic>
      <p:pic>
        <p:nvPicPr>
          <p:cNvPr id="92" name="Google Shape;92;p14"/>
          <p:cNvPicPr preferRelativeResize="0"/>
          <p:nvPr/>
        </p:nvPicPr>
        <p:blipFill>
          <a:blip r:embed="rId11">
            <a:alphaModFix/>
          </a:blip>
          <a:stretch>
            <a:fillRect/>
          </a:stretch>
        </p:blipFill>
        <p:spPr>
          <a:xfrm>
            <a:off x="3630367" y="5907672"/>
            <a:ext cx="828800" cy="839929"/>
          </a:xfrm>
          <a:prstGeom prst="rect">
            <a:avLst/>
          </a:prstGeom>
          <a:noFill/>
          <a:ln>
            <a:noFill/>
          </a:ln>
        </p:spPr>
      </p:pic>
      <p:pic>
        <p:nvPicPr>
          <p:cNvPr id="93" name="Google Shape;93;p14"/>
          <p:cNvPicPr preferRelativeResize="0"/>
          <p:nvPr/>
        </p:nvPicPr>
        <p:blipFill>
          <a:blip r:embed="rId12">
            <a:alphaModFix/>
          </a:blip>
          <a:stretch>
            <a:fillRect/>
          </a:stretch>
        </p:blipFill>
        <p:spPr>
          <a:xfrm>
            <a:off x="4568253" y="5191109"/>
            <a:ext cx="1084233" cy="1084233"/>
          </a:xfrm>
          <a:prstGeom prst="rect">
            <a:avLst/>
          </a:prstGeom>
          <a:noFill/>
          <a:ln>
            <a:noFill/>
          </a:ln>
        </p:spPr>
      </p:pic>
    </p:spTree>
    <p:extLst>
      <p:ext uri="{BB962C8B-B14F-4D97-AF65-F5344CB8AC3E}">
        <p14:creationId xmlns:p14="http://schemas.microsoft.com/office/powerpoint/2010/main" val="3608802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E9D6-FFB0-CD46-9CC3-05AF98061280}"/>
              </a:ext>
            </a:extLst>
          </p:cNvPr>
          <p:cNvSpPr>
            <a:spLocks noGrp="1"/>
          </p:cNvSpPr>
          <p:nvPr>
            <p:ph type="title"/>
          </p:nvPr>
        </p:nvSpPr>
        <p:spPr/>
        <p:txBody>
          <a:bodyPr>
            <a:normAutofit fontScale="90000"/>
          </a:bodyPr>
          <a:lstStyle/>
          <a:p>
            <a:r>
              <a:rPr lang="en-US" dirty="0"/>
              <a:t>Scope of the </a:t>
            </a:r>
            <a:r>
              <a:rPr lang="en-US" dirty="0" err="1"/>
              <a:t>BurstCube</a:t>
            </a:r>
            <a:r>
              <a:rPr lang="en-US" dirty="0"/>
              <a:t> Project</a:t>
            </a:r>
          </a:p>
        </p:txBody>
      </p:sp>
      <p:sp>
        <p:nvSpPr>
          <p:cNvPr id="3" name="Content Placeholder 2">
            <a:extLst>
              <a:ext uri="{FF2B5EF4-FFF2-40B4-BE49-F238E27FC236}">
                <a16:creationId xmlns:a16="http://schemas.microsoft.com/office/drawing/2014/main" id="{11EF98E9-795D-DC41-BF19-0EDD30EB794D}"/>
              </a:ext>
            </a:extLst>
          </p:cNvPr>
          <p:cNvSpPr>
            <a:spLocks noGrp="1"/>
          </p:cNvSpPr>
          <p:nvPr>
            <p:ph idx="1"/>
          </p:nvPr>
        </p:nvSpPr>
        <p:spPr>
          <a:xfrm>
            <a:off x="165463" y="1026787"/>
            <a:ext cx="5498547" cy="5150176"/>
          </a:xfrm>
        </p:spPr>
        <p:txBody>
          <a:bodyPr>
            <a:normAutofit fontScale="92500" lnSpcReduction="20000"/>
          </a:bodyPr>
          <a:lstStyle/>
          <a:p>
            <a:r>
              <a:rPr lang="en-US" dirty="0" err="1"/>
              <a:t>BurstCube</a:t>
            </a:r>
            <a:r>
              <a:rPr lang="en-US" dirty="0"/>
              <a:t> is a 6U CubeSat (10 x 20 x 30 cm</a:t>
            </a:r>
            <a:r>
              <a:rPr lang="en-US" baseline="30000" dirty="0"/>
              <a:t>3</a:t>
            </a:r>
            <a:r>
              <a:rPr lang="en-US" dirty="0"/>
              <a:t>) with a 4U instrument package. </a:t>
            </a:r>
          </a:p>
          <a:p>
            <a:pPr lvl="1"/>
            <a:r>
              <a:rPr lang="en-US" dirty="0"/>
              <a:t>Objective: </a:t>
            </a:r>
            <a:r>
              <a:rPr lang="en-US" i="1" dirty="0"/>
              <a:t>Detect and Characterize Short Gamma-ray Bursts (</a:t>
            </a:r>
            <a:r>
              <a:rPr lang="en-US" i="1" dirty="0" err="1"/>
              <a:t>sGRBs</a:t>
            </a:r>
            <a:r>
              <a:rPr lang="en-US" i="1" dirty="0"/>
              <a:t>) that are Counterparts of Gravitational Wave Sources.</a:t>
            </a:r>
          </a:p>
          <a:p>
            <a:r>
              <a:rPr lang="en-US" i="1" dirty="0"/>
              <a:t>The instrument consists of four </a:t>
            </a:r>
            <a:r>
              <a:rPr lang="en-US" i="1" dirty="0" err="1"/>
              <a:t>CsI</a:t>
            </a:r>
            <a:r>
              <a:rPr lang="en-US" i="1" dirty="0"/>
              <a:t> scintillators read out by arrays of Silicon Photomultipliers.</a:t>
            </a:r>
          </a:p>
          <a:p>
            <a:pPr lvl="1"/>
            <a:r>
              <a:rPr lang="en-US" i="1" dirty="0"/>
              <a:t>Detects photons from 50keV to 1 MeV</a:t>
            </a:r>
          </a:p>
          <a:p>
            <a:pPr lvl="1"/>
            <a:r>
              <a:rPr lang="en-US" i="1" dirty="0"/>
              <a:t>Roughly localizes GRBs on the sky</a:t>
            </a:r>
          </a:p>
          <a:p>
            <a:pPr lvl="1"/>
            <a:r>
              <a:rPr lang="en-US" i="1" dirty="0"/>
              <a:t>Rapidly (&lt;1 </a:t>
            </a:r>
            <a:r>
              <a:rPr lang="en-US" i="1" dirty="0" err="1"/>
              <a:t>hr</a:t>
            </a:r>
            <a:r>
              <a:rPr lang="en-US" i="1" dirty="0"/>
              <a:t>) downlinks alert notifications.</a:t>
            </a:r>
          </a:p>
          <a:p>
            <a:r>
              <a:rPr lang="en-US" dirty="0"/>
              <a:t>Project began in Fall 2017, requirements review in Fall 2018, and instrument CDR November 2019.</a:t>
            </a:r>
          </a:p>
          <a:p>
            <a:pPr lvl="1"/>
            <a:endParaRPr lang="en-US" dirty="0"/>
          </a:p>
        </p:txBody>
      </p:sp>
      <p:sp>
        <p:nvSpPr>
          <p:cNvPr id="6" name="Slide Number Placeholder 5">
            <a:extLst>
              <a:ext uri="{FF2B5EF4-FFF2-40B4-BE49-F238E27FC236}">
                <a16:creationId xmlns:a16="http://schemas.microsoft.com/office/drawing/2014/main" id="{36B0F4A4-876E-9C49-881C-90220922A1C8}"/>
              </a:ext>
            </a:extLst>
          </p:cNvPr>
          <p:cNvSpPr>
            <a:spLocks noGrp="1"/>
          </p:cNvSpPr>
          <p:nvPr>
            <p:ph type="sldNum" sz="quarter" idx="12"/>
          </p:nvPr>
        </p:nvSpPr>
        <p:spPr/>
        <p:txBody>
          <a:bodyPr/>
          <a:lstStyle/>
          <a:p>
            <a:fld id="{E6E229C3-0191-1444-ACA5-37173DBEE999}" type="slidenum">
              <a:rPr lang="en-US" smtClean="0"/>
              <a:t>3</a:t>
            </a:fld>
            <a:endParaRPr lang="en-US"/>
          </a:p>
        </p:txBody>
      </p:sp>
      <p:grpSp>
        <p:nvGrpSpPr>
          <p:cNvPr id="35" name="Group 34">
            <a:extLst>
              <a:ext uri="{FF2B5EF4-FFF2-40B4-BE49-F238E27FC236}">
                <a16:creationId xmlns:a16="http://schemas.microsoft.com/office/drawing/2014/main" id="{A4A0C7A5-4B82-8D4F-999A-71BA38B46AAD}"/>
              </a:ext>
            </a:extLst>
          </p:cNvPr>
          <p:cNvGrpSpPr/>
          <p:nvPr/>
        </p:nvGrpSpPr>
        <p:grpSpPr>
          <a:xfrm>
            <a:off x="5138753" y="1563328"/>
            <a:ext cx="7247707" cy="4234493"/>
            <a:chOff x="1698659" y="578245"/>
            <a:chExt cx="10214167" cy="5967655"/>
          </a:xfrm>
        </p:grpSpPr>
        <p:pic>
          <p:nvPicPr>
            <p:cNvPr id="8" name="Picture 7">
              <a:extLst>
                <a:ext uri="{FF2B5EF4-FFF2-40B4-BE49-F238E27FC236}">
                  <a16:creationId xmlns:a16="http://schemas.microsoft.com/office/drawing/2014/main" id="{29E8550E-5EAC-7845-B82C-AECECDFB25E5}"/>
                </a:ext>
              </a:extLst>
            </p:cNvPr>
            <p:cNvPicPr>
              <a:picLocks noChangeAspect="1"/>
            </p:cNvPicPr>
            <p:nvPr/>
          </p:nvPicPr>
          <p:blipFill>
            <a:blip r:embed="rId2"/>
            <a:stretch>
              <a:fillRect/>
            </a:stretch>
          </p:blipFill>
          <p:spPr>
            <a:xfrm>
              <a:off x="3765913" y="795931"/>
              <a:ext cx="6819900" cy="5422900"/>
            </a:xfrm>
            <a:prstGeom prst="roundRect">
              <a:avLst>
                <a:gd name="adj" fmla="val 12711"/>
              </a:avLst>
            </a:prstGeom>
            <a:solidFill>
              <a:srgbClr val="FFFFFF">
                <a:shade val="85000"/>
              </a:srgbClr>
            </a:solidFill>
            <a:ln>
              <a:noFill/>
            </a:ln>
            <a:effectLst/>
          </p:spPr>
        </p:pic>
        <p:cxnSp>
          <p:nvCxnSpPr>
            <p:cNvPr id="9" name="Straight Arrow Connector 8">
              <a:extLst>
                <a:ext uri="{FF2B5EF4-FFF2-40B4-BE49-F238E27FC236}">
                  <a16:creationId xmlns:a16="http://schemas.microsoft.com/office/drawing/2014/main" id="{55449EB1-048A-5645-8F15-A812F5DCBAB2}"/>
                </a:ext>
              </a:extLst>
            </p:cNvPr>
            <p:cNvCxnSpPr>
              <a:cxnSpLocks/>
            </p:cNvCxnSpPr>
            <p:nvPr/>
          </p:nvCxnSpPr>
          <p:spPr>
            <a:xfrm>
              <a:off x="4038600" y="1457593"/>
              <a:ext cx="1839686" cy="94597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88DD35F2-9362-994A-901B-8CE531FAB67A}"/>
                </a:ext>
              </a:extLst>
            </p:cNvPr>
            <p:cNvSpPr txBox="1"/>
            <p:nvPr/>
          </p:nvSpPr>
          <p:spPr>
            <a:xfrm>
              <a:off x="2386149" y="1210792"/>
              <a:ext cx="1652451" cy="369332"/>
            </a:xfrm>
            <a:prstGeom prst="rect">
              <a:avLst/>
            </a:prstGeom>
            <a:noFill/>
          </p:spPr>
          <p:txBody>
            <a:bodyPr wrap="square" rtlCol="0">
              <a:spAutoFit/>
            </a:bodyPr>
            <a:lstStyle/>
            <a:p>
              <a:pPr algn="r"/>
              <a:r>
                <a:rPr lang="en-US" dirty="0"/>
                <a:t>Batteries</a:t>
              </a:r>
            </a:p>
          </p:txBody>
        </p:sp>
        <p:cxnSp>
          <p:nvCxnSpPr>
            <p:cNvPr id="11" name="Straight Arrow Connector 10">
              <a:extLst>
                <a:ext uri="{FF2B5EF4-FFF2-40B4-BE49-F238E27FC236}">
                  <a16:creationId xmlns:a16="http://schemas.microsoft.com/office/drawing/2014/main" id="{FE3FF5EC-7762-1D49-99EE-7FE1CBB5ABF1}"/>
                </a:ext>
              </a:extLst>
            </p:cNvPr>
            <p:cNvCxnSpPr>
              <a:cxnSpLocks/>
            </p:cNvCxnSpPr>
            <p:nvPr/>
          </p:nvCxnSpPr>
          <p:spPr>
            <a:xfrm>
              <a:off x="3765913" y="1826925"/>
              <a:ext cx="1990453" cy="112988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A64365B1-AE11-954F-8E5E-05AD41C1506A}"/>
                </a:ext>
              </a:extLst>
            </p:cNvPr>
            <p:cNvSpPr txBox="1"/>
            <p:nvPr/>
          </p:nvSpPr>
          <p:spPr>
            <a:xfrm>
              <a:off x="2113462" y="1563878"/>
              <a:ext cx="1652451" cy="369332"/>
            </a:xfrm>
            <a:prstGeom prst="rect">
              <a:avLst/>
            </a:prstGeom>
            <a:noFill/>
          </p:spPr>
          <p:txBody>
            <a:bodyPr wrap="square" rtlCol="0">
              <a:spAutoFit/>
            </a:bodyPr>
            <a:lstStyle/>
            <a:p>
              <a:pPr algn="r"/>
              <a:r>
                <a:rPr lang="en-US" dirty="0"/>
                <a:t>EPS</a:t>
              </a:r>
            </a:p>
          </p:txBody>
        </p:sp>
        <p:cxnSp>
          <p:nvCxnSpPr>
            <p:cNvPr id="13" name="Straight Arrow Connector 12">
              <a:extLst>
                <a:ext uri="{FF2B5EF4-FFF2-40B4-BE49-F238E27FC236}">
                  <a16:creationId xmlns:a16="http://schemas.microsoft.com/office/drawing/2014/main" id="{9196A39C-076C-4E40-AAA3-168DD5A84953}"/>
                </a:ext>
              </a:extLst>
            </p:cNvPr>
            <p:cNvCxnSpPr>
              <a:cxnSpLocks/>
            </p:cNvCxnSpPr>
            <p:nvPr/>
          </p:nvCxnSpPr>
          <p:spPr>
            <a:xfrm>
              <a:off x="3713814" y="2281039"/>
              <a:ext cx="1839686" cy="94597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2DED097A-EEA2-4E40-B129-DD86609B19DE}"/>
                </a:ext>
              </a:extLst>
            </p:cNvPr>
            <p:cNvSpPr txBox="1"/>
            <p:nvPr/>
          </p:nvSpPr>
          <p:spPr>
            <a:xfrm>
              <a:off x="1698659" y="1955857"/>
              <a:ext cx="2015156" cy="369332"/>
            </a:xfrm>
            <a:prstGeom prst="rect">
              <a:avLst/>
            </a:prstGeom>
            <a:noFill/>
          </p:spPr>
          <p:txBody>
            <a:bodyPr wrap="square" rtlCol="0">
              <a:spAutoFit/>
            </a:bodyPr>
            <a:lstStyle/>
            <a:p>
              <a:pPr algn="r"/>
              <a:r>
                <a:rPr lang="en-US" dirty="0"/>
                <a:t>C&amp;DH</a:t>
              </a:r>
            </a:p>
          </p:txBody>
        </p:sp>
        <p:cxnSp>
          <p:nvCxnSpPr>
            <p:cNvPr id="15" name="Straight Arrow Connector 14">
              <a:extLst>
                <a:ext uri="{FF2B5EF4-FFF2-40B4-BE49-F238E27FC236}">
                  <a16:creationId xmlns:a16="http://schemas.microsoft.com/office/drawing/2014/main" id="{ED5E74CB-AE76-4E4B-9902-7407830CDA3E}"/>
                </a:ext>
              </a:extLst>
            </p:cNvPr>
            <p:cNvCxnSpPr>
              <a:cxnSpLocks/>
            </p:cNvCxnSpPr>
            <p:nvPr/>
          </p:nvCxnSpPr>
          <p:spPr>
            <a:xfrm>
              <a:off x="3618635" y="2712163"/>
              <a:ext cx="1839686" cy="94597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E44B54D-916F-0F4A-B370-DE2E1BBF857E}"/>
                </a:ext>
              </a:extLst>
            </p:cNvPr>
            <p:cNvSpPr txBox="1"/>
            <p:nvPr/>
          </p:nvSpPr>
          <p:spPr>
            <a:xfrm>
              <a:off x="1966184" y="2386981"/>
              <a:ext cx="1652451" cy="369332"/>
            </a:xfrm>
            <a:prstGeom prst="rect">
              <a:avLst/>
            </a:prstGeom>
            <a:noFill/>
          </p:spPr>
          <p:txBody>
            <a:bodyPr wrap="square" rtlCol="0">
              <a:spAutoFit/>
            </a:bodyPr>
            <a:lstStyle/>
            <a:p>
              <a:pPr algn="r"/>
              <a:r>
                <a:rPr lang="en-US" dirty="0"/>
                <a:t>SSC w/GPS</a:t>
              </a:r>
            </a:p>
          </p:txBody>
        </p:sp>
        <p:cxnSp>
          <p:nvCxnSpPr>
            <p:cNvPr id="17" name="Straight Arrow Connector 16">
              <a:extLst>
                <a:ext uri="{FF2B5EF4-FFF2-40B4-BE49-F238E27FC236}">
                  <a16:creationId xmlns:a16="http://schemas.microsoft.com/office/drawing/2014/main" id="{85561C3F-468B-C34F-A0DA-B29C9C8DA7AB}"/>
                </a:ext>
              </a:extLst>
            </p:cNvPr>
            <p:cNvCxnSpPr>
              <a:cxnSpLocks/>
            </p:cNvCxnSpPr>
            <p:nvPr/>
          </p:nvCxnSpPr>
          <p:spPr>
            <a:xfrm>
              <a:off x="3581400" y="3863948"/>
              <a:ext cx="1839686" cy="94597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52DC421F-0D2D-C345-90D2-15BD83800C84}"/>
                </a:ext>
              </a:extLst>
            </p:cNvPr>
            <p:cNvSpPr txBox="1"/>
            <p:nvPr/>
          </p:nvSpPr>
          <p:spPr>
            <a:xfrm>
              <a:off x="1928949" y="3538766"/>
              <a:ext cx="1652451" cy="369332"/>
            </a:xfrm>
            <a:prstGeom prst="rect">
              <a:avLst/>
            </a:prstGeom>
            <a:noFill/>
          </p:spPr>
          <p:txBody>
            <a:bodyPr wrap="square" rtlCol="0">
              <a:spAutoFit/>
            </a:bodyPr>
            <a:lstStyle/>
            <a:p>
              <a:pPr algn="r"/>
              <a:r>
                <a:rPr lang="en-US" dirty="0"/>
                <a:t>Torquer X3</a:t>
              </a:r>
            </a:p>
          </p:txBody>
        </p:sp>
        <p:cxnSp>
          <p:nvCxnSpPr>
            <p:cNvPr id="19" name="Straight Arrow Connector 18">
              <a:extLst>
                <a:ext uri="{FF2B5EF4-FFF2-40B4-BE49-F238E27FC236}">
                  <a16:creationId xmlns:a16="http://schemas.microsoft.com/office/drawing/2014/main" id="{9BF90874-8642-4249-B1CF-68B5924C7212}"/>
                </a:ext>
              </a:extLst>
            </p:cNvPr>
            <p:cNvCxnSpPr>
              <a:cxnSpLocks/>
              <a:stCxn id="20" idx="1"/>
            </p:cNvCxnSpPr>
            <p:nvPr/>
          </p:nvCxnSpPr>
          <p:spPr>
            <a:xfrm flipH="1" flipV="1">
              <a:off x="6418218" y="4728760"/>
              <a:ext cx="1583572" cy="87047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31111AB7-C88B-CC41-830E-5BF91D30B4C4}"/>
                </a:ext>
              </a:extLst>
            </p:cNvPr>
            <p:cNvSpPr txBox="1"/>
            <p:nvPr/>
          </p:nvSpPr>
          <p:spPr>
            <a:xfrm>
              <a:off x="8001790" y="5414570"/>
              <a:ext cx="2212680" cy="369332"/>
            </a:xfrm>
            <a:prstGeom prst="rect">
              <a:avLst/>
            </a:prstGeom>
            <a:noFill/>
          </p:spPr>
          <p:txBody>
            <a:bodyPr wrap="square" rtlCol="0">
              <a:spAutoFit/>
            </a:bodyPr>
            <a:lstStyle/>
            <a:p>
              <a:r>
                <a:rPr lang="en-US" dirty="0"/>
                <a:t>Reaction Wheels X3</a:t>
              </a:r>
            </a:p>
          </p:txBody>
        </p:sp>
        <p:cxnSp>
          <p:nvCxnSpPr>
            <p:cNvPr id="21" name="Straight Arrow Connector 20">
              <a:extLst>
                <a:ext uri="{FF2B5EF4-FFF2-40B4-BE49-F238E27FC236}">
                  <a16:creationId xmlns:a16="http://schemas.microsoft.com/office/drawing/2014/main" id="{F66903BA-8D67-644D-BB40-75DA321EC78C}"/>
                </a:ext>
              </a:extLst>
            </p:cNvPr>
            <p:cNvCxnSpPr>
              <a:cxnSpLocks/>
            </p:cNvCxnSpPr>
            <p:nvPr/>
          </p:nvCxnSpPr>
          <p:spPr>
            <a:xfrm flipH="1" flipV="1">
              <a:off x="7143438" y="4595508"/>
              <a:ext cx="1548200" cy="718921"/>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0CE6E303-3A31-1242-BFEF-95F7DC93E210}"/>
                </a:ext>
              </a:extLst>
            </p:cNvPr>
            <p:cNvSpPr txBox="1"/>
            <p:nvPr/>
          </p:nvSpPr>
          <p:spPr>
            <a:xfrm>
              <a:off x="8682094" y="5104462"/>
              <a:ext cx="2212680" cy="369332"/>
            </a:xfrm>
            <a:prstGeom prst="rect">
              <a:avLst/>
            </a:prstGeom>
            <a:noFill/>
          </p:spPr>
          <p:txBody>
            <a:bodyPr wrap="square" rtlCol="0">
              <a:spAutoFit/>
            </a:bodyPr>
            <a:lstStyle/>
            <a:p>
              <a:r>
                <a:rPr lang="en-US" dirty="0"/>
                <a:t>Radio</a:t>
              </a:r>
            </a:p>
          </p:txBody>
        </p:sp>
        <p:cxnSp>
          <p:nvCxnSpPr>
            <p:cNvPr id="23" name="Straight Arrow Connector 22">
              <a:extLst>
                <a:ext uri="{FF2B5EF4-FFF2-40B4-BE49-F238E27FC236}">
                  <a16:creationId xmlns:a16="http://schemas.microsoft.com/office/drawing/2014/main" id="{07771F30-0AC1-E446-B1B7-5CD6ED9A98E2}"/>
                </a:ext>
              </a:extLst>
            </p:cNvPr>
            <p:cNvCxnSpPr>
              <a:cxnSpLocks/>
            </p:cNvCxnSpPr>
            <p:nvPr/>
          </p:nvCxnSpPr>
          <p:spPr>
            <a:xfrm flipH="1" flipV="1">
              <a:off x="8331200" y="2712163"/>
              <a:ext cx="1689213" cy="1615215"/>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3570287F-137A-3644-B4B7-C02FF5FF0EFA}"/>
                </a:ext>
              </a:extLst>
            </p:cNvPr>
            <p:cNvSpPr txBox="1"/>
            <p:nvPr/>
          </p:nvSpPr>
          <p:spPr>
            <a:xfrm>
              <a:off x="9625357" y="4117411"/>
              <a:ext cx="1933713" cy="910872"/>
            </a:xfrm>
            <a:prstGeom prst="rect">
              <a:avLst/>
            </a:prstGeom>
            <a:noFill/>
          </p:spPr>
          <p:txBody>
            <a:bodyPr wrap="square" rtlCol="0">
              <a:spAutoFit/>
            </a:bodyPr>
            <a:lstStyle/>
            <a:p>
              <a:r>
                <a:rPr lang="en-US" dirty="0"/>
                <a:t>Instrument Assembly</a:t>
              </a:r>
            </a:p>
          </p:txBody>
        </p:sp>
        <p:cxnSp>
          <p:nvCxnSpPr>
            <p:cNvPr id="25" name="Straight Arrow Connector 24">
              <a:extLst>
                <a:ext uri="{FF2B5EF4-FFF2-40B4-BE49-F238E27FC236}">
                  <a16:creationId xmlns:a16="http://schemas.microsoft.com/office/drawing/2014/main" id="{68A23893-C65A-D648-BD11-C2A08862E8A9}"/>
                </a:ext>
              </a:extLst>
            </p:cNvPr>
            <p:cNvCxnSpPr>
              <a:cxnSpLocks/>
            </p:cNvCxnSpPr>
            <p:nvPr/>
          </p:nvCxnSpPr>
          <p:spPr>
            <a:xfrm flipH="1" flipV="1">
              <a:off x="6656147" y="5473793"/>
              <a:ext cx="1036683" cy="74503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A4D62956-BF68-1543-AF69-680714F16F0C}"/>
                </a:ext>
              </a:extLst>
            </p:cNvPr>
            <p:cNvSpPr txBox="1"/>
            <p:nvPr/>
          </p:nvSpPr>
          <p:spPr>
            <a:xfrm>
              <a:off x="7224860" y="6176569"/>
              <a:ext cx="2212680" cy="369331"/>
            </a:xfrm>
            <a:prstGeom prst="rect">
              <a:avLst/>
            </a:prstGeom>
            <a:noFill/>
          </p:spPr>
          <p:txBody>
            <a:bodyPr wrap="square" rtlCol="0">
              <a:spAutoFit/>
            </a:bodyPr>
            <a:lstStyle/>
            <a:p>
              <a:r>
                <a:rPr lang="en-US" dirty="0"/>
                <a:t>S-Band Antenna X2</a:t>
              </a:r>
            </a:p>
          </p:txBody>
        </p:sp>
        <p:cxnSp>
          <p:nvCxnSpPr>
            <p:cNvPr id="27" name="Straight Arrow Connector 26">
              <a:extLst>
                <a:ext uri="{FF2B5EF4-FFF2-40B4-BE49-F238E27FC236}">
                  <a16:creationId xmlns:a16="http://schemas.microsoft.com/office/drawing/2014/main" id="{CDCA8C2F-FA5F-A549-96BD-AC28C4D94019}"/>
                </a:ext>
              </a:extLst>
            </p:cNvPr>
            <p:cNvCxnSpPr>
              <a:cxnSpLocks/>
            </p:cNvCxnSpPr>
            <p:nvPr/>
          </p:nvCxnSpPr>
          <p:spPr>
            <a:xfrm flipH="1">
              <a:off x="9625356" y="1955857"/>
              <a:ext cx="436562" cy="78381"/>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6E4AD2A1-DF56-DE4E-9B02-8BFC38321217}"/>
                </a:ext>
              </a:extLst>
            </p:cNvPr>
            <p:cNvSpPr txBox="1"/>
            <p:nvPr/>
          </p:nvSpPr>
          <p:spPr>
            <a:xfrm>
              <a:off x="10135233" y="1434735"/>
              <a:ext cx="1777593" cy="1301245"/>
            </a:xfrm>
            <a:prstGeom prst="rect">
              <a:avLst/>
            </a:prstGeom>
            <a:noFill/>
          </p:spPr>
          <p:txBody>
            <a:bodyPr wrap="square" rtlCol="0">
              <a:spAutoFit/>
            </a:bodyPr>
            <a:lstStyle/>
            <a:p>
              <a:r>
                <a:rPr lang="en-US" dirty="0"/>
                <a:t>Solar Panels Rel Mech</a:t>
              </a:r>
            </a:p>
          </p:txBody>
        </p:sp>
        <p:cxnSp>
          <p:nvCxnSpPr>
            <p:cNvPr id="29" name="Straight Arrow Connector 28">
              <a:extLst>
                <a:ext uri="{FF2B5EF4-FFF2-40B4-BE49-F238E27FC236}">
                  <a16:creationId xmlns:a16="http://schemas.microsoft.com/office/drawing/2014/main" id="{9908E98C-FB87-F349-A5E5-3FC5256A7C82}"/>
                </a:ext>
              </a:extLst>
            </p:cNvPr>
            <p:cNvCxnSpPr>
              <a:cxnSpLocks/>
            </p:cNvCxnSpPr>
            <p:nvPr/>
          </p:nvCxnSpPr>
          <p:spPr>
            <a:xfrm flipH="1">
              <a:off x="8433142" y="970435"/>
              <a:ext cx="867985" cy="207313"/>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D486B401-947F-D444-B8BF-D766E62DB6FB}"/>
                </a:ext>
              </a:extLst>
            </p:cNvPr>
            <p:cNvSpPr txBox="1"/>
            <p:nvPr/>
          </p:nvSpPr>
          <p:spPr>
            <a:xfrm>
              <a:off x="9301127" y="578245"/>
              <a:ext cx="1419484" cy="369332"/>
            </a:xfrm>
            <a:prstGeom prst="rect">
              <a:avLst/>
            </a:prstGeom>
            <a:noFill/>
          </p:spPr>
          <p:txBody>
            <a:bodyPr wrap="square" rtlCol="0">
              <a:spAutoFit/>
            </a:bodyPr>
            <a:lstStyle/>
            <a:p>
              <a:r>
                <a:rPr lang="en-US" dirty="0"/>
                <a:t>MEMs IMU</a:t>
              </a:r>
            </a:p>
          </p:txBody>
        </p:sp>
        <p:cxnSp>
          <p:nvCxnSpPr>
            <p:cNvPr id="31" name="Straight Arrow Connector 30">
              <a:extLst>
                <a:ext uri="{FF2B5EF4-FFF2-40B4-BE49-F238E27FC236}">
                  <a16:creationId xmlns:a16="http://schemas.microsoft.com/office/drawing/2014/main" id="{C56021F7-3DB6-F540-AA7C-1EB29C6B08D7}"/>
                </a:ext>
              </a:extLst>
            </p:cNvPr>
            <p:cNvCxnSpPr>
              <a:cxnSpLocks/>
            </p:cNvCxnSpPr>
            <p:nvPr/>
          </p:nvCxnSpPr>
          <p:spPr>
            <a:xfrm>
              <a:off x="5725303" y="1331565"/>
              <a:ext cx="497066" cy="49536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B75C5670-6464-514A-8749-47FA57DA6A68}"/>
                </a:ext>
              </a:extLst>
            </p:cNvPr>
            <p:cNvSpPr txBox="1"/>
            <p:nvPr/>
          </p:nvSpPr>
          <p:spPr>
            <a:xfrm>
              <a:off x="4198831" y="1065332"/>
              <a:ext cx="1652451" cy="369332"/>
            </a:xfrm>
            <a:prstGeom prst="rect">
              <a:avLst/>
            </a:prstGeom>
            <a:noFill/>
          </p:spPr>
          <p:txBody>
            <a:bodyPr wrap="square" rtlCol="0">
              <a:spAutoFit/>
            </a:bodyPr>
            <a:lstStyle/>
            <a:p>
              <a:pPr algn="r"/>
              <a:r>
                <a:rPr lang="en-US" dirty="0"/>
                <a:t>Star Tracker</a:t>
              </a:r>
            </a:p>
          </p:txBody>
        </p:sp>
        <p:cxnSp>
          <p:nvCxnSpPr>
            <p:cNvPr id="33" name="Straight Arrow Connector 32">
              <a:extLst>
                <a:ext uri="{FF2B5EF4-FFF2-40B4-BE49-F238E27FC236}">
                  <a16:creationId xmlns:a16="http://schemas.microsoft.com/office/drawing/2014/main" id="{914C3F17-7043-EC46-AFA6-F394FE361FC9}"/>
                </a:ext>
              </a:extLst>
            </p:cNvPr>
            <p:cNvCxnSpPr>
              <a:cxnSpLocks/>
            </p:cNvCxnSpPr>
            <p:nvPr/>
          </p:nvCxnSpPr>
          <p:spPr>
            <a:xfrm>
              <a:off x="3986502" y="5314429"/>
              <a:ext cx="1566998" cy="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8562D2D6-A347-6842-BB5C-57B977BA0D98}"/>
                </a:ext>
              </a:extLst>
            </p:cNvPr>
            <p:cNvSpPr txBox="1"/>
            <p:nvPr/>
          </p:nvSpPr>
          <p:spPr>
            <a:xfrm>
              <a:off x="2255948" y="5173346"/>
              <a:ext cx="1652451" cy="369332"/>
            </a:xfrm>
            <a:prstGeom prst="rect">
              <a:avLst/>
            </a:prstGeom>
            <a:noFill/>
          </p:spPr>
          <p:txBody>
            <a:bodyPr wrap="square" rtlCol="0">
              <a:spAutoFit/>
            </a:bodyPr>
            <a:lstStyle/>
            <a:p>
              <a:pPr algn="r"/>
              <a:r>
                <a:rPr lang="en-US" dirty="0"/>
                <a:t>FSS</a:t>
              </a:r>
            </a:p>
          </p:txBody>
        </p:sp>
      </p:grpSp>
    </p:spTree>
    <p:extLst>
      <p:ext uri="{BB962C8B-B14F-4D97-AF65-F5344CB8AC3E}">
        <p14:creationId xmlns:p14="http://schemas.microsoft.com/office/powerpoint/2010/main" val="663458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B2865-4F88-4548-AF59-CE0B2E3E47D5}"/>
              </a:ext>
            </a:extLst>
          </p:cNvPr>
          <p:cNvSpPr>
            <a:spLocks noGrp="1"/>
          </p:cNvSpPr>
          <p:nvPr>
            <p:ph type="title"/>
          </p:nvPr>
        </p:nvSpPr>
        <p:spPr/>
        <p:txBody>
          <a:bodyPr>
            <a:normAutofit fontScale="90000"/>
          </a:bodyPr>
          <a:lstStyle/>
          <a:p>
            <a:r>
              <a:rPr lang="en-US" dirty="0" err="1"/>
              <a:t>BurstCube</a:t>
            </a:r>
            <a:r>
              <a:rPr lang="en-US" dirty="0"/>
              <a:t> Science Objective</a:t>
            </a:r>
          </a:p>
        </p:txBody>
      </p:sp>
      <p:sp>
        <p:nvSpPr>
          <p:cNvPr id="6" name="Content Placeholder 5">
            <a:extLst>
              <a:ext uri="{FF2B5EF4-FFF2-40B4-BE49-F238E27FC236}">
                <a16:creationId xmlns:a16="http://schemas.microsoft.com/office/drawing/2014/main" id="{7B5A5EBD-A5B3-934C-B9C9-F49401D71227}"/>
              </a:ext>
            </a:extLst>
          </p:cNvPr>
          <p:cNvSpPr>
            <a:spLocks noGrp="1"/>
          </p:cNvSpPr>
          <p:nvPr>
            <p:ph idx="1"/>
          </p:nvPr>
        </p:nvSpPr>
        <p:spPr>
          <a:xfrm>
            <a:off x="838200" y="1026787"/>
            <a:ext cx="10515600" cy="1015373"/>
          </a:xfrm>
        </p:spPr>
        <p:txBody>
          <a:bodyPr/>
          <a:lstStyle/>
          <a:p>
            <a:pPr marL="0" indent="0" algn="ctr">
              <a:buNone/>
            </a:pPr>
            <a:r>
              <a:rPr lang="en-US" dirty="0"/>
              <a:t>Primary Science Objective: </a:t>
            </a:r>
            <a:r>
              <a:rPr lang="en-US" i="1" dirty="0"/>
              <a:t>Detect and Characterize Short Gamma-ray Bursts (</a:t>
            </a:r>
            <a:r>
              <a:rPr lang="en-US" i="1" dirty="0" err="1"/>
              <a:t>sGRBs</a:t>
            </a:r>
            <a:r>
              <a:rPr lang="en-US" i="1" dirty="0"/>
              <a:t>) that are Counterparts of Gravitational Wave Sources</a:t>
            </a:r>
          </a:p>
        </p:txBody>
      </p:sp>
      <p:sp>
        <p:nvSpPr>
          <p:cNvPr id="5" name="Slide Number Placeholder 4">
            <a:extLst>
              <a:ext uri="{FF2B5EF4-FFF2-40B4-BE49-F238E27FC236}">
                <a16:creationId xmlns:a16="http://schemas.microsoft.com/office/drawing/2014/main" id="{40E685FF-7C73-B140-A239-E1ED53AD4D4C}"/>
              </a:ext>
            </a:extLst>
          </p:cNvPr>
          <p:cNvSpPr>
            <a:spLocks noGrp="1"/>
          </p:cNvSpPr>
          <p:nvPr>
            <p:ph type="sldNum" sz="quarter" idx="12"/>
          </p:nvPr>
        </p:nvSpPr>
        <p:spPr/>
        <p:txBody>
          <a:bodyPr/>
          <a:lstStyle/>
          <a:p>
            <a:fld id="{E6E229C3-0191-1444-ACA5-37173DBEE999}" type="slidenum">
              <a:rPr lang="en-US" smtClean="0"/>
              <a:t>4</a:t>
            </a:fld>
            <a:endParaRPr lang="en-US" dirty="0"/>
          </a:p>
        </p:txBody>
      </p:sp>
      <p:sp>
        <p:nvSpPr>
          <p:cNvPr id="7" name="TextBox 6">
            <a:extLst>
              <a:ext uri="{FF2B5EF4-FFF2-40B4-BE49-F238E27FC236}">
                <a16:creationId xmlns:a16="http://schemas.microsoft.com/office/drawing/2014/main" id="{11513ED3-C509-8D45-8D21-6AF75C7A6377}"/>
              </a:ext>
            </a:extLst>
          </p:cNvPr>
          <p:cNvSpPr txBox="1"/>
          <p:nvPr/>
        </p:nvSpPr>
        <p:spPr>
          <a:xfrm>
            <a:off x="5994400" y="2247900"/>
            <a:ext cx="5270500" cy="3477875"/>
          </a:xfrm>
          <a:prstGeom prst="rect">
            <a:avLst/>
          </a:prstGeom>
          <a:noFill/>
        </p:spPr>
        <p:txBody>
          <a:bodyPr wrap="square" rtlCol="0">
            <a:spAutoFit/>
          </a:bodyPr>
          <a:lstStyle/>
          <a:p>
            <a:r>
              <a:rPr lang="en-US" sz="2200" dirty="0"/>
              <a:t>Gravitational Wave Counterparts Provide Insight into:</a:t>
            </a:r>
          </a:p>
          <a:p>
            <a:pPr marL="285750" indent="-285750">
              <a:buFont typeface="Arial" panose="020B0604020202020204" pitchFamily="34" charset="0"/>
              <a:buChar char="•"/>
            </a:pPr>
            <a:r>
              <a:rPr lang="en-US" sz="2200" dirty="0"/>
              <a:t>Fundamental Physics</a:t>
            </a:r>
          </a:p>
          <a:p>
            <a:pPr marL="285750" indent="-285750">
              <a:buFont typeface="Arial" panose="020B0604020202020204" pitchFamily="34" charset="0"/>
              <a:buChar char="•"/>
            </a:pPr>
            <a:r>
              <a:rPr lang="en-US" sz="2200" dirty="0"/>
              <a:t>Cosmology</a:t>
            </a:r>
          </a:p>
          <a:p>
            <a:pPr marL="285750" indent="-285750">
              <a:buFont typeface="Arial" panose="020B0604020202020204" pitchFamily="34" charset="0"/>
              <a:buChar char="•"/>
            </a:pPr>
            <a:r>
              <a:rPr lang="en-US" sz="2200" dirty="0"/>
              <a:t>Jet Physics</a:t>
            </a:r>
          </a:p>
          <a:p>
            <a:pPr marL="285750" indent="-285750">
              <a:buFont typeface="Arial" panose="020B0604020202020204" pitchFamily="34" charset="0"/>
              <a:buChar char="•"/>
            </a:pPr>
            <a:r>
              <a:rPr lang="en-US" sz="2200" dirty="0"/>
              <a:t>Gamma-ray Burst Emission Mechanisms</a:t>
            </a:r>
          </a:p>
          <a:p>
            <a:pPr marL="285750" indent="-285750">
              <a:buFont typeface="Arial" panose="020B0604020202020204" pitchFamily="34" charset="0"/>
              <a:buChar char="•"/>
            </a:pPr>
            <a:r>
              <a:rPr lang="en-US" sz="2200" dirty="0"/>
              <a:t>Element Formation</a:t>
            </a:r>
          </a:p>
          <a:p>
            <a:pPr marL="285750" indent="-285750">
              <a:buFont typeface="Arial" panose="020B0604020202020204" pitchFamily="34" charset="0"/>
              <a:buChar char="•"/>
            </a:pPr>
            <a:r>
              <a:rPr lang="en-US" sz="2200" dirty="0"/>
              <a:t>Neutron Star Equation of State</a:t>
            </a:r>
          </a:p>
          <a:p>
            <a:pPr marL="285750" indent="-285750">
              <a:buFont typeface="Arial" panose="020B0604020202020204" pitchFamily="34" charset="0"/>
              <a:buChar char="•"/>
            </a:pPr>
            <a:r>
              <a:rPr lang="en-US" sz="2200" dirty="0"/>
              <a:t>Black Hole Formation</a:t>
            </a:r>
          </a:p>
          <a:p>
            <a:pPr marL="285750" indent="-285750">
              <a:buFont typeface="Arial" panose="020B0604020202020204" pitchFamily="34" charset="0"/>
              <a:buChar char="•"/>
            </a:pPr>
            <a:endParaRPr lang="en-US" sz="2200" dirty="0"/>
          </a:p>
        </p:txBody>
      </p:sp>
      <p:pic>
        <p:nvPicPr>
          <p:cNvPr id="8" name="Picture 7">
            <a:extLst>
              <a:ext uri="{FF2B5EF4-FFF2-40B4-BE49-F238E27FC236}">
                <a16:creationId xmlns:a16="http://schemas.microsoft.com/office/drawing/2014/main" id="{B805627D-7AA3-9947-872A-54FDCED4062B}"/>
              </a:ext>
            </a:extLst>
          </p:cNvPr>
          <p:cNvPicPr>
            <a:picLocks noChangeAspect="1"/>
          </p:cNvPicPr>
          <p:nvPr/>
        </p:nvPicPr>
        <p:blipFill>
          <a:blip r:embed="rId2"/>
          <a:stretch>
            <a:fillRect/>
          </a:stretch>
        </p:blipFill>
        <p:spPr>
          <a:xfrm>
            <a:off x="1118896" y="2413693"/>
            <a:ext cx="3810000" cy="2146300"/>
          </a:xfrm>
          <a:prstGeom prst="rect">
            <a:avLst/>
          </a:prstGeom>
        </p:spPr>
      </p:pic>
      <p:sp>
        <p:nvSpPr>
          <p:cNvPr id="9" name="TextBox 8">
            <a:extLst>
              <a:ext uri="{FF2B5EF4-FFF2-40B4-BE49-F238E27FC236}">
                <a16:creationId xmlns:a16="http://schemas.microsoft.com/office/drawing/2014/main" id="{645F16C5-BEF5-634E-8A6E-2C0C0E13BABB}"/>
              </a:ext>
            </a:extLst>
          </p:cNvPr>
          <p:cNvSpPr txBox="1"/>
          <p:nvPr/>
        </p:nvSpPr>
        <p:spPr>
          <a:xfrm>
            <a:off x="1341146" y="4656068"/>
            <a:ext cx="3365500" cy="923330"/>
          </a:xfrm>
          <a:prstGeom prst="rect">
            <a:avLst/>
          </a:prstGeom>
          <a:noFill/>
        </p:spPr>
        <p:txBody>
          <a:bodyPr wrap="square" rtlCol="0">
            <a:spAutoFit/>
          </a:bodyPr>
          <a:lstStyle/>
          <a:p>
            <a:pPr algn="ctr"/>
            <a:r>
              <a:rPr lang="en-US" dirty="0"/>
              <a:t>Neutron Star Mergers produce short duration gamma-ray bursts and gravitational waves</a:t>
            </a:r>
          </a:p>
        </p:txBody>
      </p:sp>
    </p:spTree>
    <p:extLst>
      <p:ext uri="{BB962C8B-B14F-4D97-AF65-F5344CB8AC3E}">
        <p14:creationId xmlns:p14="http://schemas.microsoft.com/office/powerpoint/2010/main" val="2001914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8843-4932-2242-BF4E-36AAC5B4F1B5}"/>
              </a:ext>
            </a:extLst>
          </p:cNvPr>
          <p:cNvSpPr>
            <a:spLocks noGrp="1"/>
          </p:cNvSpPr>
          <p:nvPr>
            <p:ph type="title"/>
          </p:nvPr>
        </p:nvSpPr>
        <p:spPr/>
        <p:txBody>
          <a:bodyPr>
            <a:normAutofit fontScale="90000"/>
          </a:bodyPr>
          <a:lstStyle/>
          <a:p>
            <a:r>
              <a:rPr lang="en-US" dirty="0" err="1"/>
              <a:t>BurstCube</a:t>
            </a:r>
            <a:r>
              <a:rPr lang="en-US" dirty="0"/>
              <a:t> Science Overview</a:t>
            </a:r>
          </a:p>
        </p:txBody>
      </p:sp>
      <p:sp>
        <p:nvSpPr>
          <p:cNvPr id="5" name="Slide Number Placeholder 4">
            <a:extLst>
              <a:ext uri="{FF2B5EF4-FFF2-40B4-BE49-F238E27FC236}">
                <a16:creationId xmlns:a16="http://schemas.microsoft.com/office/drawing/2014/main" id="{87D01A41-0F7A-144D-AA72-4149AAE4D00F}"/>
              </a:ext>
            </a:extLst>
          </p:cNvPr>
          <p:cNvSpPr>
            <a:spLocks noGrp="1"/>
          </p:cNvSpPr>
          <p:nvPr>
            <p:ph type="sldNum" sz="quarter" idx="12"/>
          </p:nvPr>
        </p:nvSpPr>
        <p:spPr/>
        <p:txBody>
          <a:bodyPr/>
          <a:lstStyle/>
          <a:p>
            <a:fld id="{E6E229C3-0191-1444-ACA5-37173DBEE999}" type="slidenum">
              <a:rPr lang="en-US" smtClean="0"/>
              <a:t>5</a:t>
            </a:fld>
            <a:endParaRPr lang="en-US"/>
          </a:p>
        </p:txBody>
      </p:sp>
      <p:sp>
        <p:nvSpPr>
          <p:cNvPr id="8" name="Content Placeholder 7">
            <a:extLst>
              <a:ext uri="{FF2B5EF4-FFF2-40B4-BE49-F238E27FC236}">
                <a16:creationId xmlns:a16="http://schemas.microsoft.com/office/drawing/2014/main" id="{B1D1647B-20EC-DE40-AB2F-E5D16B911B9A}"/>
              </a:ext>
            </a:extLst>
          </p:cNvPr>
          <p:cNvSpPr>
            <a:spLocks noGrp="1"/>
          </p:cNvSpPr>
          <p:nvPr>
            <p:ph idx="1"/>
          </p:nvPr>
        </p:nvSpPr>
        <p:spPr>
          <a:xfrm>
            <a:off x="203200" y="1439764"/>
            <a:ext cx="8072120" cy="4324221"/>
          </a:xfrm>
        </p:spPr>
        <p:txBody>
          <a:bodyPr/>
          <a:lstStyle/>
          <a:p>
            <a:r>
              <a:rPr lang="en-US" dirty="0"/>
              <a:t>Monitoring the variable gamma-ray sky complementing existing facilities to provide additional sky coverage for rare and unusual transients in the era of Multi-Messenger Astronomy</a:t>
            </a:r>
          </a:p>
          <a:p>
            <a:r>
              <a:rPr lang="en-US" dirty="0"/>
              <a:t>Provide autonomous detection, localization, and dissemination of new events to the world-wide community within minutes of detection</a:t>
            </a:r>
          </a:p>
          <a:p>
            <a:r>
              <a:rPr lang="en-US" dirty="0"/>
              <a:t>Characterize broad gamma-ray spectral and temporal evolution of transient events</a:t>
            </a:r>
          </a:p>
          <a:p>
            <a:endParaRPr lang="en-US" dirty="0"/>
          </a:p>
        </p:txBody>
      </p:sp>
      <p:pic>
        <p:nvPicPr>
          <p:cNvPr id="10" name="Content Placeholder 11">
            <a:extLst>
              <a:ext uri="{FF2B5EF4-FFF2-40B4-BE49-F238E27FC236}">
                <a16:creationId xmlns:a16="http://schemas.microsoft.com/office/drawing/2014/main" id="{887FABD0-9BF2-5C44-BE0D-51BFCE5CED13}"/>
              </a:ext>
            </a:extLst>
          </p:cNvPr>
          <p:cNvPicPr>
            <a:picLocks noChangeAspect="1"/>
          </p:cNvPicPr>
          <p:nvPr/>
        </p:nvPicPr>
        <p:blipFill>
          <a:blip r:embed="rId2"/>
          <a:stretch>
            <a:fillRect/>
          </a:stretch>
        </p:blipFill>
        <p:spPr>
          <a:xfrm>
            <a:off x="10013924" y="3169837"/>
            <a:ext cx="1625600" cy="1244600"/>
          </a:xfrm>
          <a:prstGeom prst="rect">
            <a:avLst/>
          </a:prstGeom>
        </p:spPr>
      </p:pic>
      <p:pic>
        <p:nvPicPr>
          <p:cNvPr id="11" name="Picture 10">
            <a:extLst>
              <a:ext uri="{FF2B5EF4-FFF2-40B4-BE49-F238E27FC236}">
                <a16:creationId xmlns:a16="http://schemas.microsoft.com/office/drawing/2014/main" id="{EA0F6D66-04BD-604B-A65E-8709DC2BAD20}"/>
              </a:ext>
            </a:extLst>
          </p:cNvPr>
          <p:cNvPicPr>
            <a:picLocks noChangeAspect="1"/>
          </p:cNvPicPr>
          <p:nvPr/>
        </p:nvPicPr>
        <p:blipFill>
          <a:blip r:embed="rId3"/>
          <a:stretch>
            <a:fillRect/>
          </a:stretch>
        </p:blipFill>
        <p:spPr>
          <a:xfrm>
            <a:off x="8427720" y="4195308"/>
            <a:ext cx="1752600" cy="1155700"/>
          </a:xfrm>
          <a:prstGeom prst="rect">
            <a:avLst/>
          </a:prstGeom>
          <a:effectLst>
            <a:outerShdw blurRad="190500" dist="38100" sx="106000" sy="106000" algn="l" rotWithShape="0">
              <a:prstClr val="black">
                <a:alpha val="40000"/>
              </a:prstClr>
            </a:outerShdw>
          </a:effectLst>
        </p:spPr>
      </p:pic>
      <p:pic>
        <p:nvPicPr>
          <p:cNvPr id="12" name="Picture 11">
            <a:extLst>
              <a:ext uri="{FF2B5EF4-FFF2-40B4-BE49-F238E27FC236}">
                <a16:creationId xmlns:a16="http://schemas.microsoft.com/office/drawing/2014/main" id="{A35D6FB0-D08E-A44C-9413-6844974FEA52}"/>
              </a:ext>
            </a:extLst>
          </p:cNvPr>
          <p:cNvPicPr>
            <a:picLocks noChangeAspect="1"/>
          </p:cNvPicPr>
          <p:nvPr/>
        </p:nvPicPr>
        <p:blipFill>
          <a:blip r:embed="rId4"/>
          <a:stretch>
            <a:fillRect/>
          </a:stretch>
        </p:blipFill>
        <p:spPr>
          <a:xfrm>
            <a:off x="8453120" y="2243213"/>
            <a:ext cx="1727200" cy="1168400"/>
          </a:xfrm>
          <a:prstGeom prst="rect">
            <a:avLst/>
          </a:prstGeom>
          <a:effectLst>
            <a:outerShdw blurRad="190500" dist="38100" sx="106000" sy="106000" algn="l" rotWithShape="0">
              <a:prstClr val="black">
                <a:alpha val="40000"/>
              </a:prstClr>
            </a:outerShdw>
          </a:effectLst>
        </p:spPr>
      </p:pic>
      <p:pic>
        <p:nvPicPr>
          <p:cNvPr id="13" name="Picture 12">
            <a:extLst>
              <a:ext uri="{FF2B5EF4-FFF2-40B4-BE49-F238E27FC236}">
                <a16:creationId xmlns:a16="http://schemas.microsoft.com/office/drawing/2014/main" id="{AD06E75B-030B-7649-93B2-ACA8A5D52817}"/>
              </a:ext>
            </a:extLst>
          </p:cNvPr>
          <p:cNvPicPr>
            <a:picLocks noChangeAspect="1"/>
          </p:cNvPicPr>
          <p:nvPr/>
        </p:nvPicPr>
        <p:blipFill rotWithShape="1">
          <a:blip r:embed="rId5"/>
          <a:srcRect l="15000"/>
          <a:stretch/>
        </p:blipFill>
        <p:spPr>
          <a:xfrm>
            <a:off x="9996170" y="1259017"/>
            <a:ext cx="1727200" cy="1187450"/>
          </a:xfrm>
          <a:prstGeom prst="rect">
            <a:avLst/>
          </a:prstGeom>
          <a:effectLst>
            <a:outerShdw blurRad="190500" dist="38100" sx="106000" sy="106000" algn="l" rotWithShape="0">
              <a:prstClr val="black">
                <a:alpha val="40000"/>
              </a:prstClr>
            </a:outerShdw>
          </a:effectLst>
        </p:spPr>
      </p:pic>
      <p:pic>
        <p:nvPicPr>
          <p:cNvPr id="14" name="Picture 13">
            <a:extLst>
              <a:ext uri="{FF2B5EF4-FFF2-40B4-BE49-F238E27FC236}">
                <a16:creationId xmlns:a16="http://schemas.microsoft.com/office/drawing/2014/main" id="{4E2B08C6-E244-1345-ABA1-D99621C3B9F1}"/>
              </a:ext>
            </a:extLst>
          </p:cNvPr>
          <p:cNvPicPr>
            <a:picLocks noChangeAspect="1"/>
          </p:cNvPicPr>
          <p:nvPr/>
        </p:nvPicPr>
        <p:blipFill rotWithShape="1">
          <a:blip r:embed="rId6"/>
          <a:srcRect l="5480"/>
          <a:stretch/>
        </p:blipFill>
        <p:spPr>
          <a:xfrm>
            <a:off x="10013924" y="4757283"/>
            <a:ext cx="1752600" cy="1187450"/>
          </a:xfrm>
          <a:prstGeom prst="rect">
            <a:avLst/>
          </a:prstGeom>
          <a:effectLst>
            <a:outerShdw blurRad="190500" dist="38100" sx="106000" sy="106000" algn="l" rotWithShape="0">
              <a:prstClr val="black">
                <a:alpha val="40000"/>
              </a:prstClr>
            </a:outerShdw>
          </a:effectLst>
        </p:spPr>
      </p:pic>
    </p:spTree>
    <p:extLst>
      <p:ext uri="{BB962C8B-B14F-4D97-AF65-F5344CB8AC3E}">
        <p14:creationId xmlns:p14="http://schemas.microsoft.com/office/powerpoint/2010/main" val="2982549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1277-8976-BE4E-A248-61D5A6F4691B}"/>
              </a:ext>
            </a:extLst>
          </p:cNvPr>
          <p:cNvSpPr>
            <a:spLocks noGrp="1"/>
          </p:cNvSpPr>
          <p:nvPr>
            <p:ph type="title"/>
          </p:nvPr>
        </p:nvSpPr>
        <p:spPr/>
        <p:txBody>
          <a:bodyPr>
            <a:normAutofit fontScale="90000"/>
          </a:bodyPr>
          <a:lstStyle/>
          <a:p>
            <a:r>
              <a:rPr lang="en-US" dirty="0" err="1"/>
              <a:t>BurstCube</a:t>
            </a:r>
            <a:r>
              <a:rPr lang="en-US" dirty="0"/>
              <a:t> Secondary Science</a:t>
            </a:r>
          </a:p>
        </p:txBody>
      </p:sp>
      <p:sp>
        <p:nvSpPr>
          <p:cNvPr id="3" name="Content Placeholder 2">
            <a:extLst>
              <a:ext uri="{FF2B5EF4-FFF2-40B4-BE49-F238E27FC236}">
                <a16:creationId xmlns:a16="http://schemas.microsoft.com/office/drawing/2014/main" id="{D80EAEED-7F5D-934B-9BDC-C36C8A1CE89D}"/>
              </a:ext>
            </a:extLst>
          </p:cNvPr>
          <p:cNvSpPr>
            <a:spLocks noGrp="1"/>
          </p:cNvSpPr>
          <p:nvPr>
            <p:ph idx="1"/>
          </p:nvPr>
        </p:nvSpPr>
        <p:spPr>
          <a:xfrm>
            <a:off x="838200" y="2197100"/>
            <a:ext cx="7505700" cy="3979862"/>
          </a:xfrm>
        </p:spPr>
        <p:txBody>
          <a:bodyPr/>
          <a:lstStyle/>
          <a:p>
            <a:r>
              <a:rPr lang="en-US" dirty="0"/>
              <a:t>With no additional hardware or requirements, BurstCube will also be sensitive to:</a:t>
            </a:r>
          </a:p>
          <a:p>
            <a:pPr lvl="1"/>
            <a:r>
              <a:rPr lang="en-US" dirty="0"/>
              <a:t>All GRBs – Long duration </a:t>
            </a:r>
            <a:r>
              <a:rPr lang="en-US" dirty="0" err="1"/>
              <a:t>hypernovae</a:t>
            </a:r>
            <a:r>
              <a:rPr lang="en-US" dirty="0"/>
              <a:t>, supernova associated, high redshift, nearby sub-luminous</a:t>
            </a:r>
          </a:p>
          <a:p>
            <a:pPr lvl="1"/>
            <a:r>
              <a:rPr lang="en-US" dirty="0"/>
              <a:t>Transient Galactic Sources – Magnetar flares, accreting binaries</a:t>
            </a:r>
          </a:p>
          <a:p>
            <a:pPr lvl="1"/>
            <a:r>
              <a:rPr lang="en-US" dirty="0"/>
              <a:t>Local Sources - Solar Flares, Terrestrial Gamma-ray Flashes</a:t>
            </a:r>
          </a:p>
        </p:txBody>
      </p:sp>
      <p:sp>
        <p:nvSpPr>
          <p:cNvPr id="6" name="Slide Number Placeholder 5">
            <a:extLst>
              <a:ext uri="{FF2B5EF4-FFF2-40B4-BE49-F238E27FC236}">
                <a16:creationId xmlns:a16="http://schemas.microsoft.com/office/drawing/2014/main" id="{CBFF7722-8559-3144-BA2C-EA62BF7F4FD6}"/>
              </a:ext>
            </a:extLst>
          </p:cNvPr>
          <p:cNvSpPr>
            <a:spLocks noGrp="1"/>
          </p:cNvSpPr>
          <p:nvPr>
            <p:ph type="sldNum" sz="quarter" idx="12"/>
          </p:nvPr>
        </p:nvSpPr>
        <p:spPr/>
        <p:txBody>
          <a:bodyPr/>
          <a:lstStyle/>
          <a:p>
            <a:fld id="{E6E229C3-0191-1444-ACA5-37173DBEE999}" type="slidenum">
              <a:rPr lang="en-US" smtClean="0"/>
              <a:t>6</a:t>
            </a:fld>
            <a:endParaRPr lang="en-US"/>
          </a:p>
        </p:txBody>
      </p:sp>
      <p:pic>
        <p:nvPicPr>
          <p:cNvPr id="8" name="Content Placeholder 11">
            <a:extLst>
              <a:ext uri="{FF2B5EF4-FFF2-40B4-BE49-F238E27FC236}">
                <a16:creationId xmlns:a16="http://schemas.microsoft.com/office/drawing/2014/main" id="{CB6A6CF5-8D6C-F244-9F36-BF884D5CA5A8}"/>
              </a:ext>
            </a:extLst>
          </p:cNvPr>
          <p:cNvPicPr>
            <a:picLocks noChangeAspect="1"/>
          </p:cNvPicPr>
          <p:nvPr/>
        </p:nvPicPr>
        <p:blipFill>
          <a:blip r:embed="rId2"/>
          <a:stretch>
            <a:fillRect/>
          </a:stretch>
        </p:blipFill>
        <p:spPr>
          <a:xfrm>
            <a:off x="10196804" y="3442334"/>
            <a:ext cx="1625600" cy="1244600"/>
          </a:xfrm>
          <a:prstGeom prst="rect">
            <a:avLst/>
          </a:prstGeom>
        </p:spPr>
      </p:pic>
      <p:pic>
        <p:nvPicPr>
          <p:cNvPr id="9" name="Picture 8">
            <a:extLst>
              <a:ext uri="{FF2B5EF4-FFF2-40B4-BE49-F238E27FC236}">
                <a16:creationId xmlns:a16="http://schemas.microsoft.com/office/drawing/2014/main" id="{2D0A776D-D06D-2040-A436-A6DBAD30A156}"/>
              </a:ext>
            </a:extLst>
          </p:cNvPr>
          <p:cNvPicPr>
            <a:picLocks noChangeAspect="1"/>
          </p:cNvPicPr>
          <p:nvPr/>
        </p:nvPicPr>
        <p:blipFill>
          <a:blip r:embed="rId3"/>
          <a:stretch>
            <a:fillRect/>
          </a:stretch>
        </p:blipFill>
        <p:spPr>
          <a:xfrm>
            <a:off x="8610600" y="4467805"/>
            <a:ext cx="1752600" cy="1155700"/>
          </a:xfrm>
          <a:prstGeom prst="rect">
            <a:avLst/>
          </a:prstGeom>
          <a:effectLst>
            <a:outerShdw blurRad="190500" dist="38100" sx="106000" sy="106000" algn="l" rotWithShape="0">
              <a:prstClr val="black">
                <a:alpha val="40000"/>
              </a:prstClr>
            </a:outerShdw>
          </a:effectLst>
        </p:spPr>
      </p:pic>
      <p:pic>
        <p:nvPicPr>
          <p:cNvPr id="10" name="Picture 9">
            <a:extLst>
              <a:ext uri="{FF2B5EF4-FFF2-40B4-BE49-F238E27FC236}">
                <a16:creationId xmlns:a16="http://schemas.microsoft.com/office/drawing/2014/main" id="{43CE34B1-DAFD-1348-B3BA-6D66CEFC28AC}"/>
              </a:ext>
            </a:extLst>
          </p:cNvPr>
          <p:cNvPicPr>
            <a:picLocks noChangeAspect="1"/>
          </p:cNvPicPr>
          <p:nvPr/>
        </p:nvPicPr>
        <p:blipFill>
          <a:blip r:embed="rId4"/>
          <a:stretch>
            <a:fillRect/>
          </a:stretch>
        </p:blipFill>
        <p:spPr>
          <a:xfrm>
            <a:off x="8636000" y="2515710"/>
            <a:ext cx="1727200" cy="1168400"/>
          </a:xfrm>
          <a:prstGeom prst="rect">
            <a:avLst/>
          </a:prstGeom>
          <a:effectLst>
            <a:outerShdw blurRad="190500" dist="38100" sx="106000" sy="106000" algn="l" rotWithShape="0">
              <a:prstClr val="black">
                <a:alpha val="40000"/>
              </a:prstClr>
            </a:outerShdw>
          </a:effectLst>
        </p:spPr>
      </p:pic>
      <p:pic>
        <p:nvPicPr>
          <p:cNvPr id="11" name="Picture 10">
            <a:extLst>
              <a:ext uri="{FF2B5EF4-FFF2-40B4-BE49-F238E27FC236}">
                <a16:creationId xmlns:a16="http://schemas.microsoft.com/office/drawing/2014/main" id="{1C566C58-3C7B-C547-9F63-52B67872CF74}"/>
              </a:ext>
            </a:extLst>
          </p:cNvPr>
          <p:cNvPicPr>
            <a:picLocks noChangeAspect="1"/>
          </p:cNvPicPr>
          <p:nvPr/>
        </p:nvPicPr>
        <p:blipFill rotWithShape="1">
          <a:blip r:embed="rId5"/>
          <a:srcRect l="15000"/>
          <a:stretch/>
        </p:blipFill>
        <p:spPr>
          <a:xfrm>
            <a:off x="10179050" y="1531514"/>
            <a:ext cx="1727200" cy="1187450"/>
          </a:xfrm>
          <a:prstGeom prst="rect">
            <a:avLst/>
          </a:prstGeom>
          <a:effectLst>
            <a:outerShdw blurRad="190500" dist="38100" sx="106000" sy="106000" algn="l" rotWithShape="0">
              <a:prstClr val="black">
                <a:alpha val="40000"/>
              </a:prstClr>
            </a:outerShdw>
          </a:effectLst>
        </p:spPr>
      </p:pic>
      <p:pic>
        <p:nvPicPr>
          <p:cNvPr id="12" name="Picture 11">
            <a:extLst>
              <a:ext uri="{FF2B5EF4-FFF2-40B4-BE49-F238E27FC236}">
                <a16:creationId xmlns:a16="http://schemas.microsoft.com/office/drawing/2014/main" id="{28663B63-42C8-134D-9265-D92E54BEC31A}"/>
              </a:ext>
            </a:extLst>
          </p:cNvPr>
          <p:cNvPicPr>
            <a:picLocks noChangeAspect="1"/>
          </p:cNvPicPr>
          <p:nvPr/>
        </p:nvPicPr>
        <p:blipFill rotWithShape="1">
          <a:blip r:embed="rId6"/>
          <a:srcRect l="5480"/>
          <a:stretch/>
        </p:blipFill>
        <p:spPr>
          <a:xfrm>
            <a:off x="10196804" y="5029780"/>
            <a:ext cx="1752600" cy="1187450"/>
          </a:xfrm>
          <a:prstGeom prst="rect">
            <a:avLst/>
          </a:prstGeom>
          <a:effectLst>
            <a:outerShdw blurRad="190500" dist="38100" sx="106000" sy="106000" algn="l" rotWithShape="0">
              <a:prstClr val="black">
                <a:alpha val="40000"/>
              </a:prstClr>
            </a:outerShdw>
          </a:effectLst>
        </p:spPr>
      </p:pic>
      <p:sp>
        <p:nvSpPr>
          <p:cNvPr id="13" name="TextBox 12">
            <a:extLst>
              <a:ext uri="{FF2B5EF4-FFF2-40B4-BE49-F238E27FC236}">
                <a16:creationId xmlns:a16="http://schemas.microsoft.com/office/drawing/2014/main" id="{06653EE3-B641-0449-98FC-65C509663350}"/>
              </a:ext>
            </a:extLst>
          </p:cNvPr>
          <p:cNvSpPr txBox="1"/>
          <p:nvPr/>
        </p:nvSpPr>
        <p:spPr>
          <a:xfrm>
            <a:off x="838200" y="1003300"/>
            <a:ext cx="10033000" cy="523220"/>
          </a:xfrm>
          <a:prstGeom prst="rect">
            <a:avLst/>
          </a:prstGeom>
          <a:noFill/>
        </p:spPr>
        <p:txBody>
          <a:bodyPr wrap="square" rtlCol="0">
            <a:spAutoFit/>
          </a:bodyPr>
          <a:lstStyle/>
          <a:p>
            <a:pPr algn="ctr"/>
            <a:r>
              <a:rPr lang="en-US" sz="2800" dirty="0"/>
              <a:t>Secondary Science: </a:t>
            </a:r>
            <a:r>
              <a:rPr lang="en-US" sz="2800" i="1" dirty="0"/>
              <a:t>Monitor the Sky for Rare and Unusual Transients</a:t>
            </a:r>
          </a:p>
        </p:txBody>
      </p:sp>
    </p:spTree>
    <p:extLst>
      <p:ext uri="{BB962C8B-B14F-4D97-AF65-F5344CB8AC3E}">
        <p14:creationId xmlns:p14="http://schemas.microsoft.com/office/powerpoint/2010/main" val="1987293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744F974D-E850-DE4C-B542-C1B7FFC86D5A}"/>
              </a:ext>
            </a:extLst>
          </p:cNvPr>
          <p:cNvPicPr>
            <a:picLocks noChangeAspect="1"/>
          </p:cNvPicPr>
          <p:nvPr/>
        </p:nvPicPr>
        <p:blipFill>
          <a:blip r:embed="rId2"/>
          <a:stretch>
            <a:fillRect/>
          </a:stretch>
        </p:blipFill>
        <p:spPr>
          <a:xfrm>
            <a:off x="1489682" y="2477040"/>
            <a:ext cx="5249042" cy="2222903"/>
          </a:xfrm>
          <a:prstGeom prst="rect">
            <a:avLst/>
          </a:prstGeom>
        </p:spPr>
      </p:pic>
      <p:sp>
        <p:nvSpPr>
          <p:cNvPr id="2" name="Title 1">
            <a:extLst>
              <a:ext uri="{FF2B5EF4-FFF2-40B4-BE49-F238E27FC236}">
                <a16:creationId xmlns:a16="http://schemas.microsoft.com/office/drawing/2014/main" id="{C8BF7D2C-E2A8-4F4F-ABDF-38B0C5B3B2BC}"/>
              </a:ext>
            </a:extLst>
          </p:cNvPr>
          <p:cNvSpPr>
            <a:spLocks noGrp="1"/>
          </p:cNvSpPr>
          <p:nvPr>
            <p:ph type="title"/>
          </p:nvPr>
        </p:nvSpPr>
        <p:spPr/>
        <p:txBody>
          <a:bodyPr>
            <a:normAutofit fontScale="90000"/>
          </a:bodyPr>
          <a:lstStyle/>
          <a:p>
            <a:r>
              <a:rPr lang="en-US" dirty="0" err="1"/>
              <a:t>BurstCube</a:t>
            </a:r>
            <a:r>
              <a:rPr lang="en-US" dirty="0"/>
              <a:t> Detector Overview</a:t>
            </a:r>
          </a:p>
        </p:txBody>
      </p:sp>
      <p:sp>
        <p:nvSpPr>
          <p:cNvPr id="6" name="Slide Number Placeholder 5">
            <a:extLst>
              <a:ext uri="{FF2B5EF4-FFF2-40B4-BE49-F238E27FC236}">
                <a16:creationId xmlns:a16="http://schemas.microsoft.com/office/drawing/2014/main" id="{ACA74AAE-3E86-DF45-B904-E25F6AAD550B}"/>
              </a:ext>
            </a:extLst>
          </p:cNvPr>
          <p:cNvSpPr>
            <a:spLocks noGrp="1"/>
          </p:cNvSpPr>
          <p:nvPr>
            <p:ph type="sldNum" sz="quarter" idx="12"/>
          </p:nvPr>
        </p:nvSpPr>
        <p:spPr>
          <a:xfrm>
            <a:off x="8610600" y="6356350"/>
            <a:ext cx="2743200" cy="365125"/>
          </a:xfrm>
        </p:spPr>
        <p:txBody>
          <a:bodyPr/>
          <a:lstStyle/>
          <a:p>
            <a:fld id="{E6E229C3-0191-1444-ACA5-37173DBEE999}" type="slidenum">
              <a:rPr lang="en-US" smtClean="0"/>
              <a:t>7</a:t>
            </a:fld>
            <a:endParaRPr lang="en-US"/>
          </a:p>
        </p:txBody>
      </p:sp>
      <p:sp>
        <p:nvSpPr>
          <p:cNvPr id="57" name="TextBox 56">
            <a:extLst>
              <a:ext uri="{FF2B5EF4-FFF2-40B4-BE49-F238E27FC236}">
                <a16:creationId xmlns:a16="http://schemas.microsoft.com/office/drawing/2014/main" id="{9662A9E8-A96E-274D-A32E-7B87723E160A}"/>
              </a:ext>
            </a:extLst>
          </p:cNvPr>
          <p:cNvSpPr txBox="1"/>
          <p:nvPr/>
        </p:nvSpPr>
        <p:spPr>
          <a:xfrm>
            <a:off x="4484554" y="1157104"/>
            <a:ext cx="3037894" cy="646331"/>
          </a:xfrm>
          <a:prstGeom prst="rect">
            <a:avLst/>
          </a:prstGeom>
          <a:noFill/>
        </p:spPr>
        <p:txBody>
          <a:bodyPr wrap="square" rtlCol="0">
            <a:spAutoFit/>
          </a:bodyPr>
          <a:lstStyle/>
          <a:p>
            <a:r>
              <a:rPr lang="en-US" dirty="0"/>
              <a:t>Thin Aluminum housing that is transparent to gamma-rays</a:t>
            </a:r>
          </a:p>
        </p:txBody>
      </p:sp>
      <p:sp>
        <p:nvSpPr>
          <p:cNvPr id="58" name="TextBox 57">
            <a:extLst>
              <a:ext uri="{FF2B5EF4-FFF2-40B4-BE49-F238E27FC236}">
                <a16:creationId xmlns:a16="http://schemas.microsoft.com/office/drawing/2014/main" id="{5BBE05B1-5405-684F-A059-92A3C847AA62}"/>
              </a:ext>
            </a:extLst>
          </p:cNvPr>
          <p:cNvSpPr txBox="1"/>
          <p:nvPr/>
        </p:nvSpPr>
        <p:spPr>
          <a:xfrm>
            <a:off x="7025152" y="1938859"/>
            <a:ext cx="3465048" cy="646331"/>
          </a:xfrm>
          <a:prstGeom prst="rect">
            <a:avLst/>
          </a:prstGeom>
          <a:noFill/>
        </p:spPr>
        <p:txBody>
          <a:bodyPr wrap="square" rtlCol="0">
            <a:spAutoFit/>
          </a:bodyPr>
          <a:lstStyle/>
          <a:p>
            <a:r>
              <a:rPr lang="en-US" dirty="0" err="1"/>
              <a:t>CsI</a:t>
            </a:r>
            <a:r>
              <a:rPr lang="en-US" dirty="0"/>
              <a:t> Crystal that converts gamma-rays into scintillation light (550nm).</a:t>
            </a:r>
          </a:p>
        </p:txBody>
      </p:sp>
      <p:sp>
        <p:nvSpPr>
          <p:cNvPr id="59" name="TextBox 58">
            <a:extLst>
              <a:ext uri="{FF2B5EF4-FFF2-40B4-BE49-F238E27FC236}">
                <a16:creationId xmlns:a16="http://schemas.microsoft.com/office/drawing/2014/main" id="{19EAFB58-B7DB-1240-8849-45004E61BCD1}"/>
              </a:ext>
            </a:extLst>
          </p:cNvPr>
          <p:cNvSpPr txBox="1"/>
          <p:nvPr/>
        </p:nvSpPr>
        <p:spPr>
          <a:xfrm>
            <a:off x="7240997" y="3044551"/>
            <a:ext cx="3341397" cy="1200329"/>
          </a:xfrm>
          <a:prstGeom prst="rect">
            <a:avLst/>
          </a:prstGeom>
          <a:noFill/>
        </p:spPr>
        <p:txBody>
          <a:bodyPr wrap="square" rtlCol="0">
            <a:spAutoFit/>
          </a:bodyPr>
          <a:lstStyle/>
          <a:p>
            <a:r>
              <a:rPr lang="en-US" dirty="0"/>
              <a:t>Quartz window allows scintillation light to escape (the inside of the can is covered in a diffusively reflective material)</a:t>
            </a:r>
          </a:p>
        </p:txBody>
      </p:sp>
      <p:sp>
        <p:nvSpPr>
          <p:cNvPr id="60" name="TextBox 59">
            <a:extLst>
              <a:ext uri="{FF2B5EF4-FFF2-40B4-BE49-F238E27FC236}">
                <a16:creationId xmlns:a16="http://schemas.microsoft.com/office/drawing/2014/main" id="{E5171663-107B-F142-B665-FD7F23C0AE3D}"/>
              </a:ext>
            </a:extLst>
          </p:cNvPr>
          <p:cNvSpPr txBox="1"/>
          <p:nvPr/>
        </p:nvSpPr>
        <p:spPr>
          <a:xfrm>
            <a:off x="7099300" y="4897155"/>
            <a:ext cx="2882900" cy="923330"/>
          </a:xfrm>
          <a:prstGeom prst="rect">
            <a:avLst/>
          </a:prstGeom>
          <a:noFill/>
        </p:spPr>
        <p:txBody>
          <a:bodyPr wrap="square" rtlCol="0">
            <a:spAutoFit/>
          </a:bodyPr>
          <a:lstStyle/>
          <a:p>
            <a:r>
              <a:rPr lang="en-US" dirty="0"/>
              <a:t>Silicon Photo-Multiplier (</a:t>
            </a:r>
            <a:r>
              <a:rPr lang="en-US" dirty="0" err="1"/>
              <a:t>SiPM</a:t>
            </a:r>
            <a:r>
              <a:rPr lang="en-US" dirty="0"/>
              <a:t>) Arrays convert light into electrical signals.</a:t>
            </a:r>
          </a:p>
        </p:txBody>
      </p:sp>
      <p:sp>
        <p:nvSpPr>
          <p:cNvPr id="61" name="TextBox 60">
            <a:extLst>
              <a:ext uri="{FF2B5EF4-FFF2-40B4-BE49-F238E27FC236}">
                <a16:creationId xmlns:a16="http://schemas.microsoft.com/office/drawing/2014/main" id="{F13047E5-D369-F944-B0F7-13602018DB8A}"/>
              </a:ext>
            </a:extLst>
          </p:cNvPr>
          <p:cNvSpPr txBox="1"/>
          <p:nvPr/>
        </p:nvSpPr>
        <p:spPr>
          <a:xfrm>
            <a:off x="1610624" y="2306331"/>
            <a:ext cx="2000140" cy="369332"/>
          </a:xfrm>
          <a:prstGeom prst="rect">
            <a:avLst/>
          </a:prstGeom>
          <a:noFill/>
        </p:spPr>
        <p:txBody>
          <a:bodyPr wrap="square" rtlCol="0">
            <a:spAutoFit/>
          </a:bodyPr>
          <a:lstStyle/>
          <a:p>
            <a:r>
              <a:rPr lang="en-US" dirty="0"/>
              <a:t>Side Cross-Section </a:t>
            </a:r>
          </a:p>
        </p:txBody>
      </p:sp>
      <p:pic>
        <p:nvPicPr>
          <p:cNvPr id="62" name="Picture 61">
            <a:extLst>
              <a:ext uri="{FF2B5EF4-FFF2-40B4-BE49-F238E27FC236}">
                <a16:creationId xmlns:a16="http://schemas.microsoft.com/office/drawing/2014/main" id="{A43888C9-96C8-F643-B2BF-54CD6550A1A1}"/>
              </a:ext>
            </a:extLst>
          </p:cNvPr>
          <p:cNvPicPr/>
          <p:nvPr/>
        </p:nvPicPr>
        <p:blipFill>
          <a:blip r:embed="rId3">
            <a:extLst>
              <a:ext uri="{28A0092B-C50C-407E-A947-70E740481C1C}">
                <a14:useLocalDpi xmlns:a14="http://schemas.microsoft.com/office/drawing/2010/main" val="0"/>
              </a:ext>
            </a:extLst>
          </a:blip>
          <a:stretch>
            <a:fillRect/>
          </a:stretch>
        </p:blipFill>
        <p:spPr>
          <a:xfrm>
            <a:off x="111861" y="950600"/>
            <a:ext cx="2010181" cy="1292613"/>
          </a:xfrm>
          <a:prstGeom prst="rect">
            <a:avLst/>
          </a:prstGeom>
        </p:spPr>
      </p:pic>
      <p:sp>
        <p:nvSpPr>
          <p:cNvPr id="63" name="TextBox 62">
            <a:extLst>
              <a:ext uri="{FF2B5EF4-FFF2-40B4-BE49-F238E27FC236}">
                <a16:creationId xmlns:a16="http://schemas.microsoft.com/office/drawing/2014/main" id="{9F462B15-E847-C44F-85DA-C088B98EEDA4}"/>
              </a:ext>
            </a:extLst>
          </p:cNvPr>
          <p:cNvSpPr txBox="1"/>
          <p:nvPr/>
        </p:nvSpPr>
        <p:spPr>
          <a:xfrm>
            <a:off x="2114063" y="842496"/>
            <a:ext cx="2000140" cy="923330"/>
          </a:xfrm>
          <a:prstGeom prst="rect">
            <a:avLst/>
          </a:prstGeom>
          <a:noFill/>
        </p:spPr>
        <p:txBody>
          <a:bodyPr wrap="square" rtlCol="0">
            <a:spAutoFit/>
          </a:bodyPr>
          <a:lstStyle/>
          <a:p>
            <a:r>
              <a:rPr lang="en-US" dirty="0"/>
              <a:t>Front View (detector is cylindrical)</a:t>
            </a:r>
          </a:p>
        </p:txBody>
      </p:sp>
      <p:sp>
        <p:nvSpPr>
          <p:cNvPr id="64" name="TextBox 63">
            <a:extLst>
              <a:ext uri="{FF2B5EF4-FFF2-40B4-BE49-F238E27FC236}">
                <a16:creationId xmlns:a16="http://schemas.microsoft.com/office/drawing/2014/main" id="{D3290A8A-B77D-7644-A383-9E1A51E2F8C3}"/>
              </a:ext>
            </a:extLst>
          </p:cNvPr>
          <p:cNvSpPr txBox="1"/>
          <p:nvPr/>
        </p:nvSpPr>
        <p:spPr>
          <a:xfrm>
            <a:off x="152018" y="4684074"/>
            <a:ext cx="4688679" cy="1754326"/>
          </a:xfrm>
          <a:prstGeom prst="rect">
            <a:avLst/>
          </a:prstGeom>
          <a:noFill/>
        </p:spPr>
        <p:txBody>
          <a:bodyPr wrap="square" rtlCol="0">
            <a:spAutoFit/>
          </a:bodyPr>
          <a:lstStyle/>
          <a:p>
            <a:r>
              <a:rPr lang="en-US" dirty="0" err="1"/>
              <a:t>SiPM</a:t>
            </a:r>
            <a:r>
              <a:rPr lang="en-US" dirty="0"/>
              <a:t> arrays are mounted to the Instrument Detector Analog Board (IDAB) which sums the signals.  A single analog signal (hit) comes out of a detector indicating a single photon interaction.   The signal amplitude is proportional to the energy of the gamma-ray.</a:t>
            </a:r>
          </a:p>
        </p:txBody>
      </p:sp>
      <p:pic>
        <p:nvPicPr>
          <p:cNvPr id="2050" name="Picture 2" descr="https://lh6.googleusercontent.com/UKZy38sUQPr6EkrtGGw0aWhCUPonhZ2Y26vM_Vv-NcAseRBI9ZzRzytbrvhvJIhDEzyhNxrIOKeAyO4eE7MAn820Q7pX6uUmv1Xz-QeGAntR8I1jccgbnYXehqqCAnrIz-PXM1jZYko">
            <a:extLst>
              <a:ext uri="{FF2B5EF4-FFF2-40B4-BE49-F238E27FC236}">
                <a16:creationId xmlns:a16="http://schemas.microsoft.com/office/drawing/2014/main" id="{6A1E0527-AA3B-5148-BF7D-C4699E906B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785350" y="4897155"/>
            <a:ext cx="917372" cy="978530"/>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981F1A72-EDFC-6147-9F05-37584DA81321}"/>
              </a:ext>
            </a:extLst>
          </p:cNvPr>
          <p:cNvSpPr txBox="1"/>
          <p:nvPr/>
        </p:nvSpPr>
        <p:spPr>
          <a:xfrm>
            <a:off x="9785350" y="5820485"/>
            <a:ext cx="2000250" cy="646331"/>
          </a:xfrm>
          <a:prstGeom prst="rect">
            <a:avLst/>
          </a:prstGeom>
          <a:noFill/>
        </p:spPr>
        <p:txBody>
          <a:bodyPr wrap="square" rtlCol="0">
            <a:spAutoFit/>
          </a:bodyPr>
          <a:lstStyle/>
          <a:p>
            <a:r>
              <a:rPr lang="en-US" dirty="0"/>
              <a:t>6mm Hamamatsu </a:t>
            </a:r>
            <a:r>
              <a:rPr lang="en-US" dirty="0" err="1"/>
              <a:t>SiPM</a:t>
            </a:r>
            <a:endParaRPr lang="en-US" dirty="0"/>
          </a:p>
        </p:txBody>
      </p:sp>
      <p:pic>
        <p:nvPicPr>
          <p:cNvPr id="2052" name="Picture 4" descr="https://lh3.googleusercontent.com/LIhrf6NKsqnLNaQapUBikGyNjBi712TPx5vpWcgHgBBuOnSczhqR-T0y3VKqI_IzZdB6wfP28M7d9FZrx5M63BPRaDChBAIUkdbS042M9t2X7s4PBbIbu-AjSk-EyltLCDrLbTziuGE">
            <a:extLst>
              <a:ext uri="{FF2B5EF4-FFF2-40B4-BE49-F238E27FC236}">
                <a16:creationId xmlns:a16="http://schemas.microsoft.com/office/drawing/2014/main" id="{27C43E84-3784-1E41-9BE5-C4A585AE2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4309" y="1549268"/>
            <a:ext cx="1201476" cy="107869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A3E224BF-A12A-4041-99DB-61F8A67808AC}"/>
              </a:ext>
            </a:extLst>
          </p:cNvPr>
          <p:cNvSpPr txBox="1"/>
          <p:nvPr/>
        </p:nvSpPr>
        <p:spPr>
          <a:xfrm>
            <a:off x="10396907" y="2605449"/>
            <a:ext cx="1278878" cy="369332"/>
          </a:xfrm>
          <a:prstGeom prst="rect">
            <a:avLst/>
          </a:prstGeom>
          <a:noFill/>
        </p:spPr>
        <p:txBody>
          <a:bodyPr wrap="square" rtlCol="0">
            <a:spAutoFit/>
          </a:bodyPr>
          <a:lstStyle/>
          <a:p>
            <a:r>
              <a:rPr lang="en-US" dirty="0" err="1"/>
              <a:t>CsI</a:t>
            </a:r>
            <a:r>
              <a:rPr lang="en-US" dirty="0"/>
              <a:t> Crystal</a:t>
            </a:r>
          </a:p>
        </p:txBody>
      </p:sp>
      <p:cxnSp>
        <p:nvCxnSpPr>
          <p:cNvPr id="34" name="Straight Arrow Connector 33">
            <a:extLst>
              <a:ext uri="{FF2B5EF4-FFF2-40B4-BE49-F238E27FC236}">
                <a16:creationId xmlns:a16="http://schemas.microsoft.com/office/drawing/2014/main" id="{3DEF7334-DCEA-6A49-A429-515D98124E5C}"/>
              </a:ext>
            </a:extLst>
          </p:cNvPr>
          <p:cNvCxnSpPr>
            <a:stCxn id="57" idx="2"/>
          </p:cNvCxnSpPr>
          <p:nvPr/>
        </p:nvCxnSpPr>
        <p:spPr>
          <a:xfrm flipH="1">
            <a:off x="5414791" y="1803435"/>
            <a:ext cx="588710" cy="87222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FE19730-5B4E-E241-AB50-12162DF6EC8E}"/>
              </a:ext>
            </a:extLst>
          </p:cNvPr>
          <p:cNvCxnSpPr>
            <a:cxnSpLocks/>
          </p:cNvCxnSpPr>
          <p:nvPr/>
        </p:nvCxnSpPr>
        <p:spPr>
          <a:xfrm flipH="1">
            <a:off x="5137298" y="2284500"/>
            <a:ext cx="1922623" cy="102055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F0981B5-5A72-A346-9CF1-983E6E0A2C1C}"/>
              </a:ext>
            </a:extLst>
          </p:cNvPr>
          <p:cNvCxnSpPr>
            <a:cxnSpLocks/>
            <a:stCxn id="59" idx="1"/>
          </p:cNvCxnSpPr>
          <p:nvPr/>
        </p:nvCxnSpPr>
        <p:spPr>
          <a:xfrm flipH="1" flipV="1">
            <a:off x="5414791" y="3591800"/>
            <a:ext cx="1826206" cy="52916"/>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5BF9EDC-79AC-A943-89A7-7974EA39A2C8}"/>
              </a:ext>
            </a:extLst>
          </p:cNvPr>
          <p:cNvCxnSpPr>
            <a:cxnSpLocks/>
            <a:stCxn id="60" idx="1"/>
          </p:cNvCxnSpPr>
          <p:nvPr/>
        </p:nvCxnSpPr>
        <p:spPr>
          <a:xfrm flipH="1" flipV="1">
            <a:off x="5092701" y="3837629"/>
            <a:ext cx="2006599" cy="152119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83304D2-77E6-9E42-AC2F-D04D18195429}"/>
              </a:ext>
            </a:extLst>
          </p:cNvPr>
          <p:cNvCxnSpPr>
            <a:cxnSpLocks/>
            <a:stCxn id="64" idx="0"/>
          </p:cNvCxnSpPr>
          <p:nvPr/>
        </p:nvCxnSpPr>
        <p:spPr>
          <a:xfrm flipV="1">
            <a:off x="2496358" y="3962400"/>
            <a:ext cx="1114406" cy="721674"/>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69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B6987571-F247-AD43-94AC-94DA717D8905}"/>
              </a:ext>
            </a:extLst>
          </p:cNvPr>
          <p:cNvPicPr>
            <a:picLocks noChangeAspect="1"/>
          </p:cNvPicPr>
          <p:nvPr/>
        </p:nvPicPr>
        <p:blipFill>
          <a:blip r:embed="rId2"/>
          <a:stretch>
            <a:fillRect/>
          </a:stretch>
        </p:blipFill>
        <p:spPr>
          <a:xfrm>
            <a:off x="639674" y="3670002"/>
            <a:ext cx="5912302" cy="2503786"/>
          </a:xfrm>
          <a:prstGeom prst="rect">
            <a:avLst/>
          </a:prstGeom>
        </p:spPr>
      </p:pic>
      <p:sp>
        <p:nvSpPr>
          <p:cNvPr id="2" name="Title 1">
            <a:extLst>
              <a:ext uri="{FF2B5EF4-FFF2-40B4-BE49-F238E27FC236}">
                <a16:creationId xmlns:a16="http://schemas.microsoft.com/office/drawing/2014/main" id="{965EFA6C-AA5F-9D44-A604-CD19C81BF772}"/>
              </a:ext>
            </a:extLst>
          </p:cNvPr>
          <p:cNvSpPr>
            <a:spLocks noGrp="1"/>
          </p:cNvSpPr>
          <p:nvPr>
            <p:ph type="title"/>
          </p:nvPr>
        </p:nvSpPr>
        <p:spPr/>
        <p:txBody>
          <a:bodyPr>
            <a:normAutofit fontScale="90000"/>
          </a:bodyPr>
          <a:lstStyle/>
          <a:p>
            <a:r>
              <a:rPr lang="en-US" dirty="0" err="1"/>
              <a:t>BurstCube</a:t>
            </a:r>
            <a:r>
              <a:rPr lang="en-US" dirty="0"/>
              <a:t> Detector Overview</a:t>
            </a:r>
          </a:p>
        </p:txBody>
      </p:sp>
      <p:sp>
        <p:nvSpPr>
          <p:cNvPr id="5" name="Slide Number Placeholder 4">
            <a:extLst>
              <a:ext uri="{FF2B5EF4-FFF2-40B4-BE49-F238E27FC236}">
                <a16:creationId xmlns:a16="http://schemas.microsoft.com/office/drawing/2014/main" id="{BDB3A906-353F-C941-86AE-34892E0731DD}"/>
              </a:ext>
            </a:extLst>
          </p:cNvPr>
          <p:cNvSpPr>
            <a:spLocks noGrp="1"/>
          </p:cNvSpPr>
          <p:nvPr>
            <p:ph type="sldNum" sz="quarter" idx="12"/>
          </p:nvPr>
        </p:nvSpPr>
        <p:spPr/>
        <p:txBody>
          <a:bodyPr/>
          <a:lstStyle/>
          <a:p>
            <a:fld id="{E6E229C3-0191-1444-ACA5-37173DBEE999}" type="slidenum">
              <a:rPr lang="en-US" smtClean="0"/>
              <a:t>8</a:t>
            </a:fld>
            <a:endParaRPr lang="en-US"/>
          </a:p>
        </p:txBody>
      </p:sp>
      <p:sp>
        <p:nvSpPr>
          <p:cNvPr id="42" name="TextBox 41">
            <a:extLst>
              <a:ext uri="{FF2B5EF4-FFF2-40B4-BE49-F238E27FC236}">
                <a16:creationId xmlns:a16="http://schemas.microsoft.com/office/drawing/2014/main" id="{90ABD797-3F89-BF41-BEA5-98E19BE0C472}"/>
              </a:ext>
            </a:extLst>
          </p:cNvPr>
          <p:cNvSpPr txBox="1"/>
          <p:nvPr/>
        </p:nvSpPr>
        <p:spPr>
          <a:xfrm>
            <a:off x="5277413" y="2625008"/>
            <a:ext cx="2419183" cy="923330"/>
          </a:xfrm>
          <a:prstGeom prst="rect">
            <a:avLst/>
          </a:prstGeom>
          <a:noFill/>
        </p:spPr>
        <p:txBody>
          <a:bodyPr wrap="square" rtlCol="0">
            <a:spAutoFit/>
          </a:bodyPr>
          <a:lstStyle/>
          <a:p>
            <a:r>
              <a:rPr lang="en-US" dirty="0"/>
              <a:t>A detector has an effective area that changes with energy. </a:t>
            </a:r>
          </a:p>
        </p:txBody>
      </p:sp>
      <p:sp>
        <p:nvSpPr>
          <p:cNvPr id="43" name="TextBox 42">
            <a:extLst>
              <a:ext uri="{FF2B5EF4-FFF2-40B4-BE49-F238E27FC236}">
                <a16:creationId xmlns:a16="http://schemas.microsoft.com/office/drawing/2014/main" id="{7EF40C07-852F-7043-AA9A-11D8B512DE85}"/>
              </a:ext>
            </a:extLst>
          </p:cNvPr>
          <p:cNvSpPr txBox="1"/>
          <p:nvPr/>
        </p:nvSpPr>
        <p:spPr>
          <a:xfrm>
            <a:off x="5587293" y="929908"/>
            <a:ext cx="2642307" cy="1200329"/>
          </a:xfrm>
          <a:prstGeom prst="rect">
            <a:avLst/>
          </a:prstGeom>
          <a:noFill/>
        </p:spPr>
        <p:txBody>
          <a:bodyPr wrap="square" rtlCol="0">
            <a:spAutoFit/>
          </a:bodyPr>
          <a:lstStyle/>
          <a:p>
            <a:r>
              <a:rPr lang="en-US" dirty="0"/>
              <a:t>A detector has an effective area that changes with incidence direction.</a:t>
            </a:r>
          </a:p>
        </p:txBody>
      </p:sp>
      <p:cxnSp>
        <p:nvCxnSpPr>
          <p:cNvPr id="45" name="Straight Arrow Connector 44">
            <a:extLst>
              <a:ext uri="{FF2B5EF4-FFF2-40B4-BE49-F238E27FC236}">
                <a16:creationId xmlns:a16="http://schemas.microsoft.com/office/drawing/2014/main" id="{31C4FDE0-3A26-BD46-9F89-223F6EB80892}"/>
              </a:ext>
            </a:extLst>
          </p:cNvPr>
          <p:cNvCxnSpPr>
            <a:cxnSpLocks/>
          </p:cNvCxnSpPr>
          <p:nvPr/>
        </p:nvCxnSpPr>
        <p:spPr>
          <a:xfrm>
            <a:off x="3291025" y="2120900"/>
            <a:ext cx="0" cy="214630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751B888-CF32-9B4D-B846-0866B30BAA5E}"/>
              </a:ext>
            </a:extLst>
          </p:cNvPr>
          <p:cNvCxnSpPr>
            <a:cxnSpLocks/>
          </p:cNvCxnSpPr>
          <p:nvPr/>
        </p:nvCxnSpPr>
        <p:spPr>
          <a:xfrm>
            <a:off x="3443425" y="2120900"/>
            <a:ext cx="0" cy="214630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0E7C2F8-21A2-AC41-8F18-9BE73132F2C5}"/>
              </a:ext>
            </a:extLst>
          </p:cNvPr>
          <p:cNvCxnSpPr>
            <a:cxnSpLocks/>
          </p:cNvCxnSpPr>
          <p:nvPr/>
        </p:nvCxnSpPr>
        <p:spPr>
          <a:xfrm>
            <a:off x="952500" y="2362200"/>
            <a:ext cx="1469037" cy="222913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82AF8D5-63D0-EC44-987D-353068E69C55}"/>
              </a:ext>
            </a:extLst>
          </p:cNvPr>
          <p:cNvCxnSpPr>
            <a:cxnSpLocks/>
          </p:cNvCxnSpPr>
          <p:nvPr/>
        </p:nvCxnSpPr>
        <p:spPr>
          <a:xfrm>
            <a:off x="1104899" y="2264792"/>
            <a:ext cx="1271726" cy="196165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7EE89E59-331A-CC45-85AC-0E1D2E493735}"/>
              </a:ext>
            </a:extLst>
          </p:cNvPr>
          <p:cNvSpPr txBox="1"/>
          <p:nvPr/>
        </p:nvSpPr>
        <p:spPr>
          <a:xfrm>
            <a:off x="199070" y="1085711"/>
            <a:ext cx="4606948" cy="923330"/>
          </a:xfrm>
          <a:prstGeom prst="rect">
            <a:avLst/>
          </a:prstGeom>
          <a:noFill/>
        </p:spPr>
        <p:txBody>
          <a:bodyPr wrap="square" rtlCol="0">
            <a:spAutoFit/>
          </a:bodyPr>
          <a:lstStyle/>
          <a:p>
            <a:r>
              <a:rPr lang="en-US" dirty="0"/>
              <a:t>A gamma-ray source that is on-axis produces more hits in a detector than one off-axis providing some directional capability.  </a:t>
            </a:r>
          </a:p>
        </p:txBody>
      </p:sp>
      <p:cxnSp>
        <p:nvCxnSpPr>
          <p:cNvPr id="51" name="Straight Arrow Connector 50">
            <a:extLst>
              <a:ext uri="{FF2B5EF4-FFF2-40B4-BE49-F238E27FC236}">
                <a16:creationId xmlns:a16="http://schemas.microsoft.com/office/drawing/2014/main" id="{D8A74D20-65B1-1D4A-8AAB-27EA1B954E35}"/>
              </a:ext>
            </a:extLst>
          </p:cNvPr>
          <p:cNvCxnSpPr>
            <a:cxnSpLocks/>
          </p:cNvCxnSpPr>
          <p:nvPr/>
        </p:nvCxnSpPr>
        <p:spPr>
          <a:xfrm flipH="1">
            <a:off x="3581400" y="2120900"/>
            <a:ext cx="14425" cy="214630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0760842-C63D-DD44-832B-CAD1F728EA3A}"/>
              </a:ext>
            </a:extLst>
          </p:cNvPr>
          <p:cNvCxnSpPr>
            <a:cxnSpLocks/>
          </p:cNvCxnSpPr>
          <p:nvPr/>
        </p:nvCxnSpPr>
        <p:spPr>
          <a:xfrm>
            <a:off x="3748225" y="2120900"/>
            <a:ext cx="0" cy="214630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7" name="5-Point Star 56">
            <a:extLst>
              <a:ext uri="{FF2B5EF4-FFF2-40B4-BE49-F238E27FC236}">
                <a16:creationId xmlns:a16="http://schemas.microsoft.com/office/drawing/2014/main" id="{0561B75D-F4E7-4C40-B5A8-61D5488383A2}"/>
              </a:ext>
            </a:extLst>
          </p:cNvPr>
          <p:cNvSpPr/>
          <p:nvPr/>
        </p:nvSpPr>
        <p:spPr>
          <a:xfrm>
            <a:off x="3654245" y="4176802"/>
            <a:ext cx="182880" cy="18288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5-Point Star 57">
            <a:extLst>
              <a:ext uri="{FF2B5EF4-FFF2-40B4-BE49-F238E27FC236}">
                <a16:creationId xmlns:a16="http://schemas.microsoft.com/office/drawing/2014/main" id="{1F43E8C7-1271-224E-A86A-CD97D4C55A66}"/>
              </a:ext>
            </a:extLst>
          </p:cNvPr>
          <p:cNvSpPr/>
          <p:nvPr/>
        </p:nvSpPr>
        <p:spPr>
          <a:xfrm>
            <a:off x="3501846" y="4202505"/>
            <a:ext cx="182880" cy="18288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5-Point Star 58">
            <a:extLst>
              <a:ext uri="{FF2B5EF4-FFF2-40B4-BE49-F238E27FC236}">
                <a16:creationId xmlns:a16="http://schemas.microsoft.com/office/drawing/2014/main" id="{DA513B6D-8D10-AC4F-B48B-8BE4A5D255C8}"/>
              </a:ext>
            </a:extLst>
          </p:cNvPr>
          <p:cNvSpPr/>
          <p:nvPr/>
        </p:nvSpPr>
        <p:spPr>
          <a:xfrm>
            <a:off x="3335938" y="4190225"/>
            <a:ext cx="182880" cy="18288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0" name="5-Point Star 59">
            <a:extLst>
              <a:ext uri="{FF2B5EF4-FFF2-40B4-BE49-F238E27FC236}">
                <a16:creationId xmlns:a16="http://schemas.microsoft.com/office/drawing/2014/main" id="{B147C6CC-AD7C-FE4D-B01D-311595D5562B}"/>
              </a:ext>
            </a:extLst>
          </p:cNvPr>
          <p:cNvSpPr/>
          <p:nvPr/>
        </p:nvSpPr>
        <p:spPr>
          <a:xfrm>
            <a:off x="3184345" y="4176802"/>
            <a:ext cx="182880" cy="18288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cxnSp>
        <p:nvCxnSpPr>
          <p:cNvPr id="64" name="Straight Arrow Connector 63">
            <a:extLst>
              <a:ext uri="{FF2B5EF4-FFF2-40B4-BE49-F238E27FC236}">
                <a16:creationId xmlns:a16="http://schemas.microsoft.com/office/drawing/2014/main" id="{19923AA8-26D8-FC48-9A6A-96E9E7B92100}"/>
              </a:ext>
            </a:extLst>
          </p:cNvPr>
          <p:cNvCxnSpPr>
            <a:cxnSpLocks/>
          </p:cNvCxnSpPr>
          <p:nvPr/>
        </p:nvCxnSpPr>
        <p:spPr>
          <a:xfrm>
            <a:off x="838200" y="2467135"/>
            <a:ext cx="2743200" cy="407177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5BEF661-AECE-864B-8C05-2E91951FFCAB}"/>
              </a:ext>
            </a:extLst>
          </p:cNvPr>
          <p:cNvCxnSpPr>
            <a:cxnSpLocks/>
          </p:cNvCxnSpPr>
          <p:nvPr/>
        </p:nvCxnSpPr>
        <p:spPr>
          <a:xfrm>
            <a:off x="711656" y="2539938"/>
            <a:ext cx="2393897" cy="356923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 name="5-Point Star 67">
            <a:extLst>
              <a:ext uri="{FF2B5EF4-FFF2-40B4-BE49-F238E27FC236}">
                <a16:creationId xmlns:a16="http://schemas.microsoft.com/office/drawing/2014/main" id="{4D0ED54D-7FF3-5741-9C8C-F1A329F915FB}"/>
              </a:ext>
            </a:extLst>
          </p:cNvPr>
          <p:cNvSpPr/>
          <p:nvPr/>
        </p:nvSpPr>
        <p:spPr>
          <a:xfrm>
            <a:off x="2282266" y="4140819"/>
            <a:ext cx="182880" cy="18288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5-Point Star 68">
            <a:extLst>
              <a:ext uri="{FF2B5EF4-FFF2-40B4-BE49-F238E27FC236}">
                <a16:creationId xmlns:a16="http://schemas.microsoft.com/office/drawing/2014/main" id="{94C9A93A-152B-7541-9644-EB835C55A8B8}"/>
              </a:ext>
            </a:extLst>
          </p:cNvPr>
          <p:cNvSpPr/>
          <p:nvPr/>
        </p:nvSpPr>
        <p:spPr>
          <a:xfrm>
            <a:off x="2319664" y="4519637"/>
            <a:ext cx="182880" cy="18288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A9221CD-1FC7-3B44-8715-C71A4EFCB10E}"/>
              </a:ext>
            </a:extLst>
          </p:cNvPr>
          <p:cNvPicPr>
            <a:picLocks noChangeAspect="1"/>
          </p:cNvPicPr>
          <p:nvPr/>
        </p:nvPicPr>
        <p:blipFill>
          <a:blip r:embed="rId3"/>
          <a:stretch>
            <a:fillRect/>
          </a:stretch>
        </p:blipFill>
        <p:spPr>
          <a:xfrm>
            <a:off x="8001396" y="910034"/>
            <a:ext cx="3788071" cy="2923078"/>
          </a:xfrm>
          <a:prstGeom prst="rect">
            <a:avLst/>
          </a:prstGeom>
        </p:spPr>
      </p:pic>
      <p:pic>
        <p:nvPicPr>
          <p:cNvPr id="54" name="Picture 53">
            <a:extLst>
              <a:ext uri="{FF2B5EF4-FFF2-40B4-BE49-F238E27FC236}">
                <a16:creationId xmlns:a16="http://schemas.microsoft.com/office/drawing/2014/main" id="{197FCCAC-9B33-FB45-829E-CABE9AA6337D}"/>
              </a:ext>
            </a:extLst>
          </p:cNvPr>
          <p:cNvPicPr>
            <a:picLocks noChangeAspect="1"/>
          </p:cNvPicPr>
          <p:nvPr/>
        </p:nvPicPr>
        <p:blipFill>
          <a:blip r:embed="rId4"/>
          <a:stretch>
            <a:fillRect/>
          </a:stretch>
        </p:blipFill>
        <p:spPr>
          <a:xfrm>
            <a:off x="7986971" y="3909314"/>
            <a:ext cx="3811505" cy="2951321"/>
          </a:xfrm>
          <a:prstGeom prst="rect">
            <a:avLst/>
          </a:prstGeom>
        </p:spPr>
      </p:pic>
      <p:cxnSp>
        <p:nvCxnSpPr>
          <p:cNvPr id="53" name="Straight Arrow Connector 52">
            <a:extLst>
              <a:ext uri="{FF2B5EF4-FFF2-40B4-BE49-F238E27FC236}">
                <a16:creationId xmlns:a16="http://schemas.microsoft.com/office/drawing/2014/main" id="{71B59C4B-2CF1-4443-9A16-45ECD8DC3EAB}"/>
              </a:ext>
            </a:extLst>
          </p:cNvPr>
          <p:cNvCxnSpPr>
            <a:cxnSpLocks/>
          </p:cNvCxnSpPr>
          <p:nvPr/>
        </p:nvCxnSpPr>
        <p:spPr>
          <a:xfrm>
            <a:off x="7544196" y="1432560"/>
            <a:ext cx="2209511" cy="33528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5D598EEC-832C-F846-9EC9-DC4DEE212620}"/>
              </a:ext>
            </a:extLst>
          </p:cNvPr>
          <p:cNvCxnSpPr>
            <a:cxnSpLocks/>
          </p:cNvCxnSpPr>
          <p:nvPr/>
        </p:nvCxnSpPr>
        <p:spPr>
          <a:xfrm>
            <a:off x="7344298" y="3071686"/>
            <a:ext cx="1926702" cy="1373314"/>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005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84DEF-B524-B944-BE01-E83789D0BAC1}"/>
              </a:ext>
            </a:extLst>
          </p:cNvPr>
          <p:cNvSpPr>
            <a:spLocks noGrp="1"/>
          </p:cNvSpPr>
          <p:nvPr>
            <p:ph type="title"/>
          </p:nvPr>
        </p:nvSpPr>
        <p:spPr/>
        <p:txBody>
          <a:bodyPr>
            <a:normAutofit fontScale="90000"/>
          </a:bodyPr>
          <a:lstStyle/>
          <a:p>
            <a:r>
              <a:rPr lang="en-US" dirty="0"/>
              <a:t>Detector Mechanical</a:t>
            </a:r>
          </a:p>
        </p:txBody>
      </p:sp>
      <p:sp>
        <p:nvSpPr>
          <p:cNvPr id="3" name="Content Placeholder 2">
            <a:extLst>
              <a:ext uri="{FF2B5EF4-FFF2-40B4-BE49-F238E27FC236}">
                <a16:creationId xmlns:a16="http://schemas.microsoft.com/office/drawing/2014/main" id="{F097D6E2-293A-6A44-879F-088456D7179D}"/>
              </a:ext>
            </a:extLst>
          </p:cNvPr>
          <p:cNvSpPr>
            <a:spLocks noGrp="1"/>
          </p:cNvSpPr>
          <p:nvPr>
            <p:ph idx="1"/>
          </p:nvPr>
        </p:nvSpPr>
        <p:spPr>
          <a:xfrm>
            <a:off x="4738255" y="1026786"/>
            <a:ext cx="6615545" cy="5509095"/>
          </a:xfrm>
        </p:spPr>
        <p:txBody>
          <a:bodyPr>
            <a:normAutofit fontScale="85000" lnSpcReduction="20000"/>
          </a:bodyPr>
          <a:lstStyle/>
          <a:p>
            <a:r>
              <a:rPr lang="en-US" dirty="0"/>
              <a:t>The detailed mechanical design is based on the </a:t>
            </a:r>
            <a:r>
              <a:rPr lang="en-US" i="1" dirty="0"/>
              <a:t>Fermi</a:t>
            </a:r>
            <a:r>
              <a:rPr lang="en-US" dirty="0"/>
              <a:t>-GBM design.</a:t>
            </a:r>
          </a:p>
          <a:p>
            <a:r>
              <a:rPr lang="en-US" dirty="0" err="1"/>
              <a:t>CsI</a:t>
            </a:r>
            <a:r>
              <a:rPr lang="en-US" dirty="0"/>
              <a:t> Crystals are 90.0 mm in diameter and 19.0 mm thick.</a:t>
            </a:r>
          </a:p>
          <a:p>
            <a:r>
              <a:rPr lang="en-US" dirty="0"/>
              <a:t>Each detector fits in a 1U (10 x 10 x 10 cm) space.</a:t>
            </a:r>
          </a:p>
          <a:p>
            <a:r>
              <a:rPr lang="en-US" dirty="0"/>
              <a:t>Optical pads are used to mechanically couple the crystal to the window and the window to the </a:t>
            </a:r>
            <a:r>
              <a:rPr lang="en-US" dirty="0" err="1"/>
              <a:t>SiPMs</a:t>
            </a:r>
            <a:r>
              <a:rPr lang="en-US" dirty="0"/>
              <a:t> providing optical coupling and mechanical buffering.</a:t>
            </a:r>
          </a:p>
          <a:p>
            <a:r>
              <a:rPr lang="en-US" dirty="0"/>
              <a:t>The mechanical housing holds each detector at a ~45 degree angle to zenith.</a:t>
            </a:r>
          </a:p>
          <a:p>
            <a:r>
              <a:rPr lang="en-US" dirty="0"/>
              <a:t>Four detectors are mounted together to form the instrument.  Localizes gamma-ray sources by comparing the relative rates in each detector.</a:t>
            </a:r>
          </a:p>
          <a:p>
            <a:r>
              <a:rPr lang="en-US" dirty="0"/>
              <a:t>The four IDABs are connected to a single Instrument Data Processing Unit (IDPU).  Details on this are in a following slide.</a:t>
            </a:r>
          </a:p>
          <a:p>
            <a:endParaRPr lang="en-US" dirty="0"/>
          </a:p>
        </p:txBody>
      </p:sp>
      <p:sp>
        <p:nvSpPr>
          <p:cNvPr id="6" name="Slide Number Placeholder 5">
            <a:extLst>
              <a:ext uri="{FF2B5EF4-FFF2-40B4-BE49-F238E27FC236}">
                <a16:creationId xmlns:a16="http://schemas.microsoft.com/office/drawing/2014/main" id="{D001A954-B7EF-2041-A12D-D612A85CAAE3}"/>
              </a:ext>
            </a:extLst>
          </p:cNvPr>
          <p:cNvSpPr>
            <a:spLocks noGrp="1"/>
          </p:cNvSpPr>
          <p:nvPr>
            <p:ph type="sldNum" sz="quarter" idx="12"/>
          </p:nvPr>
        </p:nvSpPr>
        <p:spPr/>
        <p:txBody>
          <a:bodyPr/>
          <a:lstStyle/>
          <a:p>
            <a:fld id="{E6E229C3-0191-1444-ACA5-37173DBEE999}" type="slidenum">
              <a:rPr lang="en-US" smtClean="0"/>
              <a:t>9</a:t>
            </a:fld>
            <a:endParaRPr lang="en-US"/>
          </a:p>
        </p:txBody>
      </p:sp>
      <p:pic>
        <p:nvPicPr>
          <p:cNvPr id="10" name="image1.jpg">
            <a:extLst>
              <a:ext uri="{FF2B5EF4-FFF2-40B4-BE49-F238E27FC236}">
                <a16:creationId xmlns:a16="http://schemas.microsoft.com/office/drawing/2014/main" id="{56D7D96B-11ED-B84B-ACB8-76DE7F09CA05}"/>
              </a:ext>
            </a:extLst>
          </p:cNvPr>
          <p:cNvPicPr/>
          <p:nvPr/>
        </p:nvPicPr>
        <p:blipFill>
          <a:blip r:embed="rId2"/>
          <a:srcRect/>
          <a:stretch>
            <a:fillRect/>
          </a:stretch>
        </p:blipFill>
        <p:spPr>
          <a:xfrm>
            <a:off x="652105" y="1140378"/>
            <a:ext cx="3773380" cy="1983585"/>
          </a:xfrm>
          <a:prstGeom prst="rect">
            <a:avLst/>
          </a:prstGeom>
          <a:ln/>
        </p:spPr>
      </p:pic>
      <p:pic>
        <p:nvPicPr>
          <p:cNvPr id="11" name="image3.jpg">
            <a:extLst>
              <a:ext uri="{FF2B5EF4-FFF2-40B4-BE49-F238E27FC236}">
                <a16:creationId xmlns:a16="http://schemas.microsoft.com/office/drawing/2014/main" id="{C7280303-5D81-E74A-B5C2-6145DE1D207D}"/>
              </a:ext>
            </a:extLst>
          </p:cNvPr>
          <p:cNvPicPr/>
          <p:nvPr/>
        </p:nvPicPr>
        <p:blipFill>
          <a:blip r:embed="rId3"/>
          <a:srcRect/>
          <a:stretch>
            <a:fillRect/>
          </a:stretch>
        </p:blipFill>
        <p:spPr>
          <a:xfrm>
            <a:off x="962204" y="3482739"/>
            <a:ext cx="3153181" cy="2234883"/>
          </a:xfrm>
          <a:prstGeom prst="rect">
            <a:avLst/>
          </a:prstGeom>
          <a:ln/>
        </p:spPr>
      </p:pic>
    </p:spTree>
    <p:extLst>
      <p:ext uri="{BB962C8B-B14F-4D97-AF65-F5344CB8AC3E}">
        <p14:creationId xmlns:p14="http://schemas.microsoft.com/office/powerpoint/2010/main" val="1862663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15176</TotalTime>
  <Words>1366</Words>
  <Application>Microsoft Macintosh PowerPoint</Application>
  <PresentationFormat>Widescreen</PresentationFormat>
  <Paragraphs>206</Paragraphs>
  <Slides>18</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BurstCube: A CubeSat for Gravitational Wave Counterparts</vt:lpstr>
      <vt:lpstr>BurstCube Team</vt:lpstr>
      <vt:lpstr>Scope of the BurstCube Project</vt:lpstr>
      <vt:lpstr>BurstCube Science Objective</vt:lpstr>
      <vt:lpstr>BurstCube Science Overview</vt:lpstr>
      <vt:lpstr>BurstCube Secondary Science</vt:lpstr>
      <vt:lpstr>BurstCube Detector Overview</vt:lpstr>
      <vt:lpstr>BurstCube Detector Overview</vt:lpstr>
      <vt:lpstr>Detector Mechanical</vt:lpstr>
      <vt:lpstr>Instrument Front End Electronics (FEE)</vt:lpstr>
      <vt:lpstr>Day in the life of a photon</vt:lpstr>
      <vt:lpstr>PowerPoint Presentation</vt:lpstr>
      <vt:lpstr>Energy Resolution </vt:lpstr>
      <vt:lpstr>PowerPoint Presentation</vt:lpstr>
      <vt:lpstr>Instrument Detector Analog Board (IDAB) Noise</vt:lpstr>
      <vt:lpstr>Environmental Testing </vt:lpstr>
      <vt:lpstr>S/C Bus and Science: Vulcan Radio Status</vt:lpstr>
      <vt:lpstr>Status post-iCDR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BurstCube Instrument Peer Review Outline</dc:title>
  <dc:creator>Microsoft Office User</dc:creator>
  <cp:lastModifiedBy>Perkins, Jeremy S. (GSFC-6610)</cp:lastModifiedBy>
  <cp:revision>158</cp:revision>
  <dcterms:created xsi:type="dcterms:W3CDTF">2018-10-23T00:15:00Z</dcterms:created>
  <dcterms:modified xsi:type="dcterms:W3CDTF">2020-01-04T18:29:05Z</dcterms:modified>
</cp:coreProperties>
</file>