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340" r:id="rId2"/>
    <p:sldId id="341" r:id="rId3"/>
    <p:sldId id="338" r:id="rId4"/>
    <p:sldId id="286" r:id="rId5"/>
    <p:sldId id="270" r:id="rId6"/>
    <p:sldId id="271" r:id="rId7"/>
    <p:sldId id="295" r:id="rId8"/>
    <p:sldId id="296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9134852-C9E9-4C68-AC92-08C80155D457}">
  <a:tblStyle styleId="{19134852-C9E9-4C68-AC92-08C80155D4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12"/>
  </p:normalViewPr>
  <p:slideViewPr>
    <p:cSldViewPr snapToGrid="0">
      <p:cViewPr>
        <p:scale>
          <a:sx n="91" d="100"/>
          <a:sy n="91" d="100"/>
        </p:scale>
        <p:origin x="944" y="1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nomy.ohio-state.edu/~pogge/Ast161/Unit4/telescopes.html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4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a8ddc9ab5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a8ddc9ab5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Sujay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93d9c54c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93d9c54c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this slide better formatted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Quinn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6ba43796c6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6ba43796c6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Sujay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8cfdc1f9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8cfdc1f9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Sujay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ba43796c6_189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ba43796c6_189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5"/>
                </a:solidFill>
                <a:hlinkClick r:id="rId3"/>
              </a:rPr>
              <a:t>http://www.astronomy.ohio-state.edu/~pogge/Ast161/Unit4/telescopes.html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474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8cfdc1f9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8cfdc1f9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Sujay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8e182ecf9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8e182ecf9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Sujay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78cfdc1f9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78cfdc1f9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Quinn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 correlates to Comp Star Magnitude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8cfdc1f9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8cfdc1f9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Quinn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8e182ec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8e182ec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Sujay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8e182ecf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8e182ecf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Sujay: check with me for how to make dot sizes bigger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a8ddc9ab5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a8ddc9ab5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“Average” = average lightcurve using the 5 best comps.  “Optimized weighted average” = weighted average of the best 5 comps that yields the lowest graph variability.  Minimum variance lightcurve uses just the best comp.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Quinn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90411"/>
            <a:ext cx="9143999" cy="7317572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The Exoplanet Transit Survey:…"/>
          <p:cNvSpPr txBox="1">
            <a:spLocks noGrp="1"/>
          </p:cNvSpPr>
          <p:nvPr>
            <p:ph type="ctrTitle"/>
          </p:nvPr>
        </p:nvSpPr>
        <p:spPr>
          <a:xfrm>
            <a:off x="0" y="1810196"/>
            <a:ext cx="9143998" cy="1172021"/>
          </a:xfrm>
          <a:prstGeom prst="rect">
            <a:avLst/>
          </a:prstGeom>
          <a:effectLst>
            <a:outerShdw blurRad="63500" dist="25400" dir="5400000" rotWithShape="0">
              <a:srgbClr val="000000"/>
            </a:outerShdw>
          </a:effectLst>
        </p:spPr>
        <p:txBody>
          <a:bodyPr>
            <a:noAutofit/>
          </a:bodyPr>
          <a:lstStyle/>
          <a:p>
            <a:pPr defTabSz="221795">
              <a:defRPr sz="4248" spc="679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n-US" sz="4800" dirty="0">
                <a:solidFill>
                  <a:schemeClr val="bg1"/>
                </a:solidFill>
              </a:rPr>
              <a:t>Exoplanet Watch</a:t>
            </a:r>
            <a:r>
              <a:rPr sz="4800" dirty="0">
                <a:solidFill>
                  <a:schemeClr val="bg1"/>
                </a:solidFill>
              </a:rPr>
              <a:t>:</a:t>
            </a:r>
          </a:p>
          <a:p>
            <a:pPr defTabSz="221795">
              <a:defRPr sz="3456" spc="552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 sz="2400" dirty="0">
                <a:solidFill>
                  <a:schemeClr val="bg1"/>
                </a:solidFill>
              </a:rPr>
              <a:t>Crowdsourcing </a:t>
            </a:r>
            <a:r>
              <a:rPr lang="en-US" sz="2400" dirty="0">
                <a:solidFill>
                  <a:schemeClr val="bg1"/>
                </a:solidFill>
              </a:rPr>
              <a:t>Transiting Exoplanets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200" name="Dr. Rob Zellem"/>
          <p:cNvSpPr txBox="1">
            <a:spLocks noGrp="1"/>
          </p:cNvSpPr>
          <p:nvPr>
            <p:ph type="subTitle" sz="quarter" idx="1"/>
          </p:nvPr>
        </p:nvSpPr>
        <p:spPr>
          <a:xfrm>
            <a:off x="0" y="3126005"/>
            <a:ext cx="9144000" cy="1527203"/>
          </a:xfrm>
          <a:prstGeom prst="rect">
            <a:avLst/>
          </a:prstGeom>
          <a:effectLst>
            <a:outerShdw blurRad="63500" dist="25400" dir="5400000" rotWithShape="0">
              <a:srgbClr val="000000"/>
            </a:outerShdw>
          </a:effectLst>
        </p:spPr>
        <p:txBody>
          <a:bodyPr>
            <a:norm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Sujay Nair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 Quinn Perian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</a:t>
            </a:r>
          </a:p>
          <a:p>
            <a:r>
              <a:rPr lang="en-US" dirty="0" err="1">
                <a:solidFill>
                  <a:schemeClr val="bg1"/>
                </a:solidFill>
              </a:rPr>
              <a:t>Kalee</a:t>
            </a:r>
            <a:r>
              <a:rPr lang="en-US" dirty="0">
                <a:solidFill>
                  <a:schemeClr val="bg1"/>
                </a:solidFill>
              </a:rPr>
              <a:t> Tock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dirty="0">
                <a:solidFill>
                  <a:schemeClr val="bg1"/>
                </a:solidFill>
              </a:rPr>
              <a:t>Rob Zellem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</a:p>
          <a:p>
            <a:r>
              <a:rPr lang="en-US" sz="1600" baseline="30000" dirty="0">
                <a:solidFill>
                  <a:schemeClr val="bg1"/>
                </a:solidFill>
              </a:rPr>
              <a:t>1</a:t>
            </a:r>
            <a:r>
              <a:rPr lang="en-US" sz="1600" dirty="0">
                <a:solidFill>
                  <a:schemeClr val="bg1"/>
                </a:solidFill>
              </a:rPr>
              <a:t> Stanford Online High School</a:t>
            </a:r>
          </a:p>
          <a:p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 Jet Propulsion Laboratory – California Institute of Technology</a:t>
            </a:r>
            <a:endParaRPr sz="1600" dirty="0">
              <a:solidFill>
                <a:schemeClr val="bg1"/>
              </a:solidFill>
            </a:endParaRP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514" y="4653209"/>
            <a:ext cx="2411016" cy="455415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© 2018. California Institute of Technology.…"/>
          <p:cNvSpPr txBox="1"/>
          <p:nvPr/>
        </p:nvSpPr>
        <p:spPr>
          <a:xfrm>
            <a:off x="1159461" y="4799671"/>
            <a:ext cx="2577228" cy="40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241082">
              <a:defRPr sz="2133">
                <a:solidFill>
                  <a:srgbClr val="6B0A0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125" dirty="0"/>
              <a:t>© 20</a:t>
            </a:r>
            <a:r>
              <a:rPr lang="en-US" sz="1125" dirty="0"/>
              <a:t>20</a:t>
            </a:r>
            <a:r>
              <a:rPr sz="1125" dirty="0"/>
              <a:t>. California Institute of Technology.</a:t>
            </a:r>
            <a:br>
              <a:rPr lang="en-US" sz="633" dirty="0">
                <a:latin typeface="Times"/>
                <a:sym typeface="Times"/>
              </a:rPr>
            </a:br>
            <a:r>
              <a:rPr sz="1125" dirty="0"/>
              <a:t>Government sponsorship acknowledged.</a:t>
            </a:r>
            <a:endParaRPr sz="633" dirty="0"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46432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Fitting WASP-140b with EXOTIC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2850" y="1201150"/>
            <a:ext cx="4661150" cy="366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4">
            <a:alphaModFix/>
          </a:blip>
          <a:srcRect l="3276" t="4351" r="6454" b="3270"/>
          <a:stretch/>
        </p:blipFill>
        <p:spPr>
          <a:xfrm>
            <a:off x="535050" y="1447400"/>
            <a:ext cx="2874224" cy="288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" name="Google Shape;79;p16"/>
          <p:cNvCxnSpPr/>
          <p:nvPr/>
        </p:nvCxnSpPr>
        <p:spPr>
          <a:xfrm rot="10800000" flipH="1">
            <a:off x="3312873" y="2841773"/>
            <a:ext cx="1253100" cy="3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0" name="Google Shape;80;p16"/>
          <p:cNvSpPr txBox="1"/>
          <p:nvPr/>
        </p:nvSpPr>
        <p:spPr>
          <a:xfrm>
            <a:off x="1365075" y="4335350"/>
            <a:ext cx="16188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(hours)</a:t>
            </a:r>
            <a:endParaRPr/>
          </a:p>
        </p:txBody>
      </p:sp>
      <p:sp>
        <p:nvSpPr>
          <p:cNvPr id="81" name="Google Shape;81;p16"/>
          <p:cNvSpPr txBox="1"/>
          <p:nvPr/>
        </p:nvSpPr>
        <p:spPr>
          <a:xfrm rot="-5400000">
            <a:off x="-561000" y="2592975"/>
            <a:ext cx="20784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Differential magnitude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Effect of Comparison Stars</a:t>
            </a:r>
            <a:endParaRPr/>
          </a:p>
        </p:txBody>
      </p:sp>
      <p:sp>
        <p:nvSpPr>
          <p:cNvPr id="87" name="Google Shape;87;p17"/>
          <p:cNvSpPr txBox="1"/>
          <p:nvPr/>
        </p:nvSpPr>
        <p:spPr>
          <a:xfrm>
            <a:off x="737275" y="1017725"/>
            <a:ext cx="43632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Light Curve vs. Comp Star Variance</a:t>
            </a:r>
            <a:endParaRPr sz="1800" b="1"/>
          </a:p>
        </p:txBody>
      </p:sp>
      <p:sp>
        <p:nvSpPr>
          <p:cNvPr id="88" name="Google Shape;88;p17"/>
          <p:cNvSpPr txBox="1"/>
          <p:nvPr/>
        </p:nvSpPr>
        <p:spPr>
          <a:xfrm>
            <a:off x="5322613" y="1632400"/>
            <a:ext cx="22935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Lightcurve Spread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Total distance from average of nearby points</a:t>
            </a:r>
            <a:endParaRPr/>
          </a:p>
        </p:txBody>
      </p:sp>
      <p:sp>
        <p:nvSpPr>
          <p:cNvPr id="89" name="Google Shape;89;p17"/>
          <p:cNvSpPr txBox="1"/>
          <p:nvPr/>
        </p:nvSpPr>
        <p:spPr>
          <a:xfrm>
            <a:off x="5308363" y="2775638"/>
            <a:ext cx="23220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Comparison Star Variance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Scaled standard deviation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 l="4085" b="3818"/>
          <a:stretch/>
        </p:blipFill>
        <p:spPr>
          <a:xfrm>
            <a:off x="1098900" y="1453925"/>
            <a:ext cx="3208574" cy="315252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1627800" y="4488000"/>
            <a:ext cx="35397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Comparison Star Variance</a:t>
            </a:r>
            <a:endParaRPr b="1"/>
          </a:p>
        </p:txBody>
      </p:sp>
      <p:sp>
        <p:nvSpPr>
          <p:cNvPr id="92" name="Google Shape;92;p17"/>
          <p:cNvSpPr txBox="1"/>
          <p:nvPr/>
        </p:nvSpPr>
        <p:spPr>
          <a:xfrm rot="-5400000">
            <a:off x="74850" y="2586500"/>
            <a:ext cx="18240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Lightcurve Spread</a:t>
            </a:r>
            <a:endParaRPr b="1"/>
          </a:p>
        </p:txBody>
      </p:sp>
      <p:sp>
        <p:nvSpPr>
          <p:cNvPr id="93" name="Google Shape;93;p17"/>
          <p:cNvSpPr/>
          <p:nvPr/>
        </p:nvSpPr>
        <p:spPr>
          <a:xfrm>
            <a:off x="7586375" y="2635625"/>
            <a:ext cx="143700" cy="1719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Factors affecting comp star variability for WASP-140b</a:t>
            </a:r>
            <a:endParaRPr sz="2400"/>
          </a:p>
        </p:txBody>
      </p:sp>
      <p:sp>
        <p:nvSpPr>
          <p:cNvPr id="99" name="Google Shape;99;p18"/>
          <p:cNvSpPr txBox="1"/>
          <p:nvPr/>
        </p:nvSpPr>
        <p:spPr>
          <a:xfrm>
            <a:off x="1533950" y="1949075"/>
            <a:ext cx="16218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WASP-140 b</a:t>
            </a:r>
            <a:endParaRPr sz="1600" b="1"/>
          </a:p>
        </p:txBody>
      </p:sp>
      <p:sp>
        <p:nvSpPr>
          <p:cNvPr id="100" name="Google Shape;100;p18"/>
          <p:cNvSpPr txBox="1"/>
          <p:nvPr/>
        </p:nvSpPr>
        <p:spPr>
          <a:xfrm>
            <a:off x="3131550" y="1085325"/>
            <a:ext cx="43632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 rotWithShape="1">
          <a:blip r:embed="rId3">
            <a:alphaModFix/>
          </a:blip>
          <a:srcRect l="4727" r="1101" b="4689"/>
          <a:stretch/>
        </p:blipFill>
        <p:spPr>
          <a:xfrm>
            <a:off x="1149550" y="1346725"/>
            <a:ext cx="3069926" cy="3057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1690125" y="2143800"/>
            <a:ext cx="43632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8"/>
          <p:cNvSpPr txBox="1"/>
          <p:nvPr/>
        </p:nvSpPr>
        <p:spPr>
          <a:xfrm rot="-5400000">
            <a:off x="-740800" y="1710400"/>
            <a:ext cx="35397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Lightcurve Spread</a:t>
            </a:r>
            <a:endParaRPr b="1"/>
          </a:p>
        </p:txBody>
      </p:sp>
      <p:sp>
        <p:nvSpPr>
          <p:cNvPr id="104" name="Google Shape;104;p18"/>
          <p:cNvSpPr txBox="1"/>
          <p:nvPr/>
        </p:nvSpPr>
        <p:spPr>
          <a:xfrm>
            <a:off x="1731325" y="4478525"/>
            <a:ext cx="21555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Comp Star Magnitude</a:t>
            </a:r>
            <a:endParaRPr b="1"/>
          </a:p>
        </p:txBody>
      </p:sp>
      <p:pic>
        <p:nvPicPr>
          <p:cNvPr id="105" name="Google Shape;105;p18"/>
          <p:cNvPicPr preferRelativeResize="0"/>
          <p:nvPr/>
        </p:nvPicPr>
        <p:blipFill rotWithShape="1">
          <a:blip r:embed="rId4">
            <a:alphaModFix/>
          </a:blip>
          <a:srcRect r="1623"/>
          <a:stretch/>
        </p:blipFill>
        <p:spPr>
          <a:xfrm>
            <a:off x="4819975" y="1346725"/>
            <a:ext cx="3069925" cy="3057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 rot="-5400000">
            <a:off x="2909125" y="1667375"/>
            <a:ext cx="35397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Lightcurve Spread</a:t>
            </a:r>
            <a:endParaRPr b="1"/>
          </a:p>
        </p:txBody>
      </p:sp>
      <p:sp>
        <p:nvSpPr>
          <p:cNvPr id="107" name="Google Shape;107;p18"/>
          <p:cNvSpPr txBox="1"/>
          <p:nvPr/>
        </p:nvSpPr>
        <p:spPr>
          <a:xfrm>
            <a:off x="4781800" y="4478525"/>
            <a:ext cx="35397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Comp Star B-R Difference From Target</a:t>
            </a:r>
            <a:endParaRPr b="1"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2275" y="4322663"/>
            <a:ext cx="2917200" cy="22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/>
        </p:nvSpPr>
        <p:spPr>
          <a:xfrm>
            <a:off x="1731325" y="4250225"/>
            <a:ext cx="4473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12</a:t>
            </a:r>
            <a:endParaRPr sz="1100"/>
          </a:p>
        </p:txBody>
      </p:sp>
      <p:sp>
        <p:nvSpPr>
          <p:cNvPr id="110" name="Google Shape;110;p18"/>
          <p:cNvSpPr txBox="1"/>
          <p:nvPr/>
        </p:nvSpPr>
        <p:spPr>
          <a:xfrm>
            <a:off x="2439900" y="4250225"/>
            <a:ext cx="4473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14</a:t>
            </a:r>
            <a:endParaRPr sz="1100"/>
          </a:p>
        </p:txBody>
      </p:sp>
      <p:sp>
        <p:nvSpPr>
          <p:cNvPr id="111" name="Google Shape;111;p18"/>
          <p:cNvSpPr txBox="1"/>
          <p:nvPr/>
        </p:nvSpPr>
        <p:spPr>
          <a:xfrm>
            <a:off x="3886825" y="4250238"/>
            <a:ext cx="4473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18</a:t>
            </a:r>
            <a:endParaRPr sz="1100"/>
          </a:p>
        </p:txBody>
      </p:sp>
      <p:sp>
        <p:nvSpPr>
          <p:cNvPr id="112" name="Google Shape;112;p18"/>
          <p:cNvSpPr txBox="1"/>
          <p:nvPr/>
        </p:nvSpPr>
        <p:spPr>
          <a:xfrm>
            <a:off x="3186675" y="4250238"/>
            <a:ext cx="4473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16</a:t>
            </a:r>
            <a:endParaRPr sz="1100"/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3425" y="4322663"/>
            <a:ext cx="2917200" cy="22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5038125" y="4250225"/>
            <a:ext cx="28878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-0.2        0         0.2       0.4       0.6       0.8</a:t>
            </a:r>
            <a:endParaRPr sz="11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Lightcurves different photometries - WASP140b</a:t>
            </a:r>
            <a:endParaRPr/>
          </a:p>
        </p:txBody>
      </p:sp>
      <p:pic>
        <p:nvPicPr>
          <p:cNvPr id="120" name="Google Shape;120;p19"/>
          <p:cNvPicPr preferRelativeResize="0"/>
          <p:nvPr/>
        </p:nvPicPr>
        <p:blipFill rotWithShape="1">
          <a:blip r:embed="rId3">
            <a:alphaModFix/>
          </a:blip>
          <a:srcRect l="3753" b="2267"/>
          <a:stretch/>
        </p:blipFill>
        <p:spPr>
          <a:xfrm>
            <a:off x="568218" y="996311"/>
            <a:ext cx="2620389" cy="165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4">
            <a:alphaModFix/>
          </a:blip>
          <a:srcRect l="3753" b="2267"/>
          <a:stretch/>
        </p:blipFill>
        <p:spPr>
          <a:xfrm>
            <a:off x="6013328" y="2977040"/>
            <a:ext cx="2620389" cy="165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 rotWithShape="1">
          <a:blip r:embed="rId5">
            <a:alphaModFix/>
          </a:blip>
          <a:srcRect l="3753" b="2267"/>
          <a:stretch/>
        </p:blipFill>
        <p:spPr>
          <a:xfrm>
            <a:off x="3290773" y="2977040"/>
            <a:ext cx="2620389" cy="165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 rotWithShape="1">
          <a:blip r:embed="rId6">
            <a:alphaModFix/>
          </a:blip>
          <a:srcRect l="3753" b="2267"/>
          <a:stretch/>
        </p:blipFill>
        <p:spPr>
          <a:xfrm>
            <a:off x="568218" y="2977040"/>
            <a:ext cx="2620389" cy="165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 rotWithShape="1">
          <a:blip r:embed="rId7">
            <a:alphaModFix/>
          </a:blip>
          <a:srcRect l="3753" b="2267"/>
          <a:stretch/>
        </p:blipFill>
        <p:spPr>
          <a:xfrm>
            <a:off x="6013328" y="996311"/>
            <a:ext cx="2620389" cy="165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 rotWithShape="1">
          <a:blip r:embed="rId8">
            <a:alphaModFix/>
          </a:blip>
          <a:srcRect l="3753" b="2267"/>
          <a:stretch/>
        </p:blipFill>
        <p:spPr>
          <a:xfrm>
            <a:off x="3290773" y="996311"/>
            <a:ext cx="2620389" cy="165801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/>
        </p:nvSpPr>
        <p:spPr>
          <a:xfrm rot="-5400000">
            <a:off x="-776100" y="1412325"/>
            <a:ext cx="2329800" cy="1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Differential Magnitude</a:t>
            </a:r>
            <a:endParaRPr b="1"/>
          </a:p>
        </p:txBody>
      </p:sp>
      <p:sp>
        <p:nvSpPr>
          <p:cNvPr id="127" name="Google Shape;127;p19"/>
          <p:cNvSpPr txBox="1"/>
          <p:nvPr/>
        </p:nvSpPr>
        <p:spPr>
          <a:xfrm rot="-5400000">
            <a:off x="4693858" y="3548729"/>
            <a:ext cx="2140500" cy="1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Differential Magnitude</a:t>
            </a:r>
            <a:endParaRPr b="1"/>
          </a:p>
        </p:txBody>
      </p:sp>
      <p:sp>
        <p:nvSpPr>
          <p:cNvPr id="128" name="Google Shape;128;p19"/>
          <p:cNvSpPr txBox="1"/>
          <p:nvPr/>
        </p:nvSpPr>
        <p:spPr>
          <a:xfrm rot="-5400000">
            <a:off x="1918077" y="3499747"/>
            <a:ext cx="2245200" cy="1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Differential Magnitude</a:t>
            </a:r>
            <a:endParaRPr b="1"/>
          </a:p>
        </p:txBody>
      </p:sp>
      <p:sp>
        <p:nvSpPr>
          <p:cNvPr id="129" name="Google Shape;129;p19"/>
          <p:cNvSpPr txBox="1"/>
          <p:nvPr/>
        </p:nvSpPr>
        <p:spPr>
          <a:xfrm rot="-5400000">
            <a:off x="4741628" y="1549876"/>
            <a:ext cx="2054700" cy="1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Differential Magnitude</a:t>
            </a:r>
            <a:endParaRPr b="1"/>
          </a:p>
        </p:txBody>
      </p:sp>
      <p:sp>
        <p:nvSpPr>
          <p:cNvPr id="130" name="Google Shape;130;p19"/>
          <p:cNvSpPr txBox="1"/>
          <p:nvPr/>
        </p:nvSpPr>
        <p:spPr>
          <a:xfrm rot="-5400000">
            <a:off x="2023852" y="1554127"/>
            <a:ext cx="2175000" cy="1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Differential Magnitude</a:t>
            </a:r>
            <a:endParaRPr b="1"/>
          </a:p>
        </p:txBody>
      </p:sp>
      <p:sp>
        <p:nvSpPr>
          <p:cNvPr id="131" name="Google Shape;131;p19"/>
          <p:cNvSpPr txBox="1"/>
          <p:nvPr/>
        </p:nvSpPr>
        <p:spPr>
          <a:xfrm rot="-5400000">
            <a:off x="-677850" y="3514103"/>
            <a:ext cx="2133300" cy="1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Differential Magnitude</a:t>
            </a:r>
            <a:endParaRPr b="1"/>
          </a:p>
        </p:txBody>
      </p:sp>
      <p:sp>
        <p:nvSpPr>
          <p:cNvPr id="132" name="Google Shape;132;p19"/>
          <p:cNvSpPr txBox="1"/>
          <p:nvPr/>
        </p:nvSpPr>
        <p:spPr>
          <a:xfrm>
            <a:off x="1438089" y="2569630"/>
            <a:ext cx="7884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Hours</a:t>
            </a:r>
            <a:endParaRPr b="1"/>
          </a:p>
        </p:txBody>
      </p:sp>
      <p:sp>
        <p:nvSpPr>
          <p:cNvPr id="133" name="Google Shape;133;p19"/>
          <p:cNvSpPr txBox="1"/>
          <p:nvPr/>
        </p:nvSpPr>
        <p:spPr>
          <a:xfrm>
            <a:off x="7140211" y="2569630"/>
            <a:ext cx="7884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Hours</a:t>
            </a:r>
            <a:endParaRPr b="1"/>
          </a:p>
        </p:txBody>
      </p:sp>
      <p:sp>
        <p:nvSpPr>
          <p:cNvPr id="134" name="Google Shape;134;p19"/>
          <p:cNvSpPr txBox="1"/>
          <p:nvPr/>
        </p:nvSpPr>
        <p:spPr>
          <a:xfrm>
            <a:off x="4240516" y="4543872"/>
            <a:ext cx="762300" cy="1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Hours</a:t>
            </a:r>
            <a:endParaRPr b="1"/>
          </a:p>
        </p:txBody>
      </p:sp>
      <p:sp>
        <p:nvSpPr>
          <p:cNvPr id="135" name="Google Shape;135;p19"/>
          <p:cNvSpPr txBox="1"/>
          <p:nvPr/>
        </p:nvSpPr>
        <p:spPr>
          <a:xfrm>
            <a:off x="4346866" y="2523109"/>
            <a:ext cx="7884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Hours</a:t>
            </a:r>
            <a:endParaRPr b="1"/>
          </a:p>
        </p:txBody>
      </p:sp>
      <p:sp>
        <p:nvSpPr>
          <p:cNvPr id="136" name="Google Shape;136;p19"/>
          <p:cNvSpPr txBox="1"/>
          <p:nvPr/>
        </p:nvSpPr>
        <p:spPr>
          <a:xfrm>
            <a:off x="6891766" y="4543872"/>
            <a:ext cx="762300" cy="1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Hours</a:t>
            </a:r>
            <a:endParaRPr b="1"/>
          </a:p>
        </p:txBody>
      </p:sp>
      <p:sp>
        <p:nvSpPr>
          <p:cNvPr id="137" name="Google Shape;137;p19"/>
          <p:cNvSpPr txBox="1"/>
          <p:nvPr/>
        </p:nvSpPr>
        <p:spPr>
          <a:xfrm>
            <a:off x="1539070" y="4543872"/>
            <a:ext cx="762300" cy="1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Hours</a:t>
            </a:r>
            <a:endParaRPr b="1"/>
          </a:p>
        </p:txBody>
      </p:sp>
      <p:sp>
        <p:nvSpPr>
          <p:cNvPr id="138" name="Google Shape;138;p19"/>
          <p:cNvSpPr/>
          <p:nvPr/>
        </p:nvSpPr>
        <p:spPr>
          <a:xfrm>
            <a:off x="626205" y="2902091"/>
            <a:ext cx="2491500" cy="1906500"/>
          </a:xfrm>
          <a:prstGeom prst="ellipse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9"/>
          <p:cNvSpPr/>
          <p:nvPr/>
        </p:nvSpPr>
        <p:spPr>
          <a:xfrm>
            <a:off x="6039273" y="2944803"/>
            <a:ext cx="2630400" cy="18756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9"/>
          <p:cNvSpPr txBox="1"/>
          <p:nvPr/>
        </p:nvSpPr>
        <p:spPr>
          <a:xfrm>
            <a:off x="1750101" y="3218108"/>
            <a:ext cx="8409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*Good*(PSX)</a:t>
            </a:r>
            <a:endParaRPr b="1"/>
          </a:p>
        </p:txBody>
      </p:sp>
      <p:sp>
        <p:nvSpPr>
          <p:cNvPr id="141" name="Google Shape;141;p19"/>
          <p:cNvSpPr txBox="1"/>
          <p:nvPr/>
        </p:nvSpPr>
        <p:spPr>
          <a:xfrm>
            <a:off x="6855904" y="3963621"/>
            <a:ext cx="17778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*Not Good*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(DAO)</a:t>
            </a:r>
            <a:endParaRPr b="1"/>
          </a:p>
        </p:txBody>
      </p:sp>
      <p:sp>
        <p:nvSpPr>
          <p:cNvPr id="142" name="Google Shape;142;p19"/>
          <p:cNvSpPr txBox="1"/>
          <p:nvPr/>
        </p:nvSpPr>
        <p:spPr>
          <a:xfrm>
            <a:off x="2028925" y="4848900"/>
            <a:ext cx="58008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/>
              <a:t> We’ll now take a closer look into these circled photometries</a:t>
            </a:r>
            <a:endParaRPr b="1" i="1"/>
          </a:p>
        </p:txBody>
      </p:sp>
      <p:sp>
        <p:nvSpPr>
          <p:cNvPr id="143" name="Google Shape;143;p19"/>
          <p:cNvSpPr txBox="1"/>
          <p:nvPr/>
        </p:nvSpPr>
        <p:spPr>
          <a:xfrm>
            <a:off x="1860375" y="1444325"/>
            <a:ext cx="579600" cy="1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apt</a:t>
            </a:r>
            <a:endParaRPr/>
          </a:p>
        </p:txBody>
      </p:sp>
      <p:sp>
        <p:nvSpPr>
          <p:cNvPr id="144" name="Google Shape;144;p19"/>
          <p:cNvSpPr txBox="1"/>
          <p:nvPr/>
        </p:nvSpPr>
        <p:spPr>
          <a:xfrm>
            <a:off x="4423225" y="1444325"/>
            <a:ext cx="579600" cy="1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sek</a:t>
            </a:r>
            <a:endParaRPr/>
          </a:p>
        </p:txBody>
      </p:sp>
      <p:sp>
        <p:nvSpPr>
          <p:cNvPr id="145" name="Google Shape;145;p19"/>
          <p:cNvSpPr txBox="1"/>
          <p:nvPr/>
        </p:nvSpPr>
        <p:spPr>
          <a:xfrm>
            <a:off x="7126025" y="1536500"/>
            <a:ext cx="7884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sex</a:t>
            </a:r>
            <a:endParaRPr/>
          </a:p>
        </p:txBody>
      </p:sp>
      <p:sp>
        <p:nvSpPr>
          <p:cNvPr id="146" name="Google Shape;146;p19"/>
          <p:cNvSpPr txBox="1"/>
          <p:nvPr/>
        </p:nvSpPr>
        <p:spPr>
          <a:xfrm>
            <a:off x="3661300" y="3670675"/>
            <a:ext cx="7623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dop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“Good” vs “Bad” Photometry</a:t>
            </a:r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PSX </a:t>
            </a:r>
            <a:r>
              <a:rPr lang="en"/>
              <a:t>vs </a:t>
            </a:r>
            <a:r>
              <a:rPr lang="en">
                <a:solidFill>
                  <a:srgbClr val="FF0000"/>
                </a:solidFill>
              </a:rPr>
              <a:t>DAO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Predicted Locations((x,y) pixels) on 2 randomly selected images: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3" name="Google Shape;153;p20"/>
          <p:cNvPicPr preferRelativeResize="0"/>
          <p:nvPr/>
        </p:nvPicPr>
        <p:blipFill rotWithShape="1">
          <a:blip r:embed="rId3">
            <a:alphaModFix/>
          </a:blip>
          <a:srcRect l="8003" b="6226"/>
          <a:stretch/>
        </p:blipFill>
        <p:spPr>
          <a:xfrm>
            <a:off x="204275" y="2203300"/>
            <a:ext cx="2163099" cy="286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 rotWithShape="1">
          <a:blip r:embed="rId4">
            <a:alphaModFix/>
          </a:blip>
          <a:srcRect l="8062" b="5979"/>
          <a:stretch/>
        </p:blipFill>
        <p:spPr>
          <a:xfrm>
            <a:off x="4639404" y="2223800"/>
            <a:ext cx="2125140" cy="2826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5">
            <a:alphaModFix/>
          </a:blip>
          <a:srcRect l="8240" b="6480"/>
          <a:stretch/>
        </p:blipFill>
        <p:spPr>
          <a:xfrm>
            <a:off x="2367374" y="2223800"/>
            <a:ext cx="2272032" cy="2826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 rotWithShape="1">
          <a:blip r:embed="rId6">
            <a:alphaModFix/>
          </a:blip>
          <a:srcRect l="8617" b="6454"/>
          <a:stretch/>
        </p:blipFill>
        <p:spPr>
          <a:xfrm>
            <a:off x="6764544" y="2211019"/>
            <a:ext cx="2272032" cy="28390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20"/>
          <p:cNvCxnSpPr/>
          <p:nvPr/>
        </p:nvCxnSpPr>
        <p:spPr>
          <a:xfrm>
            <a:off x="1910225" y="2658350"/>
            <a:ext cx="501000" cy="25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8" name="Google Shape;158;p20"/>
          <p:cNvCxnSpPr/>
          <p:nvPr/>
        </p:nvCxnSpPr>
        <p:spPr>
          <a:xfrm>
            <a:off x="6177425" y="2734550"/>
            <a:ext cx="501000" cy="25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Merged Comp Stars Fluxes</a:t>
            </a:r>
            <a:endParaRPr/>
          </a:p>
        </p:txBody>
      </p:sp>
      <p:sp>
        <p:nvSpPr>
          <p:cNvPr id="164" name="Google Shape;164;p21"/>
          <p:cNvSpPr txBox="1"/>
          <p:nvPr/>
        </p:nvSpPr>
        <p:spPr>
          <a:xfrm>
            <a:off x="6325200" y="1179075"/>
            <a:ext cx="25584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Best comp</a:t>
            </a:r>
            <a:endParaRPr/>
          </a:p>
        </p:txBody>
      </p:sp>
      <p:pic>
        <p:nvPicPr>
          <p:cNvPr id="165" name="Google Shape;16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1337" y="1602987"/>
            <a:ext cx="2659449" cy="2612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/>
          <p:cNvPicPr preferRelativeResize="0"/>
          <p:nvPr/>
        </p:nvPicPr>
        <p:blipFill rotWithShape="1">
          <a:blip r:embed="rId4">
            <a:alphaModFix/>
          </a:blip>
          <a:srcRect l="1019"/>
          <a:stretch/>
        </p:blipFill>
        <p:spPr>
          <a:xfrm>
            <a:off x="6181750" y="1544075"/>
            <a:ext cx="2632450" cy="261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664075"/>
            <a:ext cx="2675654" cy="2647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1"/>
          <p:cNvSpPr/>
          <p:nvPr/>
        </p:nvSpPr>
        <p:spPr>
          <a:xfrm>
            <a:off x="6154775" y="2688375"/>
            <a:ext cx="129000" cy="208800"/>
          </a:xfrm>
          <a:prstGeom prst="flowChartConnector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1"/>
          <p:cNvSpPr txBox="1"/>
          <p:nvPr/>
        </p:nvSpPr>
        <p:spPr>
          <a:xfrm>
            <a:off x="935800" y="1089000"/>
            <a:ext cx="16113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Average of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best comps </a:t>
            </a:r>
            <a:endParaRPr/>
          </a:p>
        </p:txBody>
      </p:sp>
      <p:sp>
        <p:nvSpPr>
          <p:cNvPr id="170" name="Google Shape;170;p21"/>
          <p:cNvSpPr txBox="1"/>
          <p:nvPr/>
        </p:nvSpPr>
        <p:spPr>
          <a:xfrm>
            <a:off x="3234600" y="1117875"/>
            <a:ext cx="25362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Weighted Average of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best comps</a:t>
            </a:r>
            <a:endParaRPr/>
          </a:p>
        </p:txBody>
      </p:sp>
      <p:sp>
        <p:nvSpPr>
          <p:cNvPr id="171" name="Google Shape;171;p21"/>
          <p:cNvSpPr txBox="1"/>
          <p:nvPr/>
        </p:nvSpPr>
        <p:spPr>
          <a:xfrm>
            <a:off x="2703300" y="4490350"/>
            <a:ext cx="5225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These lightcurves look similar!</a:t>
            </a:r>
            <a:endParaRPr sz="1800"/>
          </a:p>
        </p:txBody>
      </p:sp>
      <p:sp>
        <p:nvSpPr>
          <p:cNvPr id="172" name="Google Shape;172;p21"/>
          <p:cNvSpPr txBox="1"/>
          <p:nvPr/>
        </p:nvSpPr>
        <p:spPr>
          <a:xfrm>
            <a:off x="7294675" y="4224225"/>
            <a:ext cx="10485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</a:t>
            </a:r>
            <a:endParaRPr/>
          </a:p>
        </p:txBody>
      </p:sp>
      <p:sp>
        <p:nvSpPr>
          <p:cNvPr id="173" name="Google Shape;173;p21"/>
          <p:cNvSpPr txBox="1"/>
          <p:nvPr/>
        </p:nvSpPr>
        <p:spPr>
          <a:xfrm>
            <a:off x="1340200" y="4224225"/>
            <a:ext cx="10485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</a:t>
            </a:r>
            <a:endParaRPr/>
          </a:p>
        </p:txBody>
      </p:sp>
      <p:sp>
        <p:nvSpPr>
          <p:cNvPr id="174" name="Google Shape;174;p21"/>
          <p:cNvSpPr txBox="1"/>
          <p:nvPr/>
        </p:nvSpPr>
        <p:spPr>
          <a:xfrm>
            <a:off x="4408150" y="4148025"/>
            <a:ext cx="10485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</a:t>
            </a:r>
            <a:endParaRPr/>
          </a:p>
        </p:txBody>
      </p:sp>
      <p:sp>
        <p:nvSpPr>
          <p:cNvPr id="175" name="Google Shape;175;p21"/>
          <p:cNvSpPr txBox="1"/>
          <p:nvPr/>
        </p:nvSpPr>
        <p:spPr>
          <a:xfrm rot="-5400000">
            <a:off x="-1272375" y="2610775"/>
            <a:ext cx="28338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Differential magnitude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Averaging Photometries</a:t>
            </a:r>
            <a:endParaRPr/>
          </a:p>
        </p:txBody>
      </p:sp>
      <p:pic>
        <p:nvPicPr>
          <p:cNvPr id="181" name="Google Shape;181;p22"/>
          <p:cNvPicPr preferRelativeResize="0"/>
          <p:nvPr/>
        </p:nvPicPr>
        <p:blipFill rotWithShape="1">
          <a:blip r:embed="rId3">
            <a:alphaModFix/>
          </a:blip>
          <a:srcRect l="3735" t="4578" b="3846"/>
          <a:stretch/>
        </p:blipFill>
        <p:spPr>
          <a:xfrm>
            <a:off x="6163950" y="1815075"/>
            <a:ext cx="2852799" cy="271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 rotWithShape="1">
          <a:blip r:embed="rId4">
            <a:alphaModFix/>
          </a:blip>
          <a:srcRect l="4060" t="2936" r="6108" b="2945"/>
          <a:stretch/>
        </p:blipFill>
        <p:spPr>
          <a:xfrm>
            <a:off x="3147775" y="1897300"/>
            <a:ext cx="2558150" cy="263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 rotWithShape="1">
          <a:blip r:embed="rId5">
            <a:alphaModFix/>
          </a:blip>
          <a:srcRect l="2762" t="3588" r="4222" b="4169"/>
          <a:stretch/>
        </p:blipFill>
        <p:spPr>
          <a:xfrm>
            <a:off x="263075" y="1815075"/>
            <a:ext cx="2648850" cy="2675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2"/>
          <p:cNvSpPr txBox="1"/>
          <p:nvPr/>
        </p:nvSpPr>
        <p:spPr>
          <a:xfrm>
            <a:off x="4956075" y="4058125"/>
            <a:ext cx="10485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PSX alone</a:t>
            </a:r>
            <a:endParaRPr/>
          </a:p>
        </p:txBody>
      </p:sp>
      <p:sp>
        <p:nvSpPr>
          <p:cNvPr id="185" name="Google Shape;185;p22"/>
          <p:cNvSpPr txBox="1"/>
          <p:nvPr/>
        </p:nvSpPr>
        <p:spPr>
          <a:xfrm>
            <a:off x="1440225" y="4064125"/>
            <a:ext cx="11340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DAO alone</a:t>
            </a:r>
            <a:endParaRPr/>
          </a:p>
        </p:txBody>
      </p:sp>
      <p:sp>
        <p:nvSpPr>
          <p:cNvPr id="186" name="Google Shape;186;p22"/>
          <p:cNvSpPr txBox="1"/>
          <p:nvPr/>
        </p:nvSpPr>
        <p:spPr>
          <a:xfrm>
            <a:off x="7386575" y="3915150"/>
            <a:ext cx="12315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Average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PSX &amp; DAO</a:t>
            </a:r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386575" y="4376625"/>
            <a:ext cx="10485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</a:t>
            </a:r>
            <a:endParaRPr/>
          </a:p>
        </p:txBody>
      </p:sp>
      <p:sp>
        <p:nvSpPr>
          <p:cNvPr id="188" name="Google Shape;188;p22"/>
          <p:cNvSpPr txBox="1"/>
          <p:nvPr/>
        </p:nvSpPr>
        <p:spPr>
          <a:xfrm>
            <a:off x="1398975" y="4308025"/>
            <a:ext cx="10485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</a:t>
            </a:r>
            <a:endParaRPr/>
          </a:p>
        </p:txBody>
      </p:sp>
      <p:sp>
        <p:nvSpPr>
          <p:cNvPr id="189" name="Google Shape;189;p22"/>
          <p:cNvSpPr txBox="1"/>
          <p:nvPr/>
        </p:nvSpPr>
        <p:spPr>
          <a:xfrm>
            <a:off x="4317438" y="4376625"/>
            <a:ext cx="10485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</a:t>
            </a:r>
            <a:endParaRPr/>
          </a:p>
        </p:txBody>
      </p:sp>
      <p:sp>
        <p:nvSpPr>
          <p:cNvPr id="190" name="Google Shape;190;p22"/>
          <p:cNvSpPr txBox="1"/>
          <p:nvPr/>
        </p:nvSpPr>
        <p:spPr>
          <a:xfrm rot="-5400000">
            <a:off x="-1272375" y="2839375"/>
            <a:ext cx="28338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Differential magnitude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" name="Google Shape;195;p23"/>
          <p:cNvGraphicFramePr/>
          <p:nvPr/>
        </p:nvGraphicFramePr>
        <p:xfrm>
          <a:off x="-25" y="0"/>
          <a:ext cx="9144025" cy="5166360"/>
        </p:xfrm>
        <a:graphic>
          <a:graphicData uri="http://schemas.openxmlformats.org/drawingml/2006/table">
            <a:tbl>
              <a:tblPr>
                <a:noFill/>
                <a:tableStyleId>{19134852-C9E9-4C68-AC92-08C80155D457}</a:tableStyleId>
              </a:tblPr>
              <a:tblGrid>
                <a:gridCol w="251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7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5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WASP-140b (whole)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HAT-P-16 b (half)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Transit Depth Uncertainty (%) PSX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0.271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1.374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Residual Scatter PSX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0.463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1.102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Transit Depth Uncertainty (%) EXOTIC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0.187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2.25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Residual Scatter EXOTIC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.311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0.684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9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EXOTIC lightcurve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96" name="Google Shape;19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6707" y="2915400"/>
            <a:ext cx="2676718" cy="208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4750" y="2915400"/>
            <a:ext cx="2785298" cy="2198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" name="Google Shape;202;p24"/>
          <p:cNvGraphicFramePr/>
          <p:nvPr/>
        </p:nvGraphicFramePr>
        <p:xfrm>
          <a:off x="-25" y="0"/>
          <a:ext cx="9144025" cy="5151120"/>
        </p:xfrm>
        <a:graphic>
          <a:graphicData uri="http://schemas.openxmlformats.org/drawingml/2006/table">
            <a:tbl>
              <a:tblPr>
                <a:noFill/>
                <a:tableStyleId>{19134852-C9E9-4C68-AC92-08C80155D457}</a:tableStyleId>
              </a:tblPr>
              <a:tblGrid>
                <a:gridCol w="251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7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WASP-93b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WASP-76b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Transit Depth Uncertainty (%) EXOTIC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0.322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0.131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Residual Scatter EXOTIC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.808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0.593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0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EXOTIC Lightcurve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3" name="Google Shape;203;p24"/>
          <p:cNvPicPr preferRelativeResize="0"/>
          <p:nvPr/>
        </p:nvPicPr>
        <p:blipFill rotWithShape="1">
          <a:blip r:embed="rId3">
            <a:alphaModFix/>
          </a:blip>
          <a:srcRect l="5006" t="9813" r="4781" b="7583"/>
          <a:stretch/>
        </p:blipFill>
        <p:spPr>
          <a:xfrm>
            <a:off x="2516975" y="2040800"/>
            <a:ext cx="3179652" cy="252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 rotWithShape="1">
          <a:blip r:embed="rId4">
            <a:alphaModFix/>
          </a:blip>
          <a:srcRect l="4889" t="9075" r="4889" b="7591"/>
          <a:stretch/>
        </p:blipFill>
        <p:spPr>
          <a:xfrm>
            <a:off x="5899950" y="2029637"/>
            <a:ext cx="3179652" cy="2545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210" name="Google Shape;210;p25"/>
          <p:cNvSpPr txBox="1">
            <a:spLocks noGrp="1"/>
          </p:cNvSpPr>
          <p:nvPr>
            <p:ph type="body" idx="1"/>
          </p:nvPr>
        </p:nvSpPr>
        <p:spPr>
          <a:xfrm>
            <a:off x="311700" y="973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Rob Zellem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Kalée Tock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Michael Fitzgerald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Edward Gomez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Bob Buchheim 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Our Solar Siblings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NASA </a:t>
            </a:r>
            <a:r>
              <a:rPr lang="en"/>
              <a:t>JPL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LCO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1" name="Google Shape;211;p25" descr="Image result for LC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7850" y="0"/>
            <a:ext cx="2816150" cy="28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5" descr="Image result for our solar sibling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5125" y="2571750"/>
            <a:ext cx="4058875" cy="15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5" descr="Image result for nasa jpl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4525" y="0"/>
            <a:ext cx="2353325" cy="235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 descr="Image result for nasa"/>
          <p:cNvPicPr preferRelativeResize="0"/>
          <p:nvPr/>
        </p:nvPicPr>
        <p:blipFill rotWithShape="1">
          <a:blip r:embed="rId6">
            <a:alphaModFix/>
          </a:blip>
          <a:srcRect l="21679" r="20997"/>
          <a:stretch/>
        </p:blipFill>
        <p:spPr>
          <a:xfrm>
            <a:off x="3297675" y="2353325"/>
            <a:ext cx="1736375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ransi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bg1"/>
                </a:solidFill>
              </a:rPr>
              <a:t>Transits</a:t>
            </a:r>
          </a:p>
        </p:txBody>
      </p:sp>
      <p:sp>
        <p:nvSpPr>
          <p:cNvPr id="225" name="Measures the change in brightness as the planet passes in front of or behind its host star…"/>
          <p:cNvSpPr txBox="1">
            <a:spLocks noGrp="1"/>
          </p:cNvSpPr>
          <p:nvPr>
            <p:ph type="body" sz="half" idx="1"/>
          </p:nvPr>
        </p:nvSpPr>
        <p:spPr>
          <a:xfrm>
            <a:off x="311700" y="1064865"/>
            <a:ext cx="3561658" cy="354285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32911" indent="-232911" defTabSz="289566">
              <a:lnSpc>
                <a:spcPct val="100000"/>
              </a:lnSpc>
              <a:spcAft>
                <a:spcPts val="600"/>
              </a:spcAft>
              <a:defRPr sz="3384"/>
            </a:pPr>
            <a:r>
              <a:rPr sz="1600" dirty="0">
                <a:solidFill>
                  <a:schemeClr val="bg1"/>
                </a:solidFill>
              </a:rPr>
              <a:t>Measures the change in brightness as the planet passes in front of or behind its host star</a:t>
            </a:r>
          </a:p>
          <a:p>
            <a:pPr marL="465823" lvl="1" indent="-232911" defTabSz="28956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384"/>
            </a:pPr>
            <a:r>
              <a:rPr sz="1600" dirty="0">
                <a:solidFill>
                  <a:schemeClr val="bg1"/>
                </a:solidFill>
              </a:rPr>
              <a:t>At best, the dip in brightness is 1%</a:t>
            </a:r>
          </a:p>
          <a:p>
            <a:pPr marL="232911" indent="-232911" defTabSz="289566">
              <a:lnSpc>
                <a:spcPct val="100000"/>
              </a:lnSpc>
              <a:defRPr sz="3384"/>
            </a:pPr>
            <a:r>
              <a:rPr sz="1600" dirty="0">
                <a:solidFill>
                  <a:schemeClr val="bg1"/>
                </a:solidFill>
              </a:rPr>
              <a:t>Gives us the planet-to-star radius ratio</a:t>
            </a:r>
            <a:endParaRPr lang="en-US" sz="1600" dirty="0">
              <a:solidFill>
                <a:schemeClr val="bg1"/>
              </a:solidFill>
            </a:endParaRPr>
          </a:p>
          <a:p>
            <a:pPr marL="690111" lvl="1" indent="-232911" defTabSz="289566">
              <a:lnSpc>
                <a:spcPct val="100000"/>
              </a:lnSpc>
              <a:spcAft>
                <a:spcPts val="600"/>
              </a:spcAft>
              <a:defRPr sz="3384"/>
            </a:pPr>
            <a:r>
              <a:rPr lang="en-US" sz="1600" dirty="0">
                <a:solidFill>
                  <a:schemeClr val="bg1"/>
                </a:solidFill>
              </a:rPr>
              <a:t>Allows us to study planetary atmospheres</a:t>
            </a:r>
          </a:p>
          <a:p>
            <a:pPr marL="232911" indent="-232911" defTabSz="289566">
              <a:lnSpc>
                <a:spcPct val="100000"/>
              </a:lnSpc>
              <a:spcAft>
                <a:spcPts val="600"/>
              </a:spcAft>
              <a:defRPr sz="3384"/>
            </a:pPr>
            <a:r>
              <a:rPr lang="en-US" sz="1600" dirty="0">
                <a:solidFill>
                  <a:schemeClr val="bg1"/>
                </a:solidFill>
              </a:rPr>
              <a:t>Method used to discover 3135 exoplanets of the 4104 currently-known</a:t>
            </a:r>
            <a:endParaRPr sz="1600" dirty="0">
              <a:solidFill>
                <a:schemeClr val="bg1"/>
              </a:solidFill>
            </a:endParaRPr>
          </a:p>
        </p:txBody>
      </p:sp>
      <p:pic>
        <p:nvPicPr>
          <p:cNvPr id="2" name="Online Media 1" descr="transit-method-single-planet">
            <a:hlinkClick r:id="" action="ppaction://media"/>
            <a:extLst>
              <a:ext uri="{FF2B5EF4-FFF2-40B4-BE49-F238E27FC236}">
                <a16:creationId xmlns:a16="http://schemas.microsoft.com/office/drawing/2014/main" id="{25492BCA-0B1E-464C-B17B-405165140E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592" y="1285874"/>
            <a:ext cx="4572000" cy="25717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FA2A14-9DD9-C84F-ABD6-67ADFF3F0454}"/>
              </a:ext>
            </a:extLst>
          </p:cNvPr>
          <p:cNvSpPr txBox="1"/>
          <p:nvPr/>
        </p:nvSpPr>
        <p:spPr>
          <a:xfrm>
            <a:off x="8046113" y="3526525"/>
            <a:ext cx="682479" cy="3311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49" hangingPunct="0">
              <a:buClrTx/>
            </a:pPr>
            <a:r>
              <a:rPr lang="en-US" sz="180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287622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1" name="Google Shape;2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ransi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bg1"/>
                </a:solidFill>
              </a:rPr>
              <a:t>Transits</a:t>
            </a:r>
          </a:p>
        </p:txBody>
      </p:sp>
      <p:sp>
        <p:nvSpPr>
          <p:cNvPr id="225" name="Measures the change in brightness as the planet passes in front of or behind its host star…"/>
          <p:cNvSpPr txBox="1">
            <a:spLocks noGrp="1"/>
          </p:cNvSpPr>
          <p:nvPr>
            <p:ph type="body" sz="half" idx="1"/>
          </p:nvPr>
        </p:nvSpPr>
        <p:spPr>
          <a:xfrm>
            <a:off x="311700" y="1064865"/>
            <a:ext cx="6292805" cy="354285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32911" indent="-232911" defTabSz="289566">
              <a:spcBef>
                <a:spcPts val="2056"/>
              </a:spcBef>
              <a:defRPr sz="3384"/>
            </a:pPr>
            <a:r>
              <a:rPr lang="en-US" sz="2400" dirty="0">
                <a:solidFill>
                  <a:schemeClr val="bg1"/>
                </a:solidFill>
              </a:rPr>
              <a:t>NASA’s Hubble – tens of planets</a:t>
            </a:r>
          </a:p>
          <a:p>
            <a:pPr marL="232911" indent="-232911" defTabSz="289566">
              <a:spcBef>
                <a:spcPts val="2056"/>
              </a:spcBef>
              <a:defRPr sz="3384"/>
            </a:pPr>
            <a:r>
              <a:rPr lang="en-US" sz="2400" dirty="0">
                <a:solidFill>
                  <a:schemeClr val="bg1"/>
                </a:solidFill>
              </a:rPr>
              <a:t>NASA’s JWST – tens to hundreds of planets</a:t>
            </a:r>
          </a:p>
          <a:p>
            <a:pPr marL="232911" indent="-232911" defTabSz="289566">
              <a:spcBef>
                <a:spcPts val="2056"/>
              </a:spcBef>
              <a:defRPr sz="3384"/>
            </a:pPr>
            <a:r>
              <a:rPr lang="en-US" sz="2400" dirty="0">
                <a:solidFill>
                  <a:schemeClr val="bg1"/>
                </a:solidFill>
              </a:rPr>
              <a:t>ESA’s ARIEL – hundreds to a thousand planets</a:t>
            </a:r>
          </a:p>
          <a:p>
            <a:pPr marL="232911" indent="-232911" defTabSz="289566">
              <a:spcBef>
                <a:spcPts val="2056"/>
              </a:spcBef>
              <a:defRPr sz="3384"/>
            </a:pPr>
            <a:r>
              <a:rPr lang="en-US" sz="2400" dirty="0">
                <a:solidFill>
                  <a:schemeClr val="bg1"/>
                </a:solidFill>
              </a:rPr>
              <a:t>NASA’s Astro2020 - ?</a:t>
            </a:r>
            <a:endParaRPr sz="2400" dirty="0">
              <a:solidFill>
                <a:schemeClr val="bg1"/>
              </a:solidFill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6B07EC89-8C40-474D-8649-6F347A817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996" y="0"/>
            <a:ext cx="1928813" cy="146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180FB2A6-1BDE-EE49-9599-92B78621F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967" y="1465300"/>
            <a:ext cx="1928813" cy="142277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NASA/Goddard">
            <a:extLst>
              <a:ext uri="{FF2B5EF4-FFF2-40B4-BE49-F238E27FC236}">
                <a16:creationId xmlns:a16="http://schemas.microsoft.com/office/drawing/2014/main" id="{473CB76F-314F-6B4D-A069-41F56E51EDF7}"/>
              </a:ext>
            </a:extLst>
          </p:cNvPr>
          <p:cNvSpPr txBox="1"/>
          <p:nvPr/>
        </p:nvSpPr>
        <p:spPr>
          <a:xfrm>
            <a:off x="7194422" y="2930628"/>
            <a:ext cx="1047963" cy="167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000"/>
            </a:lvl1pPr>
          </a:lstStyle>
          <a:p>
            <a:r>
              <a:rPr lang="en-US" sz="738" dirty="0">
                <a:solidFill>
                  <a:schemeClr val="bg1"/>
                </a:solidFill>
              </a:rPr>
              <a:t>JWST - </a:t>
            </a:r>
            <a:r>
              <a:rPr sz="738" dirty="0">
                <a:solidFill>
                  <a:schemeClr val="bg1"/>
                </a:solidFill>
              </a:rPr>
              <a:t>NASA/Goddard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4D01B9B8-6D46-584F-9F92-5469A7BA5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967" y="3235929"/>
            <a:ext cx="1928813" cy="153315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RIEL…">
            <a:extLst>
              <a:ext uri="{FF2B5EF4-FFF2-40B4-BE49-F238E27FC236}">
                <a16:creationId xmlns:a16="http://schemas.microsoft.com/office/drawing/2014/main" id="{E5FD4B48-2F51-6F49-87AA-478C3FB9BF78}"/>
              </a:ext>
            </a:extLst>
          </p:cNvPr>
          <p:cNvSpPr txBox="1"/>
          <p:nvPr/>
        </p:nvSpPr>
        <p:spPr>
          <a:xfrm>
            <a:off x="7448854" y="4759162"/>
            <a:ext cx="741790" cy="31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sz="2400"/>
            </a:pPr>
            <a:r>
              <a:rPr sz="949" dirty="0">
                <a:solidFill>
                  <a:schemeClr val="bg1"/>
                </a:solidFill>
              </a:rPr>
              <a:t>ARIEL</a:t>
            </a:r>
          </a:p>
          <a:p>
            <a:pPr>
              <a:defRPr sz="14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 sz="738" dirty="0">
                <a:solidFill>
                  <a:schemeClr val="bg1"/>
                </a:solidFill>
              </a:rPr>
              <a:t>(artist’s concept)</a:t>
            </a:r>
          </a:p>
        </p:txBody>
      </p:sp>
    </p:spTree>
    <p:extLst>
      <p:ext uri="{BB962C8B-B14F-4D97-AF65-F5344CB8AC3E}">
        <p14:creationId xmlns:p14="http://schemas.microsoft.com/office/powerpoint/2010/main" val="418365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Need to keep things fres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bg1"/>
                </a:solidFill>
              </a:rPr>
              <a:t>Need to keep things fresh</a:t>
            </a:r>
          </a:p>
        </p:txBody>
      </p:sp>
      <p:sp>
        <p:nvSpPr>
          <p:cNvPr id="38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3" name="predicted_vs_actual_transit.pdf" descr="predicted_vs_actual_transi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482" y="1082983"/>
            <a:ext cx="4747036" cy="3506617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Zellem et al. (submitted)"/>
          <p:cNvSpPr txBox="1"/>
          <p:nvPr/>
        </p:nvSpPr>
        <p:spPr>
          <a:xfrm>
            <a:off x="3576198" y="4621295"/>
            <a:ext cx="1995338" cy="281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1476" dirty="0">
                <a:solidFill>
                  <a:schemeClr val="bg1"/>
                </a:solidFill>
              </a:rPr>
              <a:t>Zellem et al. (</a:t>
            </a:r>
            <a:r>
              <a:rPr lang="en-US" sz="1476" dirty="0">
                <a:solidFill>
                  <a:schemeClr val="bg1"/>
                </a:solidFill>
              </a:rPr>
              <a:t>in review</a:t>
            </a:r>
            <a:r>
              <a:rPr sz="1476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9128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he Power of Small Telescopes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668263" cy="572700"/>
          </a:xfrm>
          <a:prstGeom prst="rect">
            <a:avLst/>
          </a:prstGeom>
        </p:spPr>
        <p:txBody>
          <a:bodyPr/>
          <a:lstStyle>
            <a:lvl1pPr defTabSz="543305">
              <a:defRPr sz="4185" spc="669"/>
            </a:lvl1pPr>
          </a:lstStyle>
          <a:p>
            <a:r>
              <a:rPr sz="3200" dirty="0">
                <a:solidFill>
                  <a:schemeClr val="bg1"/>
                </a:solidFill>
              </a:rPr>
              <a:t>The Power of Small Telescopes</a:t>
            </a:r>
          </a:p>
        </p:txBody>
      </p:sp>
      <p:sp>
        <p:nvSpPr>
          <p:cNvPr id="266" name="A single 6-inch (15.24-cm) telescope is capable of high-precision transit photometry…"/>
          <p:cNvSpPr txBox="1">
            <a:spLocks noGrp="1"/>
          </p:cNvSpPr>
          <p:nvPr>
            <p:ph type="body" sz="half" idx="1"/>
          </p:nvPr>
        </p:nvSpPr>
        <p:spPr>
          <a:xfrm>
            <a:off x="311700" y="1984075"/>
            <a:ext cx="4260300" cy="3542854"/>
          </a:xfrm>
          <a:prstGeom prst="rect">
            <a:avLst/>
          </a:prstGeom>
        </p:spPr>
        <p:txBody>
          <a:bodyPr>
            <a:noAutofit/>
          </a:bodyPr>
          <a:lstStyle/>
          <a:p>
            <a:pPr marL="143711" indent="-143711" defTabSz="178668">
              <a:lnSpc>
                <a:spcPct val="100000"/>
              </a:lnSpc>
              <a:spcBef>
                <a:spcPts val="600"/>
              </a:spcBef>
              <a:defRPr sz="2088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sz="1600" dirty="0">
                <a:solidFill>
                  <a:schemeClr val="bg1"/>
                </a:solidFill>
              </a:rPr>
              <a:t>A single 6-inch (15.24-cm) telescope is capable of high-precision transit photometry</a:t>
            </a:r>
          </a:p>
          <a:p>
            <a:pPr marL="287422" lvl="1" indent="-143711" defTabSz="178668">
              <a:lnSpc>
                <a:spcPct val="100000"/>
              </a:lnSpc>
              <a:spcBef>
                <a:spcPts val="600"/>
              </a:spcBef>
              <a:defRPr sz="2088"/>
            </a:pPr>
            <a:r>
              <a:rPr sz="1600" dirty="0" err="1">
                <a:solidFill>
                  <a:schemeClr val="bg1"/>
                </a:solidFill>
              </a:rPr>
              <a:t>MicroObservatory</a:t>
            </a:r>
            <a:r>
              <a:rPr sz="1600" dirty="0">
                <a:solidFill>
                  <a:schemeClr val="bg1"/>
                </a:solidFill>
              </a:rPr>
              <a:t> in Tucson, AZ</a:t>
            </a:r>
          </a:p>
          <a:p>
            <a:pPr defTabSz="362204">
              <a:lnSpc>
                <a:spcPct val="100000"/>
              </a:lnSpc>
              <a:spcBef>
                <a:spcPts val="2600"/>
              </a:spcBef>
              <a:buClrTx/>
              <a:buSzTx/>
              <a:defRPr sz="2232">
                <a:latin typeface="+mn-lt"/>
                <a:ea typeface="+mn-ea"/>
                <a:cs typeface="+mn-cs"/>
                <a:sym typeface="Avenir Light"/>
              </a:defRPr>
            </a:pPr>
            <a:r>
              <a:rPr lang="en-US" sz="1600" dirty="0" err="1">
                <a:solidFill>
                  <a:schemeClr val="bg1"/>
                </a:solidFill>
                <a:latin typeface="+mn-lt"/>
                <a:sym typeface="Avenir Light"/>
              </a:rPr>
              <a:t>EXOplanet</a:t>
            </a:r>
            <a:r>
              <a:rPr lang="en-US" sz="1600" dirty="0">
                <a:solidFill>
                  <a:schemeClr val="bg1"/>
                </a:solidFill>
                <a:latin typeface="+mn-lt"/>
                <a:sym typeface="Avenir Light"/>
              </a:rPr>
              <a:t> Transit Interpretation Code</a:t>
            </a:r>
          </a:p>
          <a:p>
            <a:pPr defTabSz="362204">
              <a:lnSpc>
                <a:spcPct val="100000"/>
              </a:lnSpc>
              <a:buClrTx/>
              <a:buSzTx/>
              <a:defRPr sz="2232">
                <a:latin typeface="+mn-lt"/>
                <a:ea typeface="+mn-ea"/>
                <a:cs typeface="+mn-cs"/>
                <a:sym typeface="Avenir Light"/>
              </a:defRPr>
            </a:pPr>
            <a:r>
              <a:rPr lang="en-US" sz="1600" dirty="0">
                <a:solidFill>
                  <a:schemeClr val="bg1"/>
                </a:solidFill>
                <a:latin typeface="+mn-lt"/>
                <a:sym typeface="Avenir Light"/>
              </a:rPr>
              <a:t>Developed by Ethan Blaser (U. Virginia)</a:t>
            </a:r>
          </a:p>
          <a:p>
            <a:pPr marL="0" indent="-313489" defTabSz="178668">
              <a:lnSpc>
                <a:spcPct val="100000"/>
              </a:lnSpc>
              <a:spcBef>
                <a:spcPts val="600"/>
              </a:spcBef>
              <a:defRPr sz="2088"/>
            </a:pPr>
            <a:endParaRPr lang="en-US" sz="1600" dirty="0">
              <a:solidFill>
                <a:schemeClr val="bg1"/>
              </a:solidFill>
            </a:endParaRPr>
          </a:p>
          <a:p>
            <a:pPr marL="0" indent="-313489" defTabSz="178668">
              <a:lnSpc>
                <a:spcPct val="100000"/>
              </a:lnSpc>
              <a:spcBef>
                <a:spcPts val="600"/>
              </a:spcBef>
              <a:defRPr sz="2088"/>
            </a:pPr>
            <a:r>
              <a:rPr lang="en-US" sz="1600" dirty="0">
                <a:solidFill>
                  <a:schemeClr val="bg1"/>
                </a:solidFill>
              </a:rPr>
              <a:t>See my talk 337.07 on Tuesday at 11 AM in 321A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267" name="UVA Undergrad Ethan Blaser…"/>
          <p:cNvSpPr txBox="1"/>
          <p:nvPr/>
        </p:nvSpPr>
        <p:spPr>
          <a:xfrm>
            <a:off x="5230071" y="4462213"/>
            <a:ext cx="2984391" cy="508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sz="2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76" dirty="0">
                <a:solidFill>
                  <a:schemeClr val="bg1"/>
                </a:solidFill>
              </a:rPr>
              <a:t>U</a:t>
            </a:r>
            <a:r>
              <a:rPr lang="en-US" sz="1476" dirty="0">
                <a:solidFill>
                  <a:schemeClr val="bg1"/>
                </a:solidFill>
              </a:rPr>
              <a:t>. </a:t>
            </a:r>
            <a:r>
              <a:rPr sz="1476" dirty="0">
                <a:solidFill>
                  <a:schemeClr val="bg1"/>
                </a:solidFill>
              </a:rPr>
              <a:t>V</a:t>
            </a:r>
            <a:r>
              <a:rPr lang="en-US" sz="1476" dirty="0">
                <a:solidFill>
                  <a:schemeClr val="bg1"/>
                </a:solidFill>
              </a:rPr>
              <a:t>irginia</a:t>
            </a:r>
            <a:r>
              <a:rPr sz="1476" dirty="0">
                <a:solidFill>
                  <a:schemeClr val="bg1"/>
                </a:solidFill>
              </a:rPr>
              <a:t> Undergrad Ethan Blaser</a:t>
            </a:r>
          </a:p>
          <a:p>
            <a:pPr>
              <a:defRPr sz="2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76" dirty="0">
                <a:solidFill>
                  <a:schemeClr val="bg1"/>
                </a:solidFill>
              </a:rPr>
              <a:t>(Zellem et al. </a:t>
            </a:r>
            <a:r>
              <a:rPr lang="en-US" sz="1476" dirty="0">
                <a:solidFill>
                  <a:schemeClr val="bg1"/>
                </a:solidFill>
              </a:rPr>
              <a:t>in review</a:t>
            </a:r>
            <a:r>
              <a:rPr sz="1476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268" name="HAT-P-32bFinalLightCurve12-20-2017.pdf" descr="HAT-P-32bFinalLightCurve12-20-2017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839" y="2190414"/>
            <a:ext cx="2883199" cy="2295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RealTime.gif" descr="RealTime.gif">
            <a:extLst>
              <a:ext uri="{FF2B5EF4-FFF2-40B4-BE49-F238E27FC236}">
                <a16:creationId xmlns:a16="http://schemas.microsoft.com/office/drawing/2014/main" id="{738F8A84-6B4D-384F-8198-58E72A8B7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839" y="-1"/>
            <a:ext cx="2883198" cy="21623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2648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he Sol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/>
          <a:lstStyle/>
          <a:p>
            <a:r>
              <a:rPr dirty="0">
                <a:solidFill>
                  <a:schemeClr val="bg1"/>
                </a:solidFill>
              </a:rPr>
              <a:t>The Solution</a:t>
            </a:r>
            <a:r>
              <a:rPr lang="en-US" dirty="0">
                <a:solidFill>
                  <a:schemeClr val="bg1"/>
                </a:solidFill>
              </a:rPr>
              <a:t>: Citizen Scientists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72" name="Zellem et al. (submitted)"/>
          <p:cNvSpPr txBox="1"/>
          <p:nvPr/>
        </p:nvSpPr>
        <p:spPr>
          <a:xfrm>
            <a:off x="5736106" y="4701467"/>
            <a:ext cx="1995338" cy="281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1476" dirty="0">
                <a:solidFill>
                  <a:schemeClr val="bg1"/>
                </a:solidFill>
              </a:rPr>
              <a:t>Zellem et al. (</a:t>
            </a:r>
            <a:r>
              <a:rPr lang="en-US" sz="1476" dirty="0">
                <a:solidFill>
                  <a:schemeClr val="bg1"/>
                </a:solidFill>
              </a:rPr>
              <a:t>in review</a:t>
            </a:r>
            <a:r>
              <a:rPr sz="1476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01865-083A-AF45-B41F-62168C4F6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119" y="1144891"/>
            <a:ext cx="4483241" cy="35428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3311A7-FCA8-6143-92C1-F2E5EBCF5DFC}"/>
              </a:ext>
            </a:extLst>
          </p:cNvPr>
          <p:cNvSpPr/>
          <p:nvPr/>
        </p:nvSpPr>
        <p:spPr>
          <a:xfrm>
            <a:off x="356079" y="1442087"/>
            <a:ext cx="4127163" cy="297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0700" indent="-200700" defTabSz="249519">
              <a:spcBef>
                <a:spcPts val="1793"/>
              </a:spcBef>
              <a:defRPr sz="2916"/>
            </a:pPr>
            <a:r>
              <a:rPr lang="en-US" sz="1600" dirty="0">
                <a:solidFill>
                  <a:schemeClr val="bg1"/>
                </a:solidFill>
              </a:rPr>
              <a:t>Periodically measure transiting exoplanets to keep their mid-transit times and orbital periods fresh so that large telescopes know when to observe them</a:t>
            </a:r>
          </a:p>
          <a:p>
            <a:pPr marL="367950" lvl="1" indent="-167250" defTabSz="249519">
              <a:spcBef>
                <a:spcPts val="1318"/>
              </a:spcBef>
              <a:defRPr sz="2430"/>
            </a:pPr>
            <a:r>
              <a:rPr lang="en-US" sz="1600" dirty="0">
                <a:solidFill>
                  <a:schemeClr val="bg1"/>
                </a:solidFill>
              </a:rPr>
              <a:t>Would increase the efficiency of these telescopes’ observing time</a:t>
            </a:r>
          </a:p>
          <a:p>
            <a:pPr marL="568651" lvl="2" indent="-167250" defTabSz="249519">
              <a:spcBef>
                <a:spcPts val="1318"/>
              </a:spcBef>
              <a:defRPr sz="2430"/>
            </a:pPr>
            <a:r>
              <a:rPr lang="en-US" sz="1600" dirty="0">
                <a:solidFill>
                  <a:schemeClr val="bg1"/>
                </a:solidFill>
              </a:rPr>
              <a:t>Strategic for NASA</a:t>
            </a:r>
          </a:p>
          <a:p>
            <a:pPr marL="367950" lvl="1" indent="-167250" defTabSz="249519">
              <a:spcBef>
                <a:spcPts val="1318"/>
              </a:spcBef>
              <a:defRPr sz="2430"/>
            </a:pPr>
            <a:r>
              <a:rPr lang="en-US" sz="1600" dirty="0">
                <a:solidFill>
                  <a:schemeClr val="bg1"/>
                </a:solidFill>
              </a:rPr>
              <a:t>Follow-up is time sensitive</a:t>
            </a:r>
          </a:p>
          <a:p>
            <a:pPr marL="120172" indent="-167250" defTabSz="249519">
              <a:spcBef>
                <a:spcPts val="1318"/>
              </a:spcBef>
              <a:defRPr sz="2430"/>
            </a:pPr>
            <a:r>
              <a:rPr lang="en-US" sz="1600" dirty="0">
                <a:solidFill>
                  <a:schemeClr val="bg1"/>
                </a:solidFill>
              </a:rPr>
              <a:t>Monitor for stellar variability</a:t>
            </a:r>
          </a:p>
        </p:txBody>
      </p:sp>
    </p:spTree>
    <p:extLst>
      <p:ext uri="{BB962C8B-B14F-4D97-AF65-F5344CB8AC3E}">
        <p14:creationId xmlns:p14="http://schemas.microsoft.com/office/powerpoint/2010/main" val="570301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he Exoplanet Transit Surve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78358">
              <a:defRPr sz="4455" spc="712"/>
            </a:lvl1pPr>
          </a:lstStyle>
          <a:p>
            <a:r>
              <a:rPr lang="en-US" dirty="0">
                <a:solidFill>
                  <a:schemeClr val="bg1"/>
                </a:solidFill>
              </a:rPr>
              <a:t>Exoplanet Watch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42" name="A campaign aimed at amateur astronomers and smaller colleges/universities to routinely observe high-priority transiting exoplanets (discovered by Kepler, TESS, and other surveys) to keep their mid-transit times and orbital periods precis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08133" indent="-208133" defTabSz="258760">
              <a:spcBef>
                <a:spcPts val="1846"/>
              </a:spcBef>
              <a:defRPr sz="3024"/>
            </a:pPr>
            <a:r>
              <a:rPr sz="1600" dirty="0">
                <a:solidFill>
                  <a:schemeClr val="bg1"/>
                </a:solidFill>
              </a:rPr>
              <a:t>A campaign aimed at amateur astronomers and smaller colleges/universities to routinely observe high-priority transiting exoplanets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sz="1600" dirty="0">
                <a:solidFill>
                  <a:schemeClr val="bg1"/>
                </a:solidFill>
              </a:rPr>
              <a:t>to keep their mid-transit times and orbital periods precise</a:t>
            </a:r>
            <a:endParaRPr lang="en-US" sz="1600" dirty="0">
              <a:solidFill>
                <a:schemeClr val="bg1"/>
              </a:solidFill>
            </a:endParaRPr>
          </a:p>
          <a:p>
            <a:pPr marL="455911" lvl="1" indent="-208133" defTabSz="258760">
              <a:spcBef>
                <a:spcPts val="1846"/>
              </a:spcBef>
              <a:defRPr sz="3024"/>
            </a:pPr>
            <a:r>
              <a:rPr lang="en-US" sz="1600" dirty="0">
                <a:solidFill>
                  <a:schemeClr val="bg1"/>
                </a:solidFill>
              </a:rPr>
              <a:t>Complementary to existing surveys</a:t>
            </a:r>
          </a:p>
          <a:p>
            <a:pPr marL="0" indent="0" defTabSz="258760">
              <a:spcBef>
                <a:spcPts val="1846"/>
              </a:spcBef>
              <a:buNone/>
              <a:defRPr sz="3024"/>
            </a:pPr>
            <a:endParaRPr lang="en-US" sz="1000" dirty="0">
              <a:solidFill>
                <a:schemeClr val="bg1"/>
              </a:solidFill>
            </a:endParaRPr>
          </a:p>
          <a:p>
            <a:pPr marL="0" indent="0" defTabSz="258760">
              <a:spcBef>
                <a:spcPts val="1846"/>
              </a:spcBef>
              <a:buNone/>
              <a:defRPr sz="3024"/>
            </a:pPr>
            <a:endParaRPr lang="en-US" sz="1000" dirty="0">
              <a:solidFill>
                <a:schemeClr val="bg1"/>
              </a:solidFill>
            </a:endParaRPr>
          </a:p>
          <a:p>
            <a:pPr marL="208133" indent="-208133" defTabSz="258760">
              <a:spcBef>
                <a:spcPts val="1846"/>
              </a:spcBef>
              <a:defRPr sz="3024"/>
            </a:pPr>
            <a:r>
              <a:rPr sz="1600" dirty="0">
                <a:solidFill>
                  <a:schemeClr val="bg1"/>
                </a:solidFill>
              </a:rPr>
              <a:t>Aims to increase learners’ understanding of the process of science and key topics in astronomy, and increase the role of NASA Astrophysics science experts as partners</a:t>
            </a:r>
            <a:endParaRPr sz="1600" dirty="0">
              <a:solidFill>
                <a:schemeClr val="bg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indent="0" defTabSz="202508">
              <a:lnSpc>
                <a:spcPts val="2320"/>
              </a:lnSpc>
              <a:buClrTx/>
              <a:buSzTx/>
              <a:buNone/>
              <a:defRPr sz="1008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endParaRPr sz="1600" dirty="0">
              <a:solidFill>
                <a:schemeClr val="bg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44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183" y="2985451"/>
            <a:ext cx="2976920" cy="700186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pic>
        <p:nvPicPr>
          <p:cNvPr id="44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309" y="4530897"/>
            <a:ext cx="684350" cy="435323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pic>
        <p:nvPicPr>
          <p:cNvPr id="44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945" y="4530897"/>
            <a:ext cx="967383" cy="435323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pic>
        <p:nvPicPr>
          <p:cNvPr id="44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979" y="4530897"/>
            <a:ext cx="1011072" cy="435323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pic>
        <p:nvPicPr>
          <p:cNvPr id="44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775" y="4530897"/>
            <a:ext cx="838054" cy="435323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pic>
        <p:nvPicPr>
          <p:cNvPr id="44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701" y="4530897"/>
            <a:ext cx="1582990" cy="435323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07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ETS Deliverab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Exoplanet Watch </a:t>
            </a:r>
            <a:r>
              <a:rPr dirty="0">
                <a:solidFill>
                  <a:schemeClr val="bg1"/>
                </a:solidFill>
              </a:rPr>
              <a:t>Deliverables</a:t>
            </a:r>
          </a:p>
        </p:txBody>
      </p:sp>
      <p:sp>
        <p:nvSpPr>
          <p:cNvPr id="451" name="Data will be immediately public to entire communit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215567" indent="-215567" defTabSz="268002">
              <a:lnSpc>
                <a:spcPct val="100000"/>
              </a:lnSpc>
              <a:spcAft>
                <a:spcPts val="600"/>
              </a:spcAft>
              <a:defRPr sz="3132"/>
            </a:pPr>
            <a:r>
              <a:rPr sz="1600" dirty="0">
                <a:solidFill>
                  <a:schemeClr val="bg1"/>
                </a:solidFill>
              </a:rPr>
              <a:t>Data will be immediately public to entire community</a:t>
            </a:r>
            <a:endParaRPr lang="en-US" sz="1600" dirty="0">
              <a:solidFill>
                <a:schemeClr val="bg1"/>
              </a:solidFill>
            </a:endParaRPr>
          </a:p>
          <a:p>
            <a:pPr marL="215567" indent="-215567" defTabSz="268002">
              <a:lnSpc>
                <a:spcPct val="100000"/>
              </a:lnSpc>
              <a:spcAft>
                <a:spcPts val="600"/>
              </a:spcAft>
              <a:defRPr sz="3132"/>
            </a:pPr>
            <a:r>
              <a:rPr lang="en-US" sz="1600" dirty="0">
                <a:solidFill>
                  <a:schemeClr val="bg1"/>
                </a:solidFill>
              </a:rPr>
              <a:t>Observers will be listed as co-authors on any published results</a:t>
            </a:r>
            <a:endParaRPr sz="1600" dirty="0">
              <a:solidFill>
                <a:schemeClr val="bg1"/>
              </a:solidFill>
            </a:endParaRPr>
          </a:p>
          <a:p>
            <a:pPr marL="215567" indent="-215567" defTabSz="268002">
              <a:lnSpc>
                <a:spcPct val="100000"/>
              </a:lnSpc>
              <a:spcAft>
                <a:spcPts val="600"/>
              </a:spcAft>
              <a:defRPr sz="3132"/>
            </a:pPr>
            <a:r>
              <a:rPr sz="1600" dirty="0">
                <a:solidFill>
                  <a:schemeClr val="bg1"/>
                </a:solidFill>
              </a:rPr>
              <a:t>Enable science</a:t>
            </a:r>
          </a:p>
          <a:p>
            <a:pPr marL="431134" lvl="1" indent="-215567" defTabSz="26800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132"/>
            </a:pPr>
            <a:r>
              <a:rPr sz="1600" dirty="0">
                <a:solidFill>
                  <a:schemeClr val="bg1"/>
                </a:solidFill>
              </a:rPr>
              <a:t>Keeping transit times fresh</a:t>
            </a:r>
            <a:endParaRPr lang="en-US" sz="1600" dirty="0">
              <a:solidFill>
                <a:schemeClr val="bg1"/>
              </a:solidFill>
            </a:endParaRPr>
          </a:p>
          <a:p>
            <a:pPr marL="431134" lvl="1" indent="-215567" defTabSz="26800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132"/>
            </a:pPr>
            <a:r>
              <a:rPr lang="en-US" sz="1600" dirty="0">
                <a:solidFill>
                  <a:schemeClr val="bg1"/>
                </a:solidFill>
              </a:rPr>
              <a:t>Discovery of new planets (transit timing variations)</a:t>
            </a:r>
          </a:p>
          <a:p>
            <a:pPr marL="431134" lvl="1" indent="-215567" defTabSz="26800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132"/>
            </a:pPr>
            <a:r>
              <a:rPr lang="en-US" sz="1600" dirty="0">
                <a:solidFill>
                  <a:schemeClr val="bg1"/>
                </a:solidFill>
              </a:rPr>
              <a:t>Monitoring for stellar variability</a:t>
            </a:r>
            <a:endParaRPr sz="1600" dirty="0">
              <a:solidFill>
                <a:schemeClr val="bg1"/>
              </a:solidFill>
            </a:endParaRPr>
          </a:p>
          <a:p>
            <a:pPr marL="431134" lvl="1" indent="-215567" defTabSz="26800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132"/>
            </a:pPr>
            <a:r>
              <a:rPr lang="en-US" sz="1600" dirty="0">
                <a:solidFill>
                  <a:schemeClr val="bg1"/>
                </a:solidFill>
              </a:rPr>
              <a:t>Additional Future Goals</a:t>
            </a:r>
          </a:p>
          <a:p>
            <a:pPr marL="678912" lvl="2" indent="-215567" defTabSz="26800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132"/>
            </a:pPr>
            <a:r>
              <a:rPr sz="1600" dirty="0">
                <a:solidFill>
                  <a:schemeClr val="bg1"/>
                </a:solidFill>
              </a:rPr>
              <a:t>Target confirmation (long period planets)</a:t>
            </a:r>
          </a:p>
          <a:p>
            <a:pPr marL="678912" lvl="2" indent="-215567" defTabSz="26800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132"/>
            </a:pPr>
            <a:r>
              <a:rPr sz="1600" dirty="0">
                <a:solidFill>
                  <a:schemeClr val="bg1"/>
                </a:solidFill>
              </a:rPr>
              <a:t>Searching for blended pairs</a:t>
            </a:r>
          </a:p>
          <a:p>
            <a:pPr marL="215567" indent="-215567" defTabSz="268002">
              <a:lnSpc>
                <a:spcPct val="100000"/>
              </a:lnSpc>
              <a:spcAft>
                <a:spcPts val="600"/>
              </a:spcAft>
              <a:defRPr sz="3132"/>
            </a:pPr>
            <a:r>
              <a:rPr sz="1600" dirty="0">
                <a:solidFill>
                  <a:schemeClr val="bg1"/>
                </a:solidFill>
              </a:rPr>
              <a:t>Beta </a:t>
            </a:r>
            <a:r>
              <a:rPr lang="en-US" sz="1600" dirty="0">
                <a:solidFill>
                  <a:schemeClr val="bg1"/>
                </a:solidFill>
              </a:rPr>
              <a:t>testing </a:t>
            </a:r>
            <a:r>
              <a:rPr lang="en-US" sz="1600" b="1" u="sng" dirty="0">
                <a:solidFill>
                  <a:schemeClr val="bg1"/>
                </a:solidFill>
              </a:rPr>
              <a:t>NOW</a:t>
            </a:r>
          </a:p>
          <a:p>
            <a:pPr marL="215567" indent="-215567" defTabSz="268002">
              <a:lnSpc>
                <a:spcPct val="100000"/>
              </a:lnSpc>
              <a:spcAft>
                <a:spcPts val="600"/>
              </a:spcAft>
              <a:defRPr sz="3132"/>
            </a:pPr>
            <a:r>
              <a:rPr lang="en-US" sz="1600" b="1" dirty="0">
                <a:solidFill>
                  <a:schemeClr val="bg1"/>
                </a:solidFill>
              </a:rPr>
              <a:t>Contact me to get involved: rzellem@jpl.nasa.gov</a:t>
            </a:r>
          </a:p>
          <a:p>
            <a:pPr marL="215567" indent="-215567" defTabSz="268002">
              <a:lnSpc>
                <a:spcPct val="100000"/>
              </a:lnSpc>
              <a:spcAft>
                <a:spcPts val="600"/>
              </a:spcAft>
              <a:defRPr sz="3132"/>
            </a:pPr>
            <a:r>
              <a:rPr lang="en-US" sz="1600" b="1" dirty="0">
                <a:solidFill>
                  <a:schemeClr val="bg1"/>
                </a:solidFill>
              </a:rPr>
              <a:t>Hiring 2 summer interns (undergrads or grads)</a:t>
            </a:r>
            <a:endParaRPr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684100" cy="7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series observations on LCO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264725"/>
            <a:ext cx="5395500" cy="33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Selected bright targets with deep lightcurves.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0.4m telescopes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Exorequest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6800" y="2510025"/>
            <a:ext cx="3880049" cy="21510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9475" y="1205225"/>
            <a:ext cx="1967225" cy="295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778</Words>
  <Application>Microsoft Macintosh PowerPoint</Application>
  <PresentationFormat>On-screen Show (16:9)</PresentationFormat>
  <Paragraphs>182</Paragraphs>
  <Slides>20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Avenir Book</vt:lpstr>
      <vt:lpstr>Avenir Book Oblique</vt:lpstr>
      <vt:lpstr>Avenir Heavy</vt:lpstr>
      <vt:lpstr>Times</vt:lpstr>
      <vt:lpstr>Times New Roman</vt:lpstr>
      <vt:lpstr>Simple Light</vt:lpstr>
      <vt:lpstr>Exoplanet Watch: Crowdsourcing Transiting Exoplanets</vt:lpstr>
      <vt:lpstr>Transits</vt:lpstr>
      <vt:lpstr>Transits</vt:lpstr>
      <vt:lpstr>Need to keep things fresh</vt:lpstr>
      <vt:lpstr>The Power of Small Telescopes</vt:lpstr>
      <vt:lpstr>The Solution: Citizen Scientists</vt:lpstr>
      <vt:lpstr>Exoplanet Watch</vt:lpstr>
      <vt:lpstr>Exoplanet Watch Deliverables</vt:lpstr>
      <vt:lpstr>Time series observations on LCO</vt:lpstr>
      <vt:lpstr>Fitting WASP-140b with EXOTIC</vt:lpstr>
      <vt:lpstr>The Effect of Comparison Stars</vt:lpstr>
      <vt:lpstr>Factors affecting comp star variability for WASP-140b</vt:lpstr>
      <vt:lpstr>Lightcurves different photometries - WASP140b</vt:lpstr>
      <vt:lpstr>“Good” vs “Bad” Photometry</vt:lpstr>
      <vt:lpstr>Merged Comp Stars Fluxes</vt:lpstr>
      <vt:lpstr>Averaging Photometries</vt:lpstr>
      <vt:lpstr>PowerPoint Presentation</vt:lpstr>
      <vt:lpstr>PowerPoint Presentation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Exoplanet Watch: Crowdsourcing Transiting Exoplanets</dc:title>
  <cp:lastModifiedBy>Rob Zellem</cp:lastModifiedBy>
  <cp:revision>46</cp:revision>
  <dcterms:modified xsi:type="dcterms:W3CDTF">2020-01-04T23:32:29Z</dcterms:modified>
</cp:coreProperties>
</file>