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6" roundtripDataSignature="AMtx7mg2YqdYHrZUm+3zHoOHe/Adw/bi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Why? Why student astronomical research?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NEED: US falling seriously behind in science, math, engineering, skills….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PISA &amp; TIMMS Data, Obama’s call for increased science work force,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Motivation: Astronomy captures the imagination, it inspires, it’s attainable, it teaches all the skills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Humanity: Astronomy bridges the many divides, examples: Hechter, Astronomers without Borders, Example from Garching…, ISS, International collaborations, aboriginal astronomy in Australia,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c0ee9fa5b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7c0ee9fa5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Why? Why student astronomical research?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NEED: US falling seriously behind in science, math, engineering, skills….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PISA &amp; TIMMS Data, Obama’s call for increased science work force,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Motivation: Astronomy captures the imagination, it inspires, it’s attainable, it teaches all the skills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Humanity: Astronomy bridges the many divides, examples: Hechter, Astronomers without Borders, Example from Garching…, ISS, International collaborations, aboriginal astronomy in Australia,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c0ee9fa5b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g7c0ee9fa5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Why? Why student astronomical research?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NEED: US falling seriously behind in science, math, engineering, skills….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PISA &amp; TIMMS Data, Obama’s call for increased science work force,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Motivation: Astronomy captures the imagination, it inspires, it’s attainable, it teaches all the skills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Humanity: Astronomy bridges the many divides, examples: Hechter, Astronomers without Borders, Example from Garching…, ISS, International collaborations, aboriginal astronomy in Australia,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Why? Why student astronomical research?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NEED: US falling seriously behind in science, math, engineering, skills….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PISA &amp; TIMMS Data, Obama’s call for increased science work force,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Motivation: Astronomy captures the imagination, it inspires, it’s attainable, it teaches all the skills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Humanity: Astronomy bridges the many divides, examples: Hechter, Astronomers without Borders, Example from Garching…, ISS, International collaborations, aboriginal astronomy in Australia,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Why? Why student astronomical research?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NEED: US falling seriously behind in science, math, engineering, skills….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PISA &amp; TIMMS Data, Obama’s call for increased science work force,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Motivation: Astronomy captures the imagination, it inspires, it’s attainable, it teaches all the skills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Humanity: Astronomy bridges the many divides, examples: Hechter, Astronomers without Borders, Example from Garching…, ISS, International collaborations, aboriginal astronomy in Australia,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Why? Why student astronomical research?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NEED: US falling seriously behind in science, math, engineering, skills….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PISA &amp; TIMMS Data, Obama’s call for increased science work force,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Motivation: Astronomy captures the imagination, it inspires, it’s attainable, it teaches all the skills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Humanity: Astronomy bridges the many divides, examples: Hechter, Astronomers without Borders, Example from Garching…, ISS, International collaborations, aboriginal astronomy in Australia,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c0ee9fa5b_0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7c0ee9fa5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3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3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hyperlink" Target="mailto:r.freed2010@gmail.com" TargetMode="External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jdso.org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Relationship Id="rId4" Type="http://schemas.openxmlformats.org/officeDocument/2006/relationships/image" Target="../media/image46.png"/><Relationship Id="rId5" Type="http://schemas.openxmlformats.org/officeDocument/2006/relationships/image" Target="../media/image33.png"/><Relationship Id="rId6" Type="http://schemas.openxmlformats.org/officeDocument/2006/relationships/image" Target="../media/image19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7.png"/><Relationship Id="rId7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hyperlink" Target="https://drive.google.com/open?id=1-2LCoyR4bF0whhq8eXV2_tfOgQUCLFaJ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7.png"/><Relationship Id="rId7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ocs.google.com/document/d/18r3hWazh88Vj0_7_zv6xcNcicgskkmYAf4a7I1ngZEc/edit?usp=sharing" TargetMode="External"/><Relationship Id="rId4" Type="http://schemas.openxmlformats.org/officeDocument/2006/relationships/hyperlink" Target="https://docs.google.com/document/d/1B4tYAjgX1FcFAq31KBM9KiC1p5x7jEFAPV76QSNQ_bo/edit?usp=sharing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hyperlink" Target="https://docs.google.com/document/d/1wsaypNLulfT6eeVk86rWFZMX7lgfzzQBm2jPaa2CNDs/edit?usp=sharing" TargetMode="External"/><Relationship Id="rId8" Type="http://schemas.openxmlformats.org/officeDocument/2006/relationships/hyperlink" Target="https://docs.google.com/document/d/1rUdKq-v8gFAI5fZ6Db0CSc3-e64ShbmeLQHGaukZWvM/edit?usp=sharing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10" Type="http://schemas.openxmlformats.org/officeDocument/2006/relationships/image" Target="../media/image43.png"/><Relationship Id="rId9" Type="http://schemas.openxmlformats.org/officeDocument/2006/relationships/image" Target="../media/image37.png"/><Relationship Id="rId5" Type="http://schemas.openxmlformats.org/officeDocument/2006/relationships/image" Target="../media/image31.png"/><Relationship Id="rId6" Type="http://schemas.openxmlformats.org/officeDocument/2006/relationships/image" Target="../media/image40.png"/><Relationship Id="rId7" Type="http://schemas.openxmlformats.org/officeDocument/2006/relationships/image" Target="../media/image44.png"/><Relationship Id="rId8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36.png"/><Relationship Id="rId7" Type="http://schemas.openxmlformats.org/officeDocument/2006/relationships/image" Target="../media/image3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27.png"/><Relationship Id="rId6" Type="http://schemas.openxmlformats.org/officeDocument/2006/relationships/image" Target="../media/image15.png"/><Relationship Id="rId7" Type="http://schemas.openxmlformats.org/officeDocument/2006/relationships/image" Target="../media/image23.png"/><Relationship Id="rId8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32.png"/><Relationship Id="rId6" Type="http://schemas.openxmlformats.org/officeDocument/2006/relationships/image" Target="../media/image48.png"/><Relationship Id="rId7" Type="http://schemas.openxmlformats.org/officeDocument/2006/relationships/image" Target="../media/image34.png"/><Relationship Id="rId8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image" Target="../media/image17.png"/><Relationship Id="rId7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0" y="1583550"/>
            <a:ext cx="8520600" cy="12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Student Astronomical Research</a:t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Bridging the Gap with CubeSats</a:t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"/>
          <p:cNvCxnSpPr/>
          <p:nvPr/>
        </p:nvCxnSpPr>
        <p:spPr>
          <a:xfrm>
            <a:off x="31825" y="767358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" name="Google Shape;59;p1"/>
          <p:cNvSpPr txBox="1"/>
          <p:nvPr/>
        </p:nvSpPr>
        <p:spPr>
          <a:xfrm>
            <a:off x="1456340" y="4671514"/>
            <a:ext cx="6161075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Rachel Freed		@RachFreed	</a:t>
            </a:r>
            <a:r>
              <a:rPr b="0" i="0" lang="en" sz="1400" u="sng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r.freed2010@gmail.com</a:t>
            </a:r>
            <a:endParaRPr b="0" i="0" sz="14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04167" y="4745183"/>
            <a:ext cx="320400" cy="3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/>
          <p:nvPr>
            <p:ph type="title"/>
          </p:nvPr>
        </p:nvSpPr>
        <p:spPr>
          <a:xfrm>
            <a:off x="311700" y="902225"/>
            <a:ext cx="8740500" cy="9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Student Publications in the  Journal of Double Star Observations - </a:t>
            </a:r>
            <a:r>
              <a:rPr lang="en" sz="2400" u="sng">
                <a:solidFill>
                  <a:schemeClr val="accent5"/>
                </a:solidFill>
                <a:hlinkClick r:id="rId3"/>
              </a:rPr>
              <a:t>JDSO </a:t>
            </a:r>
            <a:r>
              <a:rPr lang="en" sz="2400"/>
              <a:t>- 142 (as of  Jan 1, 2020)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52" name="Google Shape;152;p8"/>
          <p:cNvCxnSpPr/>
          <p:nvPr/>
        </p:nvCxnSpPr>
        <p:spPr>
          <a:xfrm>
            <a:off x="31825" y="749840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3" name="Google Shape;15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 title="Percentage of JDSO articles contributed by the seminar by yea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0990" y="2097400"/>
            <a:ext cx="4368333" cy="262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 title="Student Astronomical Research Publications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900" y="2097400"/>
            <a:ext cx="3830399" cy="262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2700" y="961500"/>
            <a:ext cx="3109100" cy="40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11"/>
          <p:cNvCxnSpPr/>
          <p:nvPr/>
        </p:nvCxnSpPr>
        <p:spPr>
          <a:xfrm>
            <a:off x="31825" y="767358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"/>
          <p:cNvSpPr txBox="1"/>
          <p:nvPr>
            <p:ph type="title"/>
          </p:nvPr>
        </p:nvSpPr>
        <p:spPr>
          <a:xfrm>
            <a:off x="311700" y="902225"/>
            <a:ext cx="4310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Student Research</a:t>
            </a:r>
            <a:endParaRPr/>
          </a:p>
        </p:txBody>
      </p:sp>
      <p:pic>
        <p:nvPicPr>
          <p:cNvPr id="170" name="Google Shape;17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50" y="2074425"/>
            <a:ext cx="2898512" cy="199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7701" y="3267824"/>
            <a:ext cx="2686763" cy="17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33900" y="1093702"/>
            <a:ext cx="2563769" cy="19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05925" y="1948300"/>
            <a:ext cx="2761875" cy="2071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6"/>
          <p:cNvCxnSpPr/>
          <p:nvPr/>
        </p:nvCxnSpPr>
        <p:spPr>
          <a:xfrm>
            <a:off x="31825" y="749840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5" name="Google Shape;17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 txBox="1"/>
          <p:nvPr>
            <p:ph type="title"/>
          </p:nvPr>
        </p:nvSpPr>
        <p:spPr>
          <a:xfrm>
            <a:off x="311700" y="902225"/>
            <a:ext cx="4310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Student Research</a:t>
            </a:r>
            <a:endParaRPr/>
          </a:p>
        </p:txBody>
      </p:sp>
      <p:pic>
        <p:nvPicPr>
          <p:cNvPr id="182" name="Google Shape;182;p7"/>
          <p:cNvPicPr preferRelativeResize="0"/>
          <p:nvPr/>
        </p:nvPicPr>
        <p:blipFill rotWithShape="1">
          <a:blip r:embed="rId3">
            <a:alphaModFix/>
          </a:blip>
          <a:srcRect b="0" l="0" r="0" t="17539"/>
          <a:stretch/>
        </p:blipFill>
        <p:spPr>
          <a:xfrm>
            <a:off x="1353076" y="3731075"/>
            <a:ext cx="2869950" cy="124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1751" y="1474925"/>
            <a:ext cx="2602153" cy="195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9675" y="1696650"/>
            <a:ext cx="3362651" cy="2533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7"/>
          <p:cNvCxnSpPr/>
          <p:nvPr/>
        </p:nvCxnSpPr>
        <p:spPr>
          <a:xfrm>
            <a:off x="31825" y="749840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6" name="Google Shape;186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/>
          <p:nvPr>
            <p:ph type="title"/>
          </p:nvPr>
        </p:nvSpPr>
        <p:spPr>
          <a:xfrm>
            <a:off x="311700" y="902225"/>
            <a:ext cx="4310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Student Research</a:t>
            </a:r>
            <a:endParaRPr/>
          </a:p>
        </p:txBody>
      </p:sp>
      <p:pic>
        <p:nvPicPr>
          <p:cNvPr id="193" name="Google Shape;19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6973" y="1627323"/>
            <a:ext cx="1736545" cy="26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10"/>
          <p:cNvCxnSpPr/>
          <p:nvPr/>
        </p:nvCxnSpPr>
        <p:spPr>
          <a:xfrm>
            <a:off x="31825" y="767358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7" name="Google Shape;197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627325"/>
            <a:ext cx="6722185" cy="303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3"/>
          <p:cNvPicPr preferRelativeResize="0"/>
          <p:nvPr/>
        </p:nvPicPr>
        <p:blipFill rotWithShape="1">
          <a:blip r:embed="rId3">
            <a:alphaModFix/>
          </a:blip>
          <a:srcRect b="0" l="0" r="10738" t="0"/>
          <a:stretch/>
        </p:blipFill>
        <p:spPr>
          <a:xfrm>
            <a:off x="961950" y="1118075"/>
            <a:ext cx="3599850" cy="251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13"/>
          <p:cNvCxnSpPr/>
          <p:nvPr/>
        </p:nvCxnSpPr>
        <p:spPr>
          <a:xfrm>
            <a:off x="31825" y="767358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6" name="Google Shape;20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1857" y="1003685"/>
            <a:ext cx="845488" cy="6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7">
            <a:alphaModFix/>
          </a:blip>
          <a:srcRect b="0" l="0" r="11613" t="0"/>
          <a:stretch/>
        </p:blipFill>
        <p:spPr>
          <a:xfrm>
            <a:off x="5070446" y="1118075"/>
            <a:ext cx="3599854" cy="25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"/>
          <p:cNvSpPr txBox="1"/>
          <p:nvPr/>
        </p:nvSpPr>
        <p:spPr>
          <a:xfrm>
            <a:off x="2179475" y="3661550"/>
            <a:ext cx="5301900" cy="17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20.36</a:t>
            </a:r>
            <a:r>
              <a:rPr lang="en" sz="2400">
                <a:solidFill>
                  <a:srgbClr val="FFFFFF"/>
                </a:solidFill>
              </a:rPr>
              <a:t>								</a:t>
            </a: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43.97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MEAN SELF-EFFICACY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933" y="1852610"/>
            <a:ext cx="3636125" cy="10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60778" y="797171"/>
            <a:ext cx="40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Providing Opportunities,</a:t>
            </a:r>
            <a:br>
              <a:rPr lang="en"/>
            </a:br>
            <a:r>
              <a:rPr lang="en"/>
              <a:t>Building a Community</a:t>
            </a:r>
            <a:endParaRPr/>
          </a:p>
        </p:txBody>
      </p:sp>
      <p:sp>
        <p:nvSpPr>
          <p:cNvPr id="215" name="Google Shape;215;p16"/>
          <p:cNvSpPr txBox="1"/>
          <p:nvPr/>
        </p:nvSpPr>
        <p:spPr>
          <a:xfrm>
            <a:off x="4411000" y="963400"/>
            <a:ext cx="45009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Astrometric Measurements of Double-Star WDS 20437+3243(AB)</a:t>
            </a:r>
            <a:endParaRPr b="1" i="0" sz="1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 Adams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Thomas Herring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1, 2</a:t>
            </a:r>
            <a:r>
              <a:rPr b="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Omar Garza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Stephen McNeil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="0" baseline="30000" i="0" sz="11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James C Davis Observatory (JCDO), Carson City, NV </a:t>
            </a:r>
            <a:endParaRPr b="0" i="0" sz="1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Western Nevada College, Carson City, NV </a:t>
            </a:r>
            <a:endParaRPr b="0" i="0" sz="1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Brigham Young University-Idaho, Rexburg, ID</a:t>
            </a:r>
            <a:endParaRPr b="0" i="0" sz="1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p16"/>
          <p:cNvSpPr txBox="1"/>
          <p:nvPr/>
        </p:nvSpPr>
        <p:spPr>
          <a:xfrm>
            <a:off x="152400" y="2661750"/>
            <a:ext cx="4258500" cy="24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7916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Astrometry of  WDS 05553+0443 (STF 818) and 00591+0523 (STF 78)</a:t>
            </a:r>
            <a:endParaRPr b="1" i="0" sz="1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Dupuis, E.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Barlow, T.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Tobin, W.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Struganova, I.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Gugliucci, N.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Perkins Coppola, M.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b="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and Freed, R.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b="0" i="0" sz="11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St. Anselm College, NH</a:t>
            </a:r>
            <a:endParaRPr b="0" i="0" sz="1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Leo HS, Fort Wayne, IN</a:t>
            </a:r>
            <a:endParaRPr b="0" i="0" sz="1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Indiana University East, IN</a:t>
            </a:r>
            <a:endParaRPr b="0" i="0" sz="1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Valencia College, FL</a:t>
            </a:r>
            <a:endParaRPr b="0" i="0" sz="1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Purdue University, IN</a:t>
            </a:r>
            <a:endParaRPr b="0" i="0" sz="1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Institute for Student Astronomical Research, CA</a:t>
            </a:r>
            <a:endParaRPr b="0" i="0" sz="1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7" name="Google Shape;21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4525" y="2652775"/>
            <a:ext cx="413385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16"/>
          <p:cNvCxnSpPr/>
          <p:nvPr/>
        </p:nvCxnSpPr>
        <p:spPr>
          <a:xfrm>
            <a:off x="31825" y="767358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"/>
          <p:cNvSpPr txBox="1"/>
          <p:nvPr/>
        </p:nvSpPr>
        <p:spPr>
          <a:xfrm>
            <a:off x="233025" y="1063950"/>
            <a:ext cx="4491300" cy="3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700" u="sng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GAIA and CCD observations indicate that Herschel double star 10134-5054 HJ 4299 is not gravitationally bound</a:t>
            </a:r>
            <a:endParaRPr b="1" i="0" sz="17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Karl Schmidt, Branson School, CA</a:t>
            </a:r>
            <a:endParaRPr b="0" i="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700" u="sng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Astrometric Analysis of WDS00115+2949/MLB441AB</a:t>
            </a:r>
            <a:endParaRPr b="1" i="0" sz="17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Charles Togneri</a:t>
            </a:r>
            <a:r>
              <a:rPr b="0" baseline="3000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Griffin Majer, Ciara Firth, Anne Atwater, Reed Prior, Rachel Freed</a:t>
            </a:r>
            <a:r>
              <a:rPr b="0" baseline="3000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="0" baseline="30000" i="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imes New Roman"/>
              <a:buAutoNum type="arabicPeriod"/>
            </a:pPr>
            <a:r>
              <a:rPr b="0" i="0" lang="en" sz="1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Hudson High School, Hudson, MA</a:t>
            </a:r>
            <a:endParaRPr b="0" i="0" sz="15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imes New Roman"/>
              <a:buAutoNum type="arabicPeriod"/>
            </a:pPr>
            <a:r>
              <a:rPr b="0" i="0" lang="en" sz="1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Institute for Student Astronomical Research</a:t>
            </a:r>
            <a:endParaRPr b="0" i="0" sz="13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6" name="Google Shape;22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17"/>
          <p:cNvCxnSpPr/>
          <p:nvPr/>
        </p:nvCxnSpPr>
        <p:spPr>
          <a:xfrm>
            <a:off x="31825" y="767358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9" name="Google Shape;229;p17"/>
          <p:cNvSpPr txBox="1"/>
          <p:nvPr/>
        </p:nvSpPr>
        <p:spPr>
          <a:xfrm>
            <a:off x="4876950" y="1140150"/>
            <a:ext cx="3960900" cy="3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sng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Astrometric Analysis of Double Star System WDS 01180-0420</a:t>
            </a:r>
            <a:endParaRPr b="1" i="0" sz="17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Amber Mistry</a:t>
            </a:r>
            <a:r>
              <a:rPr b="0" baseline="3000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Zoe Krishtul</a:t>
            </a:r>
            <a:r>
              <a:rPr b="0" baseline="3000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Kevin Zheng</a:t>
            </a:r>
            <a:r>
              <a:rPr b="0" baseline="3000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Rachel Freed</a:t>
            </a:r>
            <a:r>
              <a:rPr b="0" baseline="3000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Seferino Fierroz</a:t>
            </a:r>
            <a:r>
              <a:rPr b="0" baseline="3000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="0" baseline="30000" i="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imes New Roman"/>
              <a:buAutoNum type="arabicPeriod"/>
            </a:pPr>
            <a:r>
              <a:rPr b="0" i="0" lang="en" sz="1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Oxbridge Academy of the Palm Beaches</a:t>
            </a:r>
            <a:endParaRPr b="0" i="0" sz="13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imes New Roman"/>
              <a:buAutoNum type="arabicPeriod"/>
            </a:pPr>
            <a:r>
              <a:rPr b="0" i="0" lang="en" sz="1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Institute for Student Astronomical Research</a:t>
            </a:r>
            <a:endParaRPr b="0" i="0" sz="13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700" u="sng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Astrometric observation of double star system (WDS 07438-3952)</a:t>
            </a:r>
            <a:endParaRPr b="1" i="0" sz="17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Gabrielle Kizer</a:t>
            </a:r>
            <a:r>
              <a:rPr b="0" baseline="3000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Cody Brant</a:t>
            </a:r>
            <a:r>
              <a:rPr b="0" baseline="3000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Mark Rothermund</a:t>
            </a:r>
            <a:r>
              <a:rPr b="0" baseline="3000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Krishna Mukherjee</a:t>
            </a:r>
            <a:r>
              <a:rPr b="0" baseline="30000" i="0" lang="en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="0" baseline="30000" i="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imes New Roman"/>
              <a:buAutoNum type="arabicPeriod"/>
            </a:pPr>
            <a:r>
              <a:rPr b="0" i="0" lang="en" sz="1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Slippery Rock University, PA</a:t>
            </a:r>
            <a:endParaRPr b="0" i="0" sz="13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imes New Roman"/>
              <a:buAutoNum type="arabicPeriod"/>
            </a:pPr>
            <a:r>
              <a:rPr b="0" i="0" lang="en" sz="1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Western Carolina University, NC</a:t>
            </a:r>
            <a:endParaRPr b="0" i="0" sz="13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" name="Google Shape;234;p20"/>
          <p:cNvCxnSpPr/>
          <p:nvPr/>
        </p:nvCxnSpPr>
        <p:spPr>
          <a:xfrm>
            <a:off x="31825" y="749840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5" name="Google Shape;2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750" y="893350"/>
            <a:ext cx="2919690" cy="187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2850" y="893350"/>
            <a:ext cx="2919701" cy="185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0350" y="893350"/>
            <a:ext cx="2464825" cy="18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2840" y="2904062"/>
            <a:ext cx="2607952" cy="208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93192" y="2918125"/>
            <a:ext cx="2998407" cy="196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0750" y="3111300"/>
            <a:ext cx="2801800" cy="157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19"/>
          <p:cNvCxnSpPr/>
          <p:nvPr/>
        </p:nvCxnSpPr>
        <p:spPr>
          <a:xfrm>
            <a:off x="31825" y="749840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8" name="Google Shape;24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9"/>
          <p:cNvSpPr txBox="1"/>
          <p:nvPr>
            <p:ph type="title"/>
          </p:nvPr>
        </p:nvSpPr>
        <p:spPr>
          <a:xfrm>
            <a:off x="70675" y="915318"/>
            <a:ext cx="4192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Building the Community</a:t>
            </a:r>
            <a:endParaRPr/>
          </a:p>
        </p:txBody>
      </p:sp>
      <p:pic>
        <p:nvPicPr>
          <p:cNvPr id="251" name="Google Shape;25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097618"/>
            <a:ext cx="8839198" cy="1414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p2"/>
          <p:cNvCxnSpPr/>
          <p:nvPr/>
        </p:nvCxnSpPr>
        <p:spPr>
          <a:xfrm>
            <a:off x="31825" y="749840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6" name="Google Shape;6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 txBox="1"/>
          <p:nvPr/>
        </p:nvSpPr>
        <p:spPr>
          <a:xfrm>
            <a:off x="4508471" y="892326"/>
            <a:ext cx="20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Why? </a:t>
            </a:r>
            <a:endParaRPr/>
          </a:p>
        </p:txBody>
      </p:sp>
      <p:pic>
        <p:nvPicPr>
          <p:cNvPr id="69" name="Google Shape;6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89" y="1202275"/>
            <a:ext cx="4577786" cy="343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9976" y="1566925"/>
            <a:ext cx="3949724" cy="306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4788015"/>
            <a:ext cx="5606918" cy="203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"/>
          <p:cNvSpPr txBox="1"/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Thank you and keep looking up</a:t>
            </a:r>
            <a:endParaRPr/>
          </a:p>
        </p:txBody>
      </p:sp>
      <p:pic>
        <p:nvPicPr>
          <p:cNvPr id="257" name="Google Shape;25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6519" y="1757100"/>
            <a:ext cx="6535062" cy="31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25"/>
          <p:cNvCxnSpPr/>
          <p:nvPr/>
        </p:nvCxnSpPr>
        <p:spPr>
          <a:xfrm>
            <a:off x="31825" y="767358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Google Shape;76;g7c0ee9fa5b_0_26"/>
          <p:cNvCxnSpPr/>
          <p:nvPr/>
        </p:nvCxnSpPr>
        <p:spPr>
          <a:xfrm>
            <a:off x="31825" y="749840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7" name="Google Shape;77;g7c0ee9fa5b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7c0ee9fa5b_0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g7c0ee9fa5b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225" y="1170125"/>
            <a:ext cx="3561779" cy="37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7c0ee9fa5b_0_26"/>
          <p:cNvSpPr txBox="1"/>
          <p:nvPr/>
        </p:nvSpPr>
        <p:spPr>
          <a:xfrm>
            <a:off x="4790950" y="1306500"/>
            <a:ext cx="3930600" cy="21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Analysis of the Decline in Interest Towards School Science and Technology from Grades 5 Through 11</a:t>
            </a:r>
            <a:endParaRPr sz="23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1" name="Google Shape;81;g7c0ee9fa5b_0_26"/>
          <p:cNvSpPr txBox="1"/>
          <p:nvPr/>
        </p:nvSpPr>
        <p:spPr>
          <a:xfrm>
            <a:off x="4858550" y="3931000"/>
            <a:ext cx="32931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3F3F3"/>
                </a:solidFill>
              </a:rPr>
              <a:t>Potvin, P., &amp; Hasni, A. (2014). Analysis of the Decline in Interest Towards School Science and Technology from Grades 5 Through 11. </a:t>
            </a:r>
            <a:r>
              <a:rPr i="1" lang="en" sz="1100">
                <a:solidFill>
                  <a:srgbClr val="F3F3F3"/>
                </a:solidFill>
              </a:rPr>
              <a:t>Journal of Science Education and Technology</a:t>
            </a:r>
            <a:endParaRPr sz="1100" u="sng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Google Shape;86;g7c0ee9fa5b_0_6"/>
          <p:cNvCxnSpPr/>
          <p:nvPr/>
        </p:nvCxnSpPr>
        <p:spPr>
          <a:xfrm>
            <a:off x="31825" y="749840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7" name="Google Shape;87;g7c0ee9fa5b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7c0ee9fa5b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7c0ee9fa5b_0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4950" y="2123525"/>
            <a:ext cx="2636376" cy="197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7c0ee9fa5b_0_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3800" y="2828175"/>
            <a:ext cx="2636376" cy="19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7c0ee9fa5b_0_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56100" y="1268029"/>
            <a:ext cx="2355505" cy="2355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3"/>
          <p:cNvCxnSpPr/>
          <p:nvPr/>
        </p:nvCxnSpPr>
        <p:spPr>
          <a:xfrm>
            <a:off x="31825" y="749840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/>
          <p:nvPr/>
        </p:nvSpPr>
        <p:spPr>
          <a:xfrm>
            <a:off x="3559946" y="1127464"/>
            <a:ext cx="207646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Why? </a:t>
            </a:r>
            <a:endParaRPr/>
          </a:p>
        </p:txBody>
      </p:sp>
      <p:sp>
        <p:nvSpPr>
          <p:cNvPr id="100" name="Google Shape;100;p3"/>
          <p:cNvSpPr txBox="1"/>
          <p:nvPr>
            <p:ph type="title"/>
          </p:nvPr>
        </p:nvSpPr>
        <p:spPr>
          <a:xfrm>
            <a:off x="1298668" y="4393660"/>
            <a:ext cx="640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Motivation and Inspiration</a:t>
            </a:r>
            <a:endParaRPr/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6722" y="1922925"/>
            <a:ext cx="1723629" cy="2299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9275" y="2185031"/>
            <a:ext cx="2091650" cy="156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86148" y="1715450"/>
            <a:ext cx="1880925" cy="25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75476" y="1824722"/>
            <a:ext cx="1740825" cy="2321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Google Shape;109;p4"/>
          <p:cNvCxnSpPr/>
          <p:nvPr/>
        </p:nvCxnSpPr>
        <p:spPr>
          <a:xfrm>
            <a:off x="31825" y="749840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3559946" y="1127464"/>
            <a:ext cx="207646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Why? </a:t>
            </a:r>
            <a:endParaRPr/>
          </a:p>
        </p:txBody>
      </p:sp>
      <p:sp>
        <p:nvSpPr>
          <p:cNvPr id="113" name="Google Shape;113;p4"/>
          <p:cNvSpPr txBox="1"/>
          <p:nvPr>
            <p:ph type="title"/>
          </p:nvPr>
        </p:nvSpPr>
        <p:spPr>
          <a:xfrm>
            <a:off x="299275" y="1062698"/>
            <a:ext cx="3260671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Motivation</a:t>
            </a:r>
            <a:endParaRPr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7968" y="2103527"/>
            <a:ext cx="2636376" cy="19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6">
            <a:alphaModFix/>
          </a:blip>
          <a:srcRect b="0" l="30958" r="0" t="0"/>
          <a:stretch/>
        </p:blipFill>
        <p:spPr>
          <a:xfrm>
            <a:off x="3420811" y="2615629"/>
            <a:ext cx="1940445" cy="210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57699" y="2037910"/>
            <a:ext cx="2811378" cy="21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95690" y="974981"/>
            <a:ext cx="1790688" cy="126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Google Shape;122;p5"/>
          <p:cNvCxnSpPr/>
          <p:nvPr/>
        </p:nvCxnSpPr>
        <p:spPr>
          <a:xfrm>
            <a:off x="31825" y="749840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3" name="Google Shape;12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250" y="1476809"/>
            <a:ext cx="4254469" cy="318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8888" y="967104"/>
            <a:ext cx="2216162" cy="14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4629" y="2660875"/>
            <a:ext cx="3490974" cy="233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7c0ee9fa5b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6000" y="917750"/>
            <a:ext cx="4021900" cy="389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7c0ee9fa5b_0_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7c0ee9fa5b_0_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g7c0ee9fa5b_0_55"/>
          <p:cNvCxnSpPr/>
          <p:nvPr/>
        </p:nvCxnSpPr>
        <p:spPr>
          <a:xfrm>
            <a:off x="31825" y="767358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 txBox="1"/>
          <p:nvPr>
            <p:ph type="title"/>
          </p:nvPr>
        </p:nvSpPr>
        <p:spPr>
          <a:xfrm>
            <a:off x="311700" y="902225"/>
            <a:ext cx="4310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Student Research</a:t>
            </a:r>
            <a:endParaRPr/>
          </a:p>
        </p:txBody>
      </p:sp>
      <p:pic>
        <p:nvPicPr>
          <p:cNvPr id="141" name="Google Shape;14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5" y="9968"/>
            <a:ext cx="5624139" cy="7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98999"/>
            <a:ext cx="1366668" cy="587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9"/>
          <p:cNvCxnSpPr/>
          <p:nvPr/>
        </p:nvCxnSpPr>
        <p:spPr>
          <a:xfrm>
            <a:off x="31825" y="767358"/>
            <a:ext cx="9055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44" name="Google Shape;14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150" y="1744151"/>
            <a:ext cx="2635525" cy="221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57075" y="2191750"/>
            <a:ext cx="1614924" cy="1315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9872" y="1041175"/>
            <a:ext cx="4637453" cy="30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