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47" r:id="rId3"/>
    <p:sldId id="273" r:id="rId4"/>
    <p:sldId id="275" r:id="rId5"/>
    <p:sldId id="367" r:id="rId6"/>
    <p:sldId id="283" r:id="rId7"/>
    <p:sldId id="368" r:id="rId8"/>
    <p:sldId id="373" r:id="rId9"/>
    <p:sldId id="562" r:id="rId10"/>
    <p:sldId id="563" r:id="rId11"/>
    <p:sldId id="360" r:id="rId12"/>
    <p:sldId id="564" r:id="rId13"/>
    <p:sldId id="529" r:id="rId14"/>
    <p:sldId id="541" r:id="rId15"/>
    <p:sldId id="372" r:id="rId16"/>
    <p:sldId id="371" r:id="rId17"/>
    <p:sldId id="565" r:id="rId18"/>
    <p:sldId id="566" r:id="rId19"/>
    <p:sldId id="567" r:id="rId20"/>
    <p:sldId id="568" r:id="rId21"/>
    <p:sldId id="569" r:id="rId22"/>
    <p:sldId id="570" r:id="rId23"/>
    <p:sldId id="571" r:id="rId24"/>
    <p:sldId id="572" r:id="rId25"/>
    <p:sldId id="551" r:id="rId26"/>
    <p:sldId id="548" r:id="rId27"/>
    <p:sldId id="549" r:id="rId28"/>
    <p:sldId id="559" r:id="rId29"/>
    <p:sldId id="542" r:id="rId30"/>
    <p:sldId id="366" r:id="rId31"/>
    <p:sldId id="349" r:id="rId32"/>
    <p:sldId id="369" r:id="rId33"/>
    <p:sldId id="355" r:id="rId34"/>
    <p:sldId id="545" r:id="rId35"/>
    <p:sldId id="362" r:id="rId36"/>
    <p:sldId id="311" r:id="rId37"/>
    <p:sldId id="264" r:id="rId38"/>
    <p:sldId id="3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friend" initials="___" lastIdx="1" clrIdx="0">
    <p:extLst>
      <p:ext uri="{19B8F6BF-5375-455C-9EA6-DF929625EA0E}">
        <p15:presenceInfo xmlns:p15="http://schemas.microsoft.com/office/powerpoint/2012/main" userId="A frie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56" autoAdjust="0"/>
    <p:restoredTop sz="88908" autoAdjust="0"/>
  </p:normalViewPr>
  <p:slideViewPr>
    <p:cSldViewPr snapToGrid="0">
      <p:cViewPr varScale="1">
        <p:scale>
          <a:sx n="67" d="100"/>
          <a:sy n="67" d="100"/>
        </p:scale>
        <p:origin x="19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01T17:18:49.506" idx="1">
    <p:pos x="6709" y="1372"/>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4D21F-2B35-4C62-9E6F-2778E99844E5}" type="datetimeFigureOut">
              <a:rPr lang="en-US" smtClean="0"/>
              <a:t>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8527C-B977-401B-86B2-9CC3B0CDA1A9}" type="slidenum">
              <a:rPr lang="en-US" smtClean="0"/>
              <a:t>‹#›</a:t>
            </a:fld>
            <a:endParaRPr lang="en-US"/>
          </a:p>
        </p:txBody>
      </p:sp>
    </p:spTree>
    <p:extLst>
      <p:ext uri="{BB962C8B-B14F-4D97-AF65-F5344CB8AC3E}">
        <p14:creationId xmlns:p14="http://schemas.microsoft.com/office/powerpoint/2010/main" val="24648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Nanometr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arxiv.org/search/astro-ph?searchtype=author&amp;query=Egan%2C+A" TargetMode="External"/><Relationship Id="rId13" Type="http://schemas.openxmlformats.org/officeDocument/2006/relationships/hyperlink" Target="https://arxiv.org/search/astro-ph?searchtype=author&amp;query=Desert%2C+J" TargetMode="External"/><Relationship Id="rId3" Type="http://schemas.openxmlformats.org/officeDocument/2006/relationships/hyperlink" Target="https://arxiv.org/search/astro-ph?searchtype=author&amp;query=Fleming%2C+B+T" TargetMode="External"/><Relationship Id="rId7" Type="http://schemas.openxmlformats.org/officeDocument/2006/relationships/hyperlink" Target="https://arxiv.org/search/astro-ph?searchtype=author&amp;query=Pool%2C+K" TargetMode="External"/><Relationship Id="rId12" Type="http://schemas.openxmlformats.org/officeDocument/2006/relationships/hyperlink" Target="https://arxiv.org/search/astro-ph?searchtype=author&amp;query=Hoadley%2C+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arxiv.org/search/astro-ph?searchtype=author&amp;query=Kohnert%2C+R" TargetMode="External"/><Relationship Id="rId11" Type="http://schemas.openxmlformats.org/officeDocument/2006/relationships/hyperlink" Target="https://arxiv.org/search/astro-ph?searchtype=author&amp;query=Vidotto%2C+A+A" TargetMode="External"/><Relationship Id="rId5" Type="http://schemas.openxmlformats.org/officeDocument/2006/relationships/hyperlink" Target="https://arxiv.org/search/astro-ph?searchtype=author&amp;query=Nell%2C+N" TargetMode="External"/><Relationship Id="rId15" Type="http://schemas.openxmlformats.org/officeDocument/2006/relationships/hyperlink" Target="https://arxiv.org/search/astro-ph?searchtype=author&amp;query=Petit%2C+P" TargetMode="External"/><Relationship Id="rId10" Type="http://schemas.openxmlformats.org/officeDocument/2006/relationships/hyperlink" Target="https://arxiv.org/search/astro-ph?searchtype=author&amp;query=Koskinen%2C+T" TargetMode="External"/><Relationship Id="rId4" Type="http://schemas.openxmlformats.org/officeDocument/2006/relationships/hyperlink" Target="https://arxiv.org/search/astro-ph?searchtype=author&amp;query=France%2C+K" TargetMode="External"/><Relationship Id="rId9" Type="http://schemas.openxmlformats.org/officeDocument/2006/relationships/hyperlink" Target="https://arxiv.org/search/astro-ph?searchtype=author&amp;query=Fossati%2C+L" TargetMode="External"/><Relationship Id="rId14" Type="http://schemas.openxmlformats.org/officeDocument/2006/relationships/hyperlink" Target="https://arxiv.org/search/astro-ph?searchtype=author&amp;query=Beasley%2C+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IMAGE was the first satellite mission dedicated to imaging the Earth's magnetosphere, the region of space controlled by the Earth's magnetic field and containing extremely tenuous plasmas of both solar and terrestrial origin. Invisible to standard astronomical observing techniques, these populations of ions and electrons have traditionally been studied by means of localized measurements with charged particle detectors, magnetometers, and electric field instruments. Instead of such in-situ measurements, IMAGE employs a variety of imaging techniques to "see the invisible" and to produce the first comprehensive global images of the plasma populations in the inner magnetosphere. With these images, space scientists are able to observe, in a way never before possible, the large-scale dynamics of the magnetosphere and the interactions among its constituent plasma populations.  </a:t>
            </a:r>
          </a:p>
          <a:p>
            <a:r>
              <a:rPr lang="en-US" dirty="0"/>
              <a:t>http://pluto.space.swri.edu/IMAGE/ </a:t>
            </a:r>
          </a:p>
        </p:txBody>
      </p:sp>
      <p:sp>
        <p:nvSpPr>
          <p:cNvPr id="4" name="Slide Number Placeholder 3"/>
          <p:cNvSpPr>
            <a:spLocks noGrp="1"/>
          </p:cNvSpPr>
          <p:nvPr>
            <p:ph type="sldNum" sz="quarter" idx="5"/>
          </p:nvPr>
        </p:nvSpPr>
        <p:spPr/>
        <p:txBody>
          <a:bodyPr/>
          <a:lstStyle/>
          <a:p>
            <a:fld id="{F388527C-B977-401B-86B2-9CC3B0CDA1A9}" type="slidenum">
              <a:rPr lang="en-US" smtClean="0"/>
              <a:t>1</a:t>
            </a:fld>
            <a:endParaRPr lang="en-US"/>
          </a:p>
        </p:txBody>
      </p:sp>
    </p:spTree>
    <p:extLst>
      <p:ext uri="{BB962C8B-B14F-4D97-AF65-F5344CB8AC3E}">
        <p14:creationId xmlns:p14="http://schemas.microsoft.com/office/powerpoint/2010/main" val="396399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t>
            </a:r>
            <a:r>
              <a:rPr lang="en-US" i="1" dirty="0"/>
              <a:t>Atmospheric Imaging Assembly</a:t>
            </a:r>
            <a:r>
              <a:rPr lang="en-US" dirty="0"/>
              <a:t> (AIA) instrument onboard the </a:t>
            </a:r>
            <a:r>
              <a:rPr lang="en-US" i="1" dirty="0"/>
              <a:t>Solar Dynamics Observatory</a:t>
            </a:r>
            <a:r>
              <a:rPr lang="en-US" dirty="0"/>
              <a:t> (SDO) is an array of four normal-incidence reflecting telescopes that image the Sun in ten EUV and UV wavelength channels. We present the initial photometric calibration of AIA, based on preflight measurements of the response of the telescope components. The estimated accuracy is of order 25%, which is consistent with the results of comparisons with full-disk irradiance measurements and spectral models. We also describe the characterization of the instrument performance, including image resolution, alignment, camera-system gain, flat-fielding, and data compression.</a:t>
            </a:r>
          </a:p>
        </p:txBody>
      </p:sp>
      <p:sp>
        <p:nvSpPr>
          <p:cNvPr id="4" name="Slide Number Placeholder 3"/>
          <p:cNvSpPr>
            <a:spLocks noGrp="1"/>
          </p:cNvSpPr>
          <p:nvPr>
            <p:ph type="sldNum" sz="quarter" idx="5"/>
          </p:nvPr>
        </p:nvSpPr>
        <p:spPr/>
        <p:txBody>
          <a:bodyPr/>
          <a:lstStyle/>
          <a:p>
            <a:fld id="{F388527C-B977-401B-86B2-9CC3B0CDA1A9}" type="slidenum">
              <a:rPr lang="en-US" smtClean="0"/>
              <a:t>27</a:t>
            </a:fld>
            <a:endParaRPr lang="en-US"/>
          </a:p>
        </p:txBody>
      </p:sp>
    </p:spTree>
    <p:extLst>
      <p:ext uri="{BB962C8B-B14F-4D97-AF65-F5344CB8AC3E}">
        <p14:creationId xmlns:p14="http://schemas.microsoft.com/office/powerpoint/2010/main" val="153169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may be scattered  or absorbed. </a:t>
            </a:r>
            <a:endParaRPr lang="en-US" dirty="0"/>
          </a:p>
        </p:txBody>
      </p:sp>
      <p:sp>
        <p:nvSpPr>
          <p:cNvPr id="4" name="Slide Number Placeholder 3"/>
          <p:cNvSpPr>
            <a:spLocks noGrp="1"/>
          </p:cNvSpPr>
          <p:nvPr>
            <p:ph type="sldNum" sz="quarter" idx="5"/>
          </p:nvPr>
        </p:nvSpPr>
        <p:spPr/>
        <p:txBody>
          <a:bodyPr/>
          <a:lstStyle/>
          <a:p>
            <a:fld id="{F388527C-B977-401B-86B2-9CC3B0CDA1A9}" type="slidenum">
              <a:rPr lang="en-US" smtClean="0"/>
              <a:t>33</a:t>
            </a:fld>
            <a:endParaRPr lang="en-US"/>
          </a:p>
        </p:txBody>
      </p:sp>
    </p:spTree>
    <p:extLst>
      <p:ext uri="{BB962C8B-B14F-4D97-AF65-F5344CB8AC3E}">
        <p14:creationId xmlns:p14="http://schemas.microsoft.com/office/powerpoint/2010/main" val="422020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may be scattered  or absorbed. </a:t>
            </a:r>
            <a:endParaRPr lang="en-US" dirty="0"/>
          </a:p>
        </p:txBody>
      </p:sp>
      <p:sp>
        <p:nvSpPr>
          <p:cNvPr id="4" name="Slide Number Placeholder 3"/>
          <p:cNvSpPr>
            <a:spLocks noGrp="1"/>
          </p:cNvSpPr>
          <p:nvPr>
            <p:ph type="sldNum" sz="quarter" idx="5"/>
          </p:nvPr>
        </p:nvSpPr>
        <p:spPr/>
        <p:txBody>
          <a:bodyPr/>
          <a:lstStyle/>
          <a:p>
            <a:fld id="{F388527C-B977-401B-86B2-9CC3B0CDA1A9}" type="slidenum">
              <a:rPr lang="en-US" smtClean="0"/>
              <a:t>34</a:t>
            </a:fld>
            <a:endParaRPr lang="en-US"/>
          </a:p>
        </p:txBody>
      </p:sp>
    </p:spTree>
    <p:extLst>
      <p:ext uri="{BB962C8B-B14F-4D97-AF65-F5344CB8AC3E}">
        <p14:creationId xmlns:p14="http://schemas.microsoft.com/office/powerpoint/2010/main" val="369699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EUVU  7-70nm June 1992 to </a:t>
            </a:r>
            <a:r>
              <a:rPr lang="en-US" dirty="0" err="1"/>
              <a:t>jan</a:t>
            </a:r>
            <a:r>
              <a:rPr lang="en-US" dirty="0"/>
              <a:t>, 2001.  </a:t>
            </a:r>
          </a:p>
          <a:p>
            <a:r>
              <a:rPr lang="en-US" dirty="0"/>
              <a:t>FUSE 90.5 to 119.5 </a:t>
            </a:r>
            <a:r>
              <a:rPr lang="en-US" dirty="0">
                <a:hlinkClick r:id="rId3" tooltip="Nanometre"/>
              </a:rPr>
              <a:t>nm</a:t>
            </a:r>
            <a:r>
              <a:rPr lang="en-US" dirty="0"/>
              <a:t> near normal mirrors </a:t>
            </a:r>
          </a:p>
        </p:txBody>
      </p:sp>
      <p:sp>
        <p:nvSpPr>
          <p:cNvPr id="4" name="Slide Number Placeholder 3"/>
          <p:cNvSpPr>
            <a:spLocks noGrp="1"/>
          </p:cNvSpPr>
          <p:nvPr>
            <p:ph type="sldNum" sz="quarter" idx="5"/>
          </p:nvPr>
        </p:nvSpPr>
        <p:spPr/>
        <p:txBody>
          <a:bodyPr/>
          <a:lstStyle/>
          <a:p>
            <a:fld id="{F388527C-B977-401B-86B2-9CC3B0CDA1A9}" type="slidenum">
              <a:rPr lang="en-US" smtClean="0"/>
              <a:t>35</a:t>
            </a:fld>
            <a:endParaRPr lang="en-US"/>
          </a:p>
        </p:txBody>
      </p:sp>
    </p:spTree>
    <p:extLst>
      <p:ext uri="{BB962C8B-B14F-4D97-AF65-F5344CB8AC3E}">
        <p14:creationId xmlns:p14="http://schemas.microsoft.com/office/powerpoint/2010/main" val="16041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Our goal is to create and provide knowledge to those who will be making decisions about how a doubling* the effective bandwidth for aluminum mirrors might be achieved. </a:t>
            </a:r>
          </a:p>
          <a:p>
            <a:r>
              <a:rPr lang="en-US" sz="1200" dirty="0"/>
              <a:t>Advance the technology readiness level for using bare aluminum mirrors and bare aluminum mirrors with EUV reflectance to and, for some, through TRL 3.</a:t>
            </a:r>
          </a:p>
          <a:p>
            <a:endParaRPr lang="en-US" dirty="0"/>
          </a:p>
        </p:txBody>
      </p:sp>
      <p:sp>
        <p:nvSpPr>
          <p:cNvPr id="4" name="Slide Number Placeholder 3"/>
          <p:cNvSpPr>
            <a:spLocks noGrp="1"/>
          </p:cNvSpPr>
          <p:nvPr>
            <p:ph type="sldNum" sz="quarter" idx="10"/>
          </p:nvPr>
        </p:nvSpPr>
        <p:spPr/>
        <p:txBody>
          <a:bodyPr/>
          <a:lstStyle/>
          <a:p>
            <a:fld id="{4714D975-4E61-4846-A7B0-15E5BBE5AE61}" type="slidenum">
              <a:rPr lang="en-US" altLang="en-US" smtClean="0"/>
              <a:pPr/>
              <a:t>36</a:t>
            </a:fld>
            <a:endParaRPr lang="en-US" altLang="en-US"/>
          </a:p>
        </p:txBody>
      </p:sp>
    </p:spTree>
    <p:extLst>
      <p:ext uri="{BB962C8B-B14F-4D97-AF65-F5344CB8AC3E}">
        <p14:creationId xmlns:p14="http://schemas.microsoft.com/office/powerpoint/2010/main" val="117196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2020 in their next decadal survey, NASA will be considering for priority a new space telescope called LUVOIR.  It’s called LUVOIR because it </a:t>
            </a:r>
            <a:r>
              <a:rPr lang="en-US" baseline="0" dirty="0" err="1"/>
              <a:t>wil</a:t>
            </a:r>
            <a:r>
              <a:rPr lang="en-US" baseline="0" dirty="0"/>
              <a:t> be large and will collect information in the ultraviolet, optical, and infrared wavelength ranges.  The mirror for this telescope – which will be 8-16 meters in diameter – will need to be coated with an excellent broadband reflector.  </a:t>
            </a:r>
          </a:p>
          <a:p>
            <a:r>
              <a:rPr lang="en-US" baseline="0" dirty="0"/>
              <a:t>This is an image of the James Webb telescope – which had a 6.5 m diameter mirror . You can see in the picture how big that is compared to the people working on it.  LUVOIR </a:t>
            </a:r>
            <a:r>
              <a:rPr lang="en-US" baseline="0" dirty="0" err="1"/>
              <a:t>wil</a:t>
            </a:r>
            <a:r>
              <a:rPr lang="en-US" baseline="0" dirty="0"/>
              <a:t> be even bigger.</a:t>
            </a:r>
            <a:endParaRPr lang="en-US" dirty="0"/>
          </a:p>
        </p:txBody>
      </p:sp>
      <p:sp>
        <p:nvSpPr>
          <p:cNvPr id="4" name="Slide Number Placeholder 3"/>
          <p:cNvSpPr>
            <a:spLocks noGrp="1"/>
          </p:cNvSpPr>
          <p:nvPr>
            <p:ph type="sldNum" sz="quarter" idx="10"/>
          </p:nvPr>
        </p:nvSpPr>
        <p:spPr/>
        <p:txBody>
          <a:bodyPr/>
          <a:lstStyle/>
          <a:p>
            <a:fld id="{4306DDDC-A1CD-4944-87A4-F136C3B7BA5D}" type="slidenum">
              <a:rPr lang="en-US" smtClean="0"/>
              <a:t>37</a:t>
            </a:fld>
            <a:endParaRPr lang="en-US"/>
          </a:p>
        </p:txBody>
      </p:sp>
    </p:spTree>
    <p:extLst>
      <p:ext uri="{BB962C8B-B14F-4D97-AF65-F5344CB8AC3E}">
        <p14:creationId xmlns:p14="http://schemas.microsoft.com/office/powerpoint/2010/main" val="20082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B839D9-6204-4C45-9D3A-41F313B8583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[Talk a lot about applications.]</a:t>
            </a:r>
          </a:p>
          <a:p>
            <a:r>
              <a:rPr lang="en-US" altLang="en-US"/>
              <a:t>***[Click]***</a:t>
            </a:r>
          </a:p>
          <a:p>
            <a:r>
              <a:rPr lang="en-US" altLang="en-US"/>
              <a:t>Extreme Ultraviolet optics have applications in many varied fields.  </a:t>
            </a:r>
          </a:p>
          <a:p>
            <a:r>
              <a:rPr lang="en-US" altLang="en-US"/>
              <a:t>***[Click]***</a:t>
            </a:r>
          </a:p>
          <a:p>
            <a:r>
              <a:rPr lang="en-US" altLang="en-US"/>
              <a:t>For example, Ultraviolet optics are often used in astronomical observations.  BYU currently has a uranium thin film mirror on the IMAGE satellite.  This picture of the earth’s magnetosphere was taken in the EUV with the optics on board the IMAGE satellite.  </a:t>
            </a:r>
          </a:p>
          <a:p>
            <a:r>
              <a:rPr lang="en-US" altLang="en-US"/>
              <a:t>***[Click]***</a:t>
            </a:r>
          </a:p>
          <a:p>
            <a:r>
              <a:rPr lang="en-US" altLang="en-US"/>
              <a:t>In addition, EUV optics may soon be of great benefit to the micro-processing industry. Current computer chips are made with deep ultraviolet wavelengths of light.  This corresponds to a resolution of several hundred nanometers. These current methods are reaching an effective barrier, and microprocessor manufacturers will have to switch to reflective EUV and soft X-Ray optics within the next couple of years.  Lithography at the wavelengths with which we are dealing could dramatically decrease the size of computer chip features.  </a:t>
            </a:r>
          </a:p>
          <a:p>
            <a:r>
              <a:rPr lang="en-US" altLang="en-US"/>
              <a:t>***[Click]***</a:t>
            </a:r>
          </a:p>
          <a:p>
            <a:r>
              <a:rPr lang="en-US" altLang="en-US"/>
              <a:t>Future applications may include soft X-Ray [about 4 nm “water window”] microscopes.  Current cellular microscopes rely on coating the specimens with gold atoms and studying the structure with a tunneling electron microscope.  Since the gold coating process is lethal to microorganisms, this only gives an image of the organism after it has been dead for quite some time.  EUV microscopes, while also potentially lethal to microorganisms, would give a much clearer view of the living cellular structure of the specimen.  </a:t>
            </a:r>
          </a:p>
        </p:txBody>
      </p:sp>
    </p:spTree>
    <p:extLst>
      <p:ext uri="{BB962C8B-B14F-4D97-AF65-F5344CB8AC3E}">
        <p14:creationId xmlns:p14="http://schemas.microsoft.com/office/powerpoint/2010/main" val="108697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UV is from 100-400nm</a:t>
            </a:r>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04586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8527C-B977-401B-86B2-9CC3B0CDA1A9}" type="slidenum">
              <a:rPr lang="en-US" smtClean="0"/>
              <a:t>7</a:t>
            </a:fld>
            <a:endParaRPr lang="en-US"/>
          </a:p>
        </p:txBody>
      </p:sp>
    </p:spTree>
    <p:extLst>
      <p:ext uri="{BB962C8B-B14F-4D97-AF65-F5344CB8AC3E}">
        <p14:creationId xmlns:p14="http://schemas.microsoft.com/office/powerpoint/2010/main" val="33307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B839D9-6204-4C45-9D3A-41F313B8583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[Talk a lot about applications.]</a:t>
            </a:r>
          </a:p>
          <a:p>
            <a:r>
              <a:rPr lang="en-US" altLang="en-US"/>
              <a:t>***[Click]***</a:t>
            </a:r>
          </a:p>
          <a:p>
            <a:r>
              <a:rPr lang="en-US" altLang="en-US"/>
              <a:t>Extreme Ultraviolet optics have applications in many varied fields.  </a:t>
            </a:r>
          </a:p>
          <a:p>
            <a:r>
              <a:rPr lang="en-US" altLang="en-US"/>
              <a:t>***[Click]***</a:t>
            </a:r>
          </a:p>
          <a:p>
            <a:r>
              <a:rPr lang="en-US" altLang="en-US"/>
              <a:t>For example, Ultraviolet optics are often used in astronomical observations.  BYU currently has a uranium thin film mirror on the IMAGE satellite.  This picture of the earth’s magnetosphere was taken in the EUV with the optics on board the IMAGE satellite.  </a:t>
            </a:r>
          </a:p>
          <a:p>
            <a:r>
              <a:rPr lang="en-US" altLang="en-US"/>
              <a:t>***[Click]***</a:t>
            </a:r>
          </a:p>
          <a:p>
            <a:r>
              <a:rPr lang="en-US" altLang="en-US"/>
              <a:t>In addition, EUV optics may soon be of great benefit to the micro-processing industry. Current computer chips are made with deep ultraviolet wavelengths of light.  This corresponds to a resolution of several hundred nanometers. These current methods are reaching an effective barrier, and microprocessor manufacturers will have to switch to reflective EUV and soft X-Ray optics within the next couple of years.  Lithography at the wavelengths with which we are dealing could dramatically decrease the size of computer chip features.  </a:t>
            </a:r>
          </a:p>
          <a:p>
            <a:r>
              <a:rPr lang="en-US" altLang="en-US"/>
              <a:t>***[Click]***</a:t>
            </a:r>
          </a:p>
          <a:p>
            <a:r>
              <a:rPr lang="en-US" altLang="en-US"/>
              <a:t>Future applications may include soft X-Ray [about 4 nm “water window”] microscopes.  Current cellular microscopes rely on coating the specimens with gold atoms and studying the structure with a tunneling electron microscope.  Since the gold coating process is lethal to microorganisms, this only gives an image of the organism after it has been dead for quite some time.  EUV microscopes, while also potentially lethal to microorganisms, would give a much clearer view of the living cellular structure of the specimen.  </a:t>
            </a:r>
          </a:p>
        </p:txBody>
      </p:sp>
    </p:spTree>
    <p:extLst>
      <p:ext uri="{BB962C8B-B14F-4D97-AF65-F5344CB8AC3E}">
        <p14:creationId xmlns:p14="http://schemas.microsoft.com/office/powerpoint/2010/main" val="50051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8527C-B977-401B-86B2-9CC3B0CDA1A9}" type="slidenum">
              <a:rPr lang="en-US" smtClean="0"/>
              <a:t>17</a:t>
            </a:fld>
            <a:endParaRPr lang="en-US"/>
          </a:p>
        </p:txBody>
      </p:sp>
    </p:spTree>
    <p:extLst>
      <p:ext uri="{BB962C8B-B14F-4D97-AF65-F5344CB8AC3E}">
        <p14:creationId xmlns:p14="http://schemas.microsoft.com/office/powerpoint/2010/main" val="294924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Colorado Ultraviolet Transit Experiment (CUTE): A dedicated </a:t>
            </a:r>
            <a:r>
              <a:rPr lang="en-US" b="1" dirty="0" err="1"/>
              <a:t>cubesat</a:t>
            </a:r>
            <a:r>
              <a:rPr lang="en-US" b="1" dirty="0"/>
              <a:t> mission to study exoplanetary mass loss and magnetic fields</a:t>
            </a:r>
          </a:p>
          <a:p>
            <a:r>
              <a:rPr lang="en-US" dirty="0">
                <a:hlinkClick r:id="rId3"/>
              </a:rPr>
              <a:t>Brian T. Fleming</a:t>
            </a:r>
            <a:r>
              <a:rPr lang="en-US" dirty="0"/>
              <a:t>, </a:t>
            </a:r>
            <a:r>
              <a:rPr lang="en-US" dirty="0">
                <a:hlinkClick r:id="rId4"/>
              </a:rPr>
              <a:t>Kevin France</a:t>
            </a:r>
            <a:r>
              <a:rPr lang="en-US" dirty="0"/>
              <a:t>, </a:t>
            </a:r>
            <a:r>
              <a:rPr lang="en-US" dirty="0">
                <a:hlinkClick r:id="rId5"/>
              </a:rPr>
              <a:t>Nicholas Nell</a:t>
            </a:r>
            <a:r>
              <a:rPr lang="en-US" dirty="0"/>
              <a:t>, </a:t>
            </a:r>
            <a:r>
              <a:rPr lang="en-US" dirty="0">
                <a:hlinkClick r:id="rId6"/>
              </a:rPr>
              <a:t>Richard </a:t>
            </a:r>
            <a:r>
              <a:rPr lang="en-US" dirty="0" err="1">
                <a:hlinkClick r:id="rId6"/>
              </a:rPr>
              <a:t>Kohnert</a:t>
            </a:r>
            <a:r>
              <a:rPr lang="en-US" dirty="0"/>
              <a:t>, </a:t>
            </a:r>
            <a:r>
              <a:rPr lang="en-US" dirty="0">
                <a:hlinkClick r:id="rId7"/>
              </a:rPr>
              <a:t>Kelsey Pool</a:t>
            </a:r>
            <a:r>
              <a:rPr lang="en-US" dirty="0"/>
              <a:t>, </a:t>
            </a:r>
            <a:r>
              <a:rPr lang="en-US" dirty="0">
                <a:hlinkClick r:id="rId8"/>
              </a:rPr>
              <a:t>Arika Egan</a:t>
            </a:r>
            <a:r>
              <a:rPr lang="en-US" dirty="0"/>
              <a:t>, </a:t>
            </a:r>
            <a:r>
              <a:rPr lang="en-US" dirty="0">
                <a:hlinkClick r:id="rId9"/>
              </a:rPr>
              <a:t>Luca </a:t>
            </a:r>
            <a:r>
              <a:rPr lang="en-US" dirty="0" err="1">
                <a:hlinkClick r:id="rId9"/>
              </a:rPr>
              <a:t>Fossati</a:t>
            </a:r>
            <a:r>
              <a:rPr lang="en-US" dirty="0"/>
              <a:t>, </a:t>
            </a:r>
            <a:r>
              <a:rPr lang="en-US" dirty="0" err="1">
                <a:hlinkClick r:id="rId10"/>
              </a:rPr>
              <a:t>Tommi</a:t>
            </a:r>
            <a:r>
              <a:rPr lang="en-US" dirty="0">
                <a:hlinkClick r:id="rId10"/>
              </a:rPr>
              <a:t> Koskinen</a:t>
            </a:r>
            <a:r>
              <a:rPr lang="en-US" dirty="0"/>
              <a:t>, </a:t>
            </a:r>
            <a:r>
              <a:rPr lang="en-US" dirty="0">
                <a:hlinkClick r:id="rId11"/>
              </a:rPr>
              <a:t>Aline A. </a:t>
            </a:r>
            <a:r>
              <a:rPr lang="en-US" dirty="0" err="1">
                <a:hlinkClick r:id="rId11"/>
              </a:rPr>
              <a:t>Vidotto</a:t>
            </a:r>
            <a:r>
              <a:rPr lang="en-US" dirty="0"/>
              <a:t>, </a:t>
            </a:r>
            <a:r>
              <a:rPr lang="en-US" dirty="0">
                <a:hlinkClick r:id="rId12"/>
              </a:rPr>
              <a:t>Keri Hoadley</a:t>
            </a:r>
            <a:r>
              <a:rPr lang="en-US" dirty="0"/>
              <a:t>, </a:t>
            </a:r>
            <a:r>
              <a:rPr lang="en-US" dirty="0">
                <a:hlinkClick r:id="rId13"/>
              </a:rPr>
              <a:t>Jean-Michel Desert</a:t>
            </a:r>
            <a:r>
              <a:rPr lang="en-US" dirty="0"/>
              <a:t>, </a:t>
            </a:r>
            <a:r>
              <a:rPr lang="en-US" dirty="0">
                <a:hlinkClick r:id="rId14"/>
              </a:rPr>
              <a:t>Matthew Beasley</a:t>
            </a:r>
            <a:r>
              <a:rPr lang="en-US" dirty="0"/>
              <a:t>, </a:t>
            </a:r>
            <a:r>
              <a:rPr lang="en-US" dirty="0">
                <a:hlinkClick r:id="rId15"/>
              </a:rPr>
              <a:t>Pascal Petit</a:t>
            </a:r>
            <a:endParaRPr lang="en-US" dirty="0"/>
          </a:p>
          <a:p>
            <a:r>
              <a:rPr lang="en-US" dirty="0"/>
              <a:t>(Submitted on 8 Jan 2018)</a:t>
            </a:r>
          </a:p>
          <a:p>
            <a:r>
              <a:rPr lang="en-US" dirty="0"/>
              <a:t>The Colorado Ultraviolet Transit Experiment (CUTE) is a near-UV (2550 - 3300 Angstrom) 6U </a:t>
            </a:r>
            <a:r>
              <a:rPr lang="en-US" dirty="0" err="1"/>
              <a:t>cubesat</a:t>
            </a:r>
            <a:r>
              <a:rPr lang="en-US" dirty="0"/>
              <a:t> mission designed to monitor transiting hot </a:t>
            </a:r>
            <a:r>
              <a:rPr lang="en-US" dirty="0" err="1"/>
              <a:t>Jupiters</a:t>
            </a:r>
            <a:r>
              <a:rPr lang="en-US" dirty="0"/>
              <a:t> to quantify their atmospheric mass loss and magnetic fields. CUTE will probe both atomic (Mg and Fe) and molecular (OH) lines for evidence of enhanced transit absorption, and to search for evidence of early ingress due to bow shocks ahead of the planet's orbital motion. As a dedicated mission, CUTE will observe more than 100 spectroscopic transits of hot </a:t>
            </a:r>
            <a:r>
              <a:rPr lang="en-US" dirty="0" err="1"/>
              <a:t>Jupiters</a:t>
            </a:r>
            <a:r>
              <a:rPr lang="en-US" dirty="0"/>
              <a:t> over a nominal seven month mission. This represents the equivalent of more than 700 orbits of the only other instrument capable of these measurements, the Hubble Space Telescope. CUTE efficiently utilizes the available </a:t>
            </a:r>
            <a:r>
              <a:rPr lang="en-US" dirty="0" err="1"/>
              <a:t>cubesat</a:t>
            </a:r>
            <a:r>
              <a:rPr lang="en-US" dirty="0"/>
              <a:t> volume by means of an innovative optical design to achieve a projected effective area of 28 sq. cm, low instrumental background, and a spectral resolving power of 3000 over the primary science bandpass. These performance characteristics enable CUTE to discern transit depths between 0.1 - 1% in individual spectral absorption lines. We present the CUTE optical and mechanical design, a summary of the science motivation and expected results, and an overview of the projected fabrication, calibration and launch timeline. https://arxiv.org/abs/1801.02673 </a:t>
            </a:r>
          </a:p>
        </p:txBody>
      </p:sp>
      <p:sp>
        <p:nvSpPr>
          <p:cNvPr id="4" name="Slide Number Placeholder 3"/>
          <p:cNvSpPr>
            <a:spLocks noGrp="1"/>
          </p:cNvSpPr>
          <p:nvPr>
            <p:ph type="sldNum" sz="quarter" idx="5"/>
          </p:nvPr>
        </p:nvSpPr>
        <p:spPr/>
        <p:txBody>
          <a:bodyPr/>
          <a:lstStyle/>
          <a:p>
            <a:fld id="{F388527C-B977-401B-86B2-9CC3B0CDA1A9}" type="slidenum">
              <a:rPr lang="en-US" smtClean="0"/>
              <a:t>19</a:t>
            </a:fld>
            <a:endParaRPr lang="en-US"/>
          </a:p>
        </p:txBody>
      </p:sp>
    </p:spTree>
    <p:extLst>
      <p:ext uri="{BB962C8B-B14F-4D97-AF65-F5344CB8AC3E}">
        <p14:creationId xmlns:p14="http://schemas.microsoft.com/office/powerpoint/2010/main" val="271773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a:t>
            </a:r>
            <a:r>
              <a:rPr lang="en-US" i="1" dirty="0"/>
              <a:t>Atmospheric Imaging Assembly</a:t>
            </a:r>
            <a:r>
              <a:rPr lang="en-US" dirty="0"/>
              <a:t> (AIA) instrument onboard the </a:t>
            </a:r>
            <a:r>
              <a:rPr lang="en-US" i="1" dirty="0"/>
              <a:t>Solar Dynamics Observatory</a:t>
            </a:r>
            <a:r>
              <a:rPr lang="en-US" dirty="0"/>
              <a:t> (SDO) is an array of four normal-incidence reflecting telescopes that image the Sun in ten EUV and UV wavelength channels. We present the initial photometric calibration of AIA, based on preflight measurements of the response of the telescope components. The estimated accuracy is of order 25%, which is consistent with the results of comparisons with full-disk irradiance measurements and spectral models. We also describe the characterization of the instrument performance, including image resolution, alignment, camera-system gain, flat-fielding, and data compression.</a:t>
            </a:r>
          </a:p>
        </p:txBody>
      </p:sp>
      <p:sp>
        <p:nvSpPr>
          <p:cNvPr id="4" name="Slide Number Placeholder 3"/>
          <p:cNvSpPr>
            <a:spLocks noGrp="1"/>
          </p:cNvSpPr>
          <p:nvPr>
            <p:ph type="sldNum" sz="quarter" idx="5"/>
          </p:nvPr>
        </p:nvSpPr>
        <p:spPr/>
        <p:txBody>
          <a:bodyPr/>
          <a:lstStyle/>
          <a:p>
            <a:fld id="{F388527C-B977-401B-86B2-9CC3B0CDA1A9}" type="slidenum">
              <a:rPr lang="en-US" smtClean="0"/>
              <a:t>21</a:t>
            </a:fld>
            <a:endParaRPr lang="en-US"/>
          </a:p>
        </p:txBody>
      </p:sp>
    </p:spTree>
    <p:extLst>
      <p:ext uri="{BB962C8B-B14F-4D97-AF65-F5344CB8AC3E}">
        <p14:creationId xmlns:p14="http://schemas.microsoft.com/office/powerpoint/2010/main" val="185562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the ROSAT WFC and EUVE missions can be claimed as outstanding successes,</a:t>
            </a:r>
          </a:p>
          <a:p>
            <a:r>
              <a:rPr lang="en-US" sz="1200" b="0" i="0" u="none" strike="noStrike" kern="1200" baseline="0" dirty="0">
                <a:solidFill>
                  <a:schemeClr val="tx1"/>
                </a:solidFill>
                <a:latin typeface="+mn-lt"/>
                <a:ea typeface="+mn-ea"/>
                <a:cs typeface="+mn-cs"/>
              </a:rPr>
              <a:t>their telescopes were of comparatively limited aperture. Typical effective areas for the survey</a:t>
            </a:r>
          </a:p>
          <a:p>
            <a:r>
              <a:rPr lang="en-US" sz="1200" b="0" i="0" u="none" strike="noStrike" kern="1200" baseline="0" dirty="0">
                <a:solidFill>
                  <a:schemeClr val="tx1"/>
                </a:solidFill>
                <a:latin typeface="+mn-lt"/>
                <a:ea typeface="+mn-ea"/>
                <a:cs typeface="+mn-cs"/>
              </a:rPr>
              <a:t>instruments ranged from ≈10–20 cm2, while the peak effective area of the EUVE spectrometer</a:t>
            </a:r>
          </a:p>
          <a:p>
            <a:r>
              <a:rPr lang="en-US" sz="1200" b="0" i="0" u="none" strike="noStrike" kern="1200" baseline="0" dirty="0">
                <a:solidFill>
                  <a:schemeClr val="tx1"/>
                </a:solidFill>
                <a:latin typeface="+mn-lt"/>
                <a:ea typeface="+mn-ea"/>
                <a:cs typeface="+mn-cs"/>
              </a:rPr>
              <a:t>was ≈1 cm2. These figures can be contrasted with the </a:t>
            </a:r>
            <a:r>
              <a:rPr lang="en-US" sz="1200" b="0" i="1" u="none"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200 cm2 effective area of the</a:t>
            </a:r>
          </a:p>
          <a:p>
            <a:r>
              <a:rPr lang="en-US" sz="1200" b="0" i="0" u="none" strike="noStrike" kern="1200" baseline="0" dirty="0">
                <a:solidFill>
                  <a:schemeClr val="tx1"/>
                </a:solidFill>
                <a:latin typeface="+mn-lt"/>
                <a:ea typeface="+mn-ea"/>
                <a:cs typeface="+mn-cs"/>
              </a:rPr>
              <a:t>ROSAT XRT with its PSPC detector. Clearly, it would be desirable to construct new EUV</a:t>
            </a:r>
          </a:p>
          <a:p>
            <a:r>
              <a:rPr lang="en-US" sz="1200" b="0" i="0" u="none" strike="noStrike" kern="1200" baseline="0" dirty="0">
                <a:solidFill>
                  <a:schemeClr val="tx1"/>
                </a:solidFill>
                <a:latin typeface="+mn-lt"/>
                <a:ea typeface="+mn-ea"/>
                <a:cs typeface="+mn-cs"/>
              </a:rPr>
              <a:t>instrumentation with much higher effective areas than already flown.</a:t>
            </a:r>
            <a:endParaRPr lang="en-US" dirty="0"/>
          </a:p>
        </p:txBody>
      </p:sp>
      <p:sp>
        <p:nvSpPr>
          <p:cNvPr id="4" name="Slide Number Placeholder 3"/>
          <p:cNvSpPr>
            <a:spLocks noGrp="1"/>
          </p:cNvSpPr>
          <p:nvPr>
            <p:ph type="sldNum" sz="quarter" idx="5"/>
          </p:nvPr>
        </p:nvSpPr>
        <p:spPr/>
        <p:txBody>
          <a:bodyPr/>
          <a:lstStyle/>
          <a:p>
            <a:fld id="{F388527C-B977-401B-86B2-9CC3B0CDA1A9}" type="slidenum">
              <a:rPr lang="en-US" smtClean="0"/>
              <a:t>23</a:t>
            </a:fld>
            <a:endParaRPr lang="en-US"/>
          </a:p>
        </p:txBody>
      </p:sp>
    </p:spTree>
    <p:extLst>
      <p:ext uri="{BB962C8B-B14F-4D97-AF65-F5344CB8AC3E}">
        <p14:creationId xmlns:p14="http://schemas.microsoft.com/office/powerpoint/2010/main" val="287084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280660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Saturday 4 Jan. 2020</a:t>
            </a:r>
          </a:p>
        </p:txBody>
      </p:sp>
      <p:sp>
        <p:nvSpPr>
          <p:cNvPr id="6" name="Footer Placeholder 5"/>
          <p:cNvSpPr>
            <a:spLocks noGrp="1"/>
          </p:cNvSpPr>
          <p:nvPr>
            <p:ph type="ftr" sz="quarter" idx="11"/>
          </p:nvPr>
        </p:nvSpPr>
        <p:spPr/>
        <p:txBody>
          <a:bodyPr/>
          <a:lstStyle/>
          <a:p>
            <a:r>
              <a:rPr lang="en-US"/>
              <a:t>Cube Sat Workshop- 235th AAS meeting Honolulu Hawaii</a:t>
            </a:r>
          </a:p>
        </p:txBody>
      </p:sp>
      <p:sp>
        <p:nvSpPr>
          <p:cNvPr id="7" name="Slide Number Placeholder 6"/>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329951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182608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6289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338811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Saturday 4 Jan. 2020</a:t>
            </a:r>
          </a:p>
        </p:txBody>
      </p:sp>
      <p:sp>
        <p:nvSpPr>
          <p:cNvPr id="4"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325884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Saturday 4 Jan. 2020</a:t>
            </a:r>
          </a:p>
        </p:txBody>
      </p:sp>
      <p:sp>
        <p:nvSpPr>
          <p:cNvPr id="4"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37359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61606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58469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400330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Saturday 4 Jan. 2020</a:t>
            </a:r>
          </a:p>
        </p:txBody>
      </p:sp>
      <p:sp>
        <p:nvSpPr>
          <p:cNvPr id="5" name="Footer Placeholder 4"/>
          <p:cNvSpPr>
            <a:spLocks noGrp="1"/>
          </p:cNvSpPr>
          <p:nvPr>
            <p:ph type="ftr" sz="quarter" idx="11"/>
          </p:nvPr>
        </p:nvSpPr>
        <p:spPr/>
        <p:txBody>
          <a:bodyPr/>
          <a:lstStyle/>
          <a:p>
            <a:r>
              <a:rPr lang="en-US"/>
              <a:t>Cube Sat Workshop- 235th AAS meeting Honolulu Hawaii</a:t>
            </a:r>
          </a:p>
        </p:txBody>
      </p:sp>
      <p:sp>
        <p:nvSpPr>
          <p:cNvPr id="6" name="Slide Number Placeholder 5"/>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4835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Saturday 4 Jan. 2020</a:t>
            </a:r>
          </a:p>
        </p:txBody>
      </p:sp>
      <p:sp>
        <p:nvSpPr>
          <p:cNvPr id="6" name="Footer Placeholder 5"/>
          <p:cNvSpPr>
            <a:spLocks noGrp="1"/>
          </p:cNvSpPr>
          <p:nvPr>
            <p:ph type="ftr" sz="quarter" idx="11"/>
          </p:nvPr>
        </p:nvSpPr>
        <p:spPr/>
        <p:txBody>
          <a:bodyPr/>
          <a:lstStyle/>
          <a:p>
            <a:r>
              <a:rPr lang="en-US"/>
              <a:t>Cube Sat Workshop- 235th AAS meeting Honolulu Hawaii</a:t>
            </a:r>
          </a:p>
        </p:txBody>
      </p:sp>
      <p:sp>
        <p:nvSpPr>
          <p:cNvPr id="7" name="Slide Number Placeholder 6"/>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173329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Saturday 4 Jan. 2020</a:t>
            </a:r>
          </a:p>
        </p:txBody>
      </p:sp>
      <p:sp>
        <p:nvSpPr>
          <p:cNvPr id="8" name="Footer Placeholder 7"/>
          <p:cNvSpPr>
            <a:spLocks noGrp="1"/>
          </p:cNvSpPr>
          <p:nvPr>
            <p:ph type="ftr" sz="quarter" idx="11"/>
          </p:nvPr>
        </p:nvSpPr>
        <p:spPr/>
        <p:txBody>
          <a:bodyPr/>
          <a:lstStyle/>
          <a:p>
            <a:r>
              <a:rPr lang="en-US"/>
              <a:t>Cube Sat Workshop- 235th AAS meeting Honolulu Hawaii</a:t>
            </a:r>
          </a:p>
        </p:txBody>
      </p:sp>
      <p:sp>
        <p:nvSpPr>
          <p:cNvPr id="9" name="Slide Number Placeholder 8"/>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267276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Saturday 4 Jan. 2020</a:t>
            </a:r>
          </a:p>
        </p:txBody>
      </p:sp>
      <p:sp>
        <p:nvSpPr>
          <p:cNvPr id="5" name="Footer Placeholder 3"/>
          <p:cNvSpPr>
            <a:spLocks noGrp="1"/>
          </p:cNvSpPr>
          <p:nvPr>
            <p:ph type="ftr" sz="quarter" idx="11"/>
          </p:nvPr>
        </p:nvSpPr>
        <p:spPr/>
        <p:txBody>
          <a:bodyPr/>
          <a:lstStyle/>
          <a:p>
            <a:r>
              <a:rPr lang="en-US"/>
              <a:t>Cube Sat Workshop- 235th AAS meeting Honolulu Hawaii</a:t>
            </a:r>
          </a:p>
        </p:txBody>
      </p:sp>
      <p:sp>
        <p:nvSpPr>
          <p:cNvPr id="6" name="Slide Number Placeholder 4"/>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287325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Saturday 4 Jan. 2020</a:t>
            </a:r>
          </a:p>
        </p:txBody>
      </p:sp>
      <p:sp>
        <p:nvSpPr>
          <p:cNvPr id="5" name="Footer Placeholder 2"/>
          <p:cNvSpPr>
            <a:spLocks noGrp="1"/>
          </p:cNvSpPr>
          <p:nvPr>
            <p:ph type="ftr" sz="quarter" idx="11"/>
          </p:nvPr>
        </p:nvSpPr>
        <p:spPr/>
        <p:txBody>
          <a:bodyPr/>
          <a:lstStyle/>
          <a:p>
            <a:r>
              <a:rPr lang="en-US"/>
              <a:t>Cube Sat Workshop- 235th AAS meeting Honolulu Hawaii</a:t>
            </a:r>
          </a:p>
        </p:txBody>
      </p:sp>
      <p:sp>
        <p:nvSpPr>
          <p:cNvPr id="6" name="Slide Number Placeholder 3"/>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17702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Saturday 4 Jan. 2020</a:t>
            </a:r>
          </a:p>
        </p:txBody>
      </p:sp>
      <p:sp>
        <p:nvSpPr>
          <p:cNvPr id="5" name="Footer Placeholder 5"/>
          <p:cNvSpPr>
            <a:spLocks noGrp="1"/>
          </p:cNvSpPr>
          <p:nvPr>
            <p:ph type="ftr" sz="quarter" idx="11"/>
          </p:nvPr>
        </p:nvSpPr>
        <p:spPr/>
        <p:txBody>
          <a:bodyPr/>
          <a:lstStyle/>
          <a:p>
            <a:r>
              <a:rPr lang="en-US"/>
              <a:t>Cube Sat Workshop- 235th AAS meeting Honolulu Hawaii</a:t>
            </a:r>
          </a:p>
        </p:txBody>
      </p:sp>
      <p:sp>
        <p:nvSpPr>
          <p:cNvPr id="6" name="Slide Number Placeholder 6"/>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17436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Saturday 4 Jan. 2020</a:t>
            </a:r>
          </a:p>
        </p:txBody>
      </p:sp>
      <p:sp>
        <p:nvSpPr>
          <p:cNvPr id="6" name="Footer Placeholder 5"/>
          <p:cNvSpPr>
            <a:spLocks noGrp="1"/>
          </p:cNvSpPr>
          <p:nvPr>
            <p:ph type="ftr" sz="quarter" idx="11"/>
          </p:nvPr>
        </p:nvSpPr>
        <p:spPr/>
        <p:txBody>
          <a:bodyPr/>
          <a:lstStyle/>
          <a:p>
            <a:r>
              <a:rPr lang="en-US"/>
              <a:t>Cube Sat Workshop- 235th AAS meeting Honolulu Hawaii</a:t>
            </a:r>
          </a:p>
        </p:txBody>
      </p:sp>
      <p:sp>
        <p:nvSpPr>
          <p:cNvPr id="7" name="Slide Number Placeholder 6"/>
          <p:cNvSpPr>
            <a:spLocks noGrp="1"/>
          </p:cNvSpPr>
          <p:nvPr>
            <p:ph type="sldNum" sz="quarter" idx="12"/>
          </p:nvPr>
        </p:nvSpPr>
        <p:spPr/>
        <p:txBody>
          <a:bodyPr/>
          <a:lstStyle/>
          <a:p>
            <a:fld id="{BF381663-B505-40FB-90C0-BA8463075140}" type="slidenum">
              <a:rPr lang="en-US" smtClean="0"/>
              <a:t>‹#›</a:t>
            </a:fld>
            <a:endParaRPr lang="en-US"/>
          </a:p>
        </p:txBody>
      </p:sp>
    </p:spTree>
    <p:extLst>
      <p:ext uri="{BB962C8B-B14F-4D97-AF65-F5344CB8AC3E}">
        <p14:creationId xmlns:p14="http://schemas.microsoft.com/office/powerpoint/2010/main" val="333831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Saturday 4 Jan. 2020</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Cube Sat Workshop- 235th AAS meeting Honolulu Hawaii</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F381663-B505-40FB-90C0-BA8463075140}" type="slidenum">
              <a:rPr lang="en-US" smtClean="0"/>
              <a:t>‹#›</a:t>
            </a:fld>
            <a:endParaRPr lang="en-US"/>
          </a:p>
        </p:txBody>
      </p:sp>
    </p:spTree>
    <p:extLst>
      <p:ext uri="{BB962C8B-B14F-4D97-AF65-F5344CB8AC3E}">
        <p14:creationId xmlns:p14="http://schemas.microsoft.com/office/powerpoint/2010/main" val="2050772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hyperlink" Target="https://science.sciencemag.org/content/268/5217/1595#aff-2" TargetMode="External"/><Relationship Id="rId3" Type="http://schemas.openxmlformats.org/officeDocument/2006/relationships/notesSlide" Target="../notesSlides/notesSlide8.xml"/><Relationship Id="rId7" Type="http://schemas.openxmlformats.org/officeDocument/2006/relationships/hyperlink" Target="https://science.sciencemag.org/content/268/5217/1595#aff-1" TargetMode="Externa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4.v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6.v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olarsystem.nasa.gov/resources/11663/jupiters-magnetosphere/" TargetMode="Externa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1.xml"/><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8.v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hyperlink" Target="http://physics.stackexchange.com/questions/216302/interference-of-light-in-a-dielectric-mirror" TargetMode="External"/><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www.dichroic.com.tw/dielectric.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1B51F-F029-4E3A-9986-2F75FA41314E}"/>
              </a:ext>
            </a:extLst>
          </p:cNvPr>
          <p:cNvSpPr>
            <a:spLocks noGrp="1"/>
          </p:cNvSpPr>
          <p:nvPr>
            <p:ph type="ctrTitle"/>
          </p:nvPr>
        </p:nvSpPr>
        <p:spPr>
          <a:xfrm>
            <a:off x="807720" y="1447801"/>
            <a:ext cx="10607039" cy="2331720"/>
          </a:xfrm>
        </p:spPr>
        <p:txBody>
          <a:bodyPr/>
          <a:lstStyle/>
          <a:p>
            <a:pPr algn="ctr"/>
            <a:r>
              <a:rPr lang="en-US" dirty="0">
                <a:latin typeface="Times New Roman" panose="02020603050405020304" pitchFamily="18" charset="0"/>
                <a:cs typeface="Times New Roman" panose="02020603050405020304" pitchFamily="18" charset="0"/>
              </a:rPr>
              <a:t>Mirror coatings for EUV and soft X-Ray imaging </a:t>
            </a:r>
          </a:p>
        </p:txBody>
      </p:sp>
      <p:sp>
        <p:nvSpPr>
          <p:cNvPr id="5" name="Subtitle 4">
            <a:extLst>
              <a:ext uri="{FF2B5EF4-FFF2-40B4-BE49-F238E27FC236}">
                <a16:creationId xmlns:a16="http://schemas.microsoft.com/office/drawing/2014/main" id="{86855347-E69B-4BA8-AD36-2A26A93D0E71}"/>
              </a:ext>
            </a:extLst>
          </p:cNvPr>
          <p:cNvSpPr>
            <a:spLocks noGrp="1"/>
          </p:cNvSpPr>
          <p:nvPr>
            <p:ph type="subTitle" idx="1"/>
          </p:nvPr>
        </p:nvSpPr>
        <p:spPr/>
        <p:txBody>
          <a:bodyPr/>
          <a:lstStyle/>
          <a:p>
            <a:r>
              <a:rPr lang="en-US" dirty="0"/>
              <a:t>David D. Allred -BYU</a:t>
            </a:r>
          </a:p>
        </p:txBody>
      </p:sp>
      <p:pic>
        <p:nvPicPr>
          <p:cNvPr id="13" name="Picture 12" descr="A picture containing photo, black, white, dark&#10;&#10;Description automatically generated">
            <a:extLst>
              <a:ext uri="{FF2B5EF4-FFF2-40B4-BE49-F238E27FC236}">
                <a16:creationId xmlns:a16="http://schemas.microsoft.com/office/drawing/2014/main" id="{0106E25C-A911-4C53-BC4A-F909BB840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023" y="685800"/>
            <a:ext cx="5422760" cy="5810099"/>
          </a:xfrm>
          <a:prstGeom prst="rect">
            <a:avLst/>
          </a:prstGeom>
        </p:spPr>
      </p:pic>
      <p:grpSp>
        <p:nvGrpSpPr>
          <p:cNvPr id="8" name="Group 22">
            <a:extLst>
              <a:ext uri="{FF2B5EF4-FFF2-40B4-BE49-F238E27FC236}">
                <a16:creationId xmlns:a16="http://schemas.microsoft.com/office/drawing/2014/main" id="{8A9689BB-F455-4007-89D3-205A6EF472EF}"/>
              </a:ext>
            </a:extLst>
          </p:cNvPr>
          <p:cNvGrpSpPr>
            <a:grpSpLocks/>
          </p:cNvGrpSpPr>
          <p:nvPr/>
        </p:nvGrpSpPr>
        <p:grpSpPr bwMode="auto">
          <a:xfrm>
            <a:off x="11147425" y="0"/>
            <a:ext cx="1044575" cy="915988"/>
            <a:chOff x="3408" y="2400"/>
            <a:chExt cx="658" cy="577"/>
          </a:xfrm>
        </p:grpSpPr>
        <p:graphicFrame>
          <p:nvGraphicFramePr>
            <p:cNvPr id="9" name="Object 23">
              <a:extLst>
                <a:ext uri="{FF2B5EF4-FFF2-40B4-BE49-F238E27FC236}">
                  <a16:creationId xmlns:a16="http://schemas.microsoft.com/office/drawing/2014/main" id="{3D01D5BB-7C98-47FF-B974-87F6F901CECA}"/>
                </a:ext>
              </a:extLst>
            </p:cNvPr>
            <p:cNvGraphicFramePr>
              <a:graphicFrameLocks noChangeAspect="1"/>
            </p:cNvGraphicFramePr>
            <p:nvPr>
              <p:extLst>
                <p:ext uri="{D42A27DB-BD31-4B8C-83A1-F6EECF244321}">
                  <p14:modId xmlns:p14="http://schemas.microsoft.com/office/powerpoint/2010/main" val="1369073474"/>
                </p:ext>
              </p:extLst>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11296" name="Bitmap Image" r:id="rId5" imgW="2076740" imgH="2019048" progId="Paint.Picture">
                    <p:embed/>
                  </p:oleObj>
                </mc:Choice>
                <mc:Fallback>
                  <p:oleObj name="Bitmap Image" r:id="rId5" imgW="2076740" imgH="2019048" progId="Paint.Picture">
                    <p:embed/>
                    <p:pic>
                      <p:nvPicPr>
                        <p:cNvPr id="19479"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24">
              <a:extLst>
                <a:ext uri="{FF2B5EF4-FFF2-40B4-BE49-F238E27FC236}">
                  <a16:creationId xmlns:a16="http://schemas.microsoft.com/office/drawing/2014/main" id="{E8B33A73-3FC5-4321-9F37-57873E540562}"/>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BYU EUV Optics</a:t>
              </a:r>
            </a:p>
          </p:txBody>
        </p:sp>
        <p:sp>
          <p:nvSpPr>
            <p:cNvPr id="11" name="Text Box 25">
              <a:extLst>
                <a:ext uri="{FF2B5EF4-FFF2-40B4-BE49-F238E27FC236}">
                  <a16:creationId xmlns:a16="http://schemas.microsoft.com/office/drawing/2014/main" id="{5E0DAF86-E81A-4CDF-ACA8-C5F5E9FF0ED8}"/>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pic>
        <p:nvPicPr>
          <p:cNvPr id="7" name="Picture 6">
            <a:extLst>
              <a:ext uri="{FF2B5EF4-FFF2-40B4-BE49-F238E27FC236}">
                <a16:creationId xmlns:a16="http://schemas.microsoft.com/office/drawing/2014/main" id="{C8368F7A-0CE3-4357-99D3-ED3A5B159DF8}"/>
              </a:ext>
            </a:extLst>
          </p:cNvPr>
          <p:cNvPicPr>
            <a:picLocks noChangeAspect="1"/>
          </p:cNvPicPr>
          <p:nvPr/>
        </p:nvPicPr>
        <p:blipFill>
          <a:blip r:embed="rId7"/>
          <a:stretch>
            <a:fillRect/>
          </a:stretch>
        </p:blipFill>
        <p:spPr>
          <a:xfrm>
            <a:off x="2537809" y="652079"/>
            <a:ext cx="5554631" cy="5811686"/>
          </a:xfrm>
          <a:prstGeom prst="rect">
            <a:avLst/>
          </a:prstGeom>
        </p:spPr>
      </p:pic>
      <p:pic>
        <p:nvPicPr>
          <p:cNvPr id="15" name="Picture 14">
            <a:extLst>
              <a:ext uri="{FF2B5EF4-FFF2-40B4-BE49-F238E27FC236}">
                <a16:creationId xmlns:a16="http://schemas.microsoft.com/office/drawing/2014/main" id="{97264028-A683-4A20-A9BE-16BEB91C8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8092" y="5299076"/>
            <a:ext cx="1514475" cy="1495425"/>
          </a:xfrm>
          <a:prstGeom prst="rect">
            <a:avLst/>
          </a:prstGeom>
        </p:spPr>
      </p:pic>
      <p:pic>
        <p:nvPicPr>
          <p:cNvPr id="16" name="Picture 2" descr="C:\Users\Faculty\Desktop\BYU_logo-full.jpg">
            <a:extLst>
              <a:ext uri="{FF2B5EF4-FFF2-40B4-BE49-F238E27FC236}">
                <a16:creationId xmlns:a16="http://schemas.microsoft.com/office/drawing/2014/main" id="{887C7204-AD5A-48FE-9DF5-44C9AF0D228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72" y="5443538"/>
            <a:ext cx="1338263"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1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8750"/>
            <a:ext cx="9799320" cy="667782"/>
          </a:xfrm>
        </p:spPr>
        <p:txBody>
          <a:bodyPr/>
          <a:lstStyle/>
          <a:p>
            <a:r>
              <a:rPr lang="en-US" sz="2800" dirty="0">
                <a:latin typeface="Times New Roman" panose="02020603050405020304" pitchFamily="18" charset="0"/>
                <a:cs typeface="Times New Roman" panose="02020603050405020304" pitchFamily="18" charset="0"/>
              </a:rPr>
              <a:t>Future opportunities for cube </a:t>
            </a:r>
            <a:r>
              <a:rPr lang="en-US" sz="2800" dirty="0" err="1" smtClean="0">
                <a:latin typeface="Times New Roman" panose="02020603050405020304" pitchFamily="18" charset="0"/>
                <a:cs typeface="Times New Roman" panose="02020603050405020304" pitchFamily="18" charset="0"/>
              </a:rPr>
              <a:t>sats</a:t>
            </a:r>
            <a:r>
              <a:rPr lang="en-US" sz="2800" dirty="0" smtClean="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Bare Aluminum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560" y="671228"/>
            <a:ext cx="7757160" cy="5344083"/>
          </a:xfrm>
        </p:spPr>
      </p:pic>
      <p:sp>
        <p:nvSpPr>
          <p:cNvPr id="5" name="TextBox 4"/>
          <p:cNvSpPr txBox="1"/>
          <p:nvPr/>
        </p:nvSpPr>
        <p:spPr>
          <a:xfrm>
            <a:off x="9567364" y="1327790"/>
            <a:ext cx="17526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Aluminum </a:t>
            </a:r>
          </a:p>
        </p:txBody>
      </p:sp>
      <p:sp>
        <p:nvSpPr>
          <p:cNvPr id="6" name="TextBox 5"/>
          <p:cNvSpPr txBox="1"/>
          <p:nvPr/>
        </p:nvSpPr>
        <p:spPr>
          <a:xfrm>
            <a:off x="1828800" y="5867400"/>
            <a:ext cx="66294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IR on left		          </a:t>
            </a:r>
            <a:r>
              <a:rPr lang="en-US" sz="1400" dirty="0">
                <a:solidFill>
                  <a:srgbClr val="FFFFFF"/>
                </a:solidFill>
                <a:latin typeface="Verdana" panose="020B0604030504040204" pitchFamily="34" charset="0"/>
              </a:rPr>
              <a:t>Visible UV    Far UV   </a:t>
            </a:r>
          </a:p>
        </p:txBody>
      </p:sp>
      <p:sp>
        <p:nvSpPr>
          <p:cNvPr id="3" name="Rectangle 2"/>
          <p:cNvSpPr/>
          <p:nvPr/>
        </p:nvSpPr>
        <p:spPr bwMode="auto">
          <a:xfrm>
            <a:off x="6632756" y="826532"/>
            <a:ext cx="1657804" cy="4324350"/>
          </a:xfrm>
          <a:prstGeom prst="rect">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Verdana" panose="020B0604030504040204" pitchFamily="34" charset="0"/>
            </a:endParaRPr>
          </a:p>
        </p:txBody>
      </p:sp>
      <p:sp>
        <p:nvSpPr>
          <p:cNvPr id="7" name="Rectangle 6"/>
          <p:cNvSpPr/>
          <p:nvPr/>
        </p:nvSpPr>
        <p:spPr bwMode="auto">
          <a:xfrm>
            <a:off x="7391400" y="1301197"/>
            <a:ext cx="838200" cy="3775830"/>
          </a:xfrm>
          <a:prstGeom prst="rect">
            <a:avLst/>
          </a:prstGeom>
          <a:gradFill flip="none" rotWithShape="1">
            <a:gsLst>
              <a:gs pos="0">
                <a:srgbClr val="00B0F0">
                  <a:tint val="66000"/>
                  <a:satMod val="160000"/>
                  <a:alpha val="48000"/>
                </a:srgbClr>
              </a:gs>
              <a:gs pos="0">
                <a:srgbClr val="00B0F0">
                  <a:tint val="44500"/>
                  <a:satMod val="160000"/>
                  <a:alpha val="5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FFFFF"/>
              </a:solidFill>
              <a:latin typeface="Verdana" panose="020B0604030504040204" pitchFamily="34" charset="0"/>
            </a:endParaRPr>
          </a:p>
        </p:txBody>
      </p:sp>
      <p:sp>
        <p:nvSpPr>
          <p:cNvPr id="8" name="TextBox 7"/>
          <p:cNvSpPr txBox="1"/>
          <p:nvPr/>
        </p:nvSpPr>
        <p:spPr>
          <a:xfrm>
            <a:off x="6828268" y="5947617"/>
            <a:ext cx="3155266" cy="954107"/>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FFB3B3"/>
                </a:solidFill>
                <a:latin typeface="Verdana" panose="020B0604030504040204" pitchFamily="34" charset="0"/>
              </a:rPr>
              <a:t>   Effect of Aluminum oxide</a:t>
            </a:r>
          </a:p>
        </p:txBody>
      </p:sp>
      <p:sp>
        <p:nvSpPr>
          <p:cNvPr id="9" name="TextBox 8"/>
          <p:cNvSpPr txBox="1"/>
          <p:nvPr/>
        </p:nvSpPr>
        <p:spPr>
          <a:xfrm>
            <a:off x="9045980" y="4216390"/>
            <a:ext cx="2438400" cy="1323439"/>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2060"/>
                </a:solidFill>
                <a:latin typeface="Verdana" panose="020B0604030504040204" pitchFamily="34" charset="0"/>
              </a:rPr>
              <a:t>Effect of Fluoride (MgF2 etc.) over coat. </a:t>
            </a:r>
          </a:p>
          <a:p>
            <a:pPr eaLnBrk="0" fontAlgn="base" hangingPunct="0">
              <a:spcBef>
                <a:spcPct val="0"/>
              </a:spcBef>
              <a:spcAft>
                <a:spcPct val="0"/>
              </a:spcAft>
            </a:pPr>
            <a:endParaRPr lang="en-US" sz="2000" dirty="0">
              <a:solidFill>
                <a:srgbClr val="002060"/>
              </a:solidFill>
              <a:latin typeface="Verdana" panose="020B0604030504040204" pitchFamily="34" charset="0"/>
            </a:endParaRPr>
          </a:p>
        </p:txBody>
      </p:sp>
      <p:sp>
        <p:nvSpPr>
          <p:cNvPr id="10" name="TextBox 9"/>
          <p:cNvSpPr txBox="1"/>
          <p:nvPr/>
        </p:nvSpPr>
        <p:spPr>
          <a:xfrm>
            <a:off x="9045980" y="2350335"/>
            <a:ext cx="2993620" cy="2031325"/>
          </a:xfrm>
          <a:prstGeom prst="rect">
            <a:avLst/>
          </a:prstGeom>
          <a:noFill/>
        </p:spPr>
        <p:txBody>
          <a:bodyPr wrap="square" rtlCol="0">
            <a:spAutoFit/>
          </a:bodyPr>
          <a:lstStyle/>
          <a:p>
            <a:pPr eaLnBrk="0" fontAlgn="base" hangingPunct="0">
              <a:spcBef>
                <a:spcPct val="0"/>
              </a:spcBef>
              <a:spcAft>
                <a:spcPct val="0"/>
              </a:spcAft>
            </a:pPr>
            <a:r>
              <a:rPr lang="en-US" dirty="0" smtClean="0">
                <a:solidFill>
                  <a:srgbClr val="FFFFFF"/>
                </a:solidFill>
                <a:latin typeface="Verdana" panose="020B0604030504040204" pitchFamily="34" charset="0"/>
              </a:rPr>
              <a:t>Bare Al - high reflectance to the Lyman break.</a:t>
            </a:r>
          </a:p>
          <a:p>
            <a:pPr eaLnBrk="0" fontAlgn="base" hangingPunct="0">
              <a:spcBef>
                <a:spcPct val="0"/>
              </a:spcBef>
              <a:spcAft>
                <a:spcPct val="0"/>
              </a:spcAft>
            </a:pPr>
            <a:r>
              <a:rPr lang="en-US" dirty="0" smtClean="0">
                <a:solidFill>
                  <a:srgbClr val="FFFFFF"/>
                </a:solidFill>
                <a:latin typeface="Verdana" panose="020B0604030504040204" pitchFamily="34" charset="0"/>
              </a:rPr>
              <a:t>Yes.  Evaporate Al is possible. </a:t>
            </a:r>
          </a:p>
          <a:p>
            <a:pPr eaLnBrk="0" fontAlgn="base" hangingPunct="0">
              <a:spcBef>
                <a:spcPct val="0"/>
              </a:spcBef>
              <a:spcAft>
                <a:spcPct val="0"/>
              </a:spcAft>
            </a:pPr>
            <a:endParaRPr lang="en-US" dirty="0" smtClean="0">
              <a:solidFill>
                <a:srgbClr val="FFFFFF"/>
              </a:solidFill>
              <a:latin typeface="Verdana" panose="020B0604030504040204" pitchFamily="34" charset="0"/>
            </a:endParaRPr>
          </a:p>
          <a:p>
            <a:pPr eaLnBrk="0" fontAlgn="base" hangingPunct="0">
              <a:spcBef>
                <a:spcPct val="0"/>
              </a:spcBef>
              <a:spcAft>
                <a:spcPct val="0"/>
              </a:spcAft>
            </a:pPr>
            <a:endParaRPr lang="en-US" dirty="0">
              <a:solidFill>
                <a:srgbClr val="FFFFFF"/>
              </a:solidFill>
              <a:latin typeface="Verdana" panose="020B0604030504040204" pitchFamily="34" charset="0"/>
            </a:endParaRPr>
          </a:p>
        </p:txBody>
      </p:sp>
      <p:pic>
        <p:nvPicPr>
          <p:cNvPr id="14" name="Picture 13">
            <a:extLst>
              <a:ext uri="{FF2B5EF4-FFF2-40B4-BE49-F238E27FC236}">
                <a16:creationId xmlns:a16="http://schemas.microsoft.com/office/drawing/2014/main" id="{97152A9A-C208-4702-97DD-C48F290D71C8}"/>
              </a:ext>
            </a:extLst>
          </p:cNvPr>
          <p:cNvPicPr>
            <a:picLocks noChangeAspect="1"/>
          </p:cNvPicPr>
          <p:nvPr/>
        </p:nvPicPr>
        <p:blipFill>
          <a:blip r:embed="rId3"/>
          <a:stretch>
            <a:fillRect/>
          </a:stretch>
        </p:blipFill>
        <p:spPr>
          <a:xfrm>
            <a:off x="11149494" y="158750"/>
            <a:ext cx="1042506" cy="938865"/>
          </a:xfrm>
          <a:prstGeom prst="rect">
            <a:avLst/>
          </a:prstGeom>
        </p:spPr>
      </p:pic>
      <p:sp>
        <p:nvSpPr>
          <p:cNvPr id="11" name="Arrow: Down 10">
            <a:extLst>
              <a:ext uri="{FF2B5EF4-FFF2-40B4-BE49-F238E27FC236}">
                <a16:creationId xmlns:a16="http://schemas.microsoft.com/office/drawing/2014/main" id="{FCB6F22D-F35C-467E-86AB-5F762FC7921F}"/>
              </a:ext>
            </a:extLst>
          </p:cNvPr>
          <p:cNvSpPr/>
          <p:nvPr/>
        </p:nvSpPr>
        <p:spPr>
          <a:xfrm rot="10171822">
            <a:off x="6717617" y="511291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AD6A135-C999-4219-BFC3-C517321B8BE4}"/>
              </a:ext>
            </a:extLst>
          </p:cNvPr>
          <p:cNvSpPr/>
          <p:nvPr/>
        </p:nvSpPr>
        <p:spPr>
          <a:xfrm flipH="1">
            <a:off x="8641343" y="3870619"/>
            <a:ext cx="1337764" cy="6534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08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17220" y="-14466"/>
            <a:ext cx="10748010" cy="1899833"/>
          </a:xfrm>
        </p:spPr>
        <p:txBody>
          <a:bodyPr/>
          <a:lstStyle/>
          <a:p>
            <a:r>
              <a:rPr lang="en-US" sz="4000" dirty="0" smtClean="0">
                <a:latin typeface="Times New Roman" panose="02020603050405020304" pitchFamily="18" charset="0"/>
                <a:cs typeface="Times New Roman" panose="02020603050405020304" pitchFamily="18" charset="0"/>
              </a:rPr>
              <a:t>Future opportunities for cube </a:t>
            </a:r>
            <a:r>
              <a:rPr lang="en-US" sz="4000" dirty="0" err="1" smtClean="0">
                <a:latin typeface="Times New Roman" panose="02020603050405020304" pitchFamily="18" charset="0"/>
                <a:cs typeface="Times New Roman" panose="02020603050405020304" pitchFamily="18" charset="0"/>
              </a:rPr>
              <a:t>sats</a:t>
            </a:r>
            <a:r>
              <a:rPr lang="en-US" sz="4000" dirty="0" smtClean="0">
                <a:latin typeface="Times New Roman" panose="02020603050405020304" pitchFamily="18" charset="0"/>
                <a:cs typeface="Times New Roman" panose="02020603050405020304" pitchFamily="18" charset="0"/>
              </a:rPr>
              <a:t>:</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2</a:t>
            </a:r>
            <a:r>
              <a:rPr lang="en-US" sz="4000" b="1" i="1" dirty="0" smtClean="0">
                <a:solidFill>
                  <a:srgbClr val="FFFF00"/>
                </a:solidFill>
                <a:latin typeface="Times New Roman" panose="02020603050405020304" pitchFamily="18" charset="0"/>
                <a:ea typeface="Gill Sans" charset="0"/>
                <a:cs typeface="Times New Roman" panose="02020603050405020304" pitchFamily="18" charset="0"/>
              </a:rPr>
              <a:t>. </a:t>
            </a:r>
            <a:r>
              <a:rPr lang="en-US" sz="4000" b="1" i="1" dirty="0">
                <a:solidFill>
                  <a:srgbClr val="FFFF00"/>
                </a:solidFill>
                <a:latin typeface="Times New Roman" panose="02020603050405020304" pitchFamily="18" charset="0"/>
                <a:ea typeface="Gill Sans" charset="0"/>
                <a:cs typeface="Times New Roman" panose="02020603050405020304" pitchFamily="18" charset="0"/>
              </a:rPr>
              <a:t>GET high reflectance to 20eV  60nm </a:t>
            </a:r>
            <a:br>
              <a:rPr lang="en-US" sz="4000" b="1" i="1" dirty="0">
                <a:solidFill>
                  <a:srgbClr val="FFFF00"/>
                </a:solidFill>
                <a:latin typeface="Times New Roman" panose="02020603050405020304" pitchFamily="18" charset="0"/>
                <a:ea typeface="Gill Sans"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Bare Aluminum on a EUV mirror </a:t>
            </a:r>
            <a:endParaRPr lang="en-US" sz="40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p:txBody>
          <a:bodyPr/>
          <a:lstStyle/>
          <a:p>
            <a:r>
              <a:rPr lang="en-US" dirty="0"/>
              <a:t>Concept </a:t>
            </a:r>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a:xfrm>
            <a:off x="7522609" y="2205037"/>
            <a:ext cx="4396341" cy="4200245"/>
          </a:xfrm>
          <a:solidFill>
            <a:schemeClr val="accent3">
              <a:lumMod val="40000"/>
              <a:lumOff val="60000"/>
            </a:schemeClr>
          </a:solidFill>
        </p:spPr>
        <p:txBody>
          <a:bodyPr/>
          <a:lstStyle/>
          <a:p>
            <a:pPr marL="0" lvl="0" indent="0">
              <a:spcBef>
                <a:spcPts val="0"/>
              </a:spcBef>
              <a:buClrTx/>
              <a:buSzTx/>
              <a:buNone/>
            </a:pPr>
            <a:r>
              <a:rPr lang="en-US" sz="2800" b="1" i="1" dirty="0" smtClean="0">
                <a:solidFill>
                  <a:srgbClr val="0070C0"/>
                </a:solidFill>
                <a:latin typeface="Times New Roman" panose="02020603050405020304" pitchFamily="18" charset="0"/>
                <a:ea typeface="Gill Sans" charset="0"/>
                <a:cs typeface="Times New Roman" panose="02020603050405020304" pitchFamily="18" charset="0"/>
              </a:rPr>
              <a:t>2. how?</a:t>
            </a:r>
          </a:p>
          <a:p>
            <a:pPr marL="0" lvl="0" indent="0">
              <a:spcBef>
                <a:spcPts val="0"/>
              </a:spcBef>
              <a:buClrTx/>
              <a:buSzTx/>
              <a:buNone/>
            </a:pPr>
            <a:r>
              <a:rPr lang="en-US" sz="2800" b="1" i="1" dirty="0" smtClean="0">
                <a:solidFill>
                  <a:srgbClr val="0070C0"/>
                </a:solidFill>
                <a:latin typeface="Times New Roman" panose="02020603050405020304" pitchFamily="18" charset="0"/>
                <a:ea typeface="Gill Sans" charset="0"/>
                <a:cs typeface="Times New Roman" panose="02020603050405020304" pitchFamily="18" charset="0"/>
              </a:rPr>
              <a:t> Bare </a:t>
            </a:r>
            <a:r>
              <a:rPr lang="en-US" sz="2800" b="1" i="1" dirty="0">
                <a:solidFill>
                  <a:srgbClr val="0070C0"/>
                </a:solidFill>
                <a:latin typeface="Times New Roman" panose="02020603050405020304" pitchFamily="18" charset="0"/>
                <a:ea typeface="Gill Sans" charset="0"/>
                <a:cs typeface="Times New Roman" panose="02020603050405020304" pitchFamily="18" charset="0"/>
              </a:rPr>
              <a:t>Al  </a:t>
            </a:r>
            <a:r>
              <a:rPr lang="en-US" sz="2800" b="1" i="1" dirty="0" smtClean="0">
                <a:solidFill>
                  <a:srgbClr val="0070C0"/>
                </a:solidFill>
                <a:latin typeface="Times New Roman" panose="02020603050405020304" pitchFamily="18" charset="0"/>
                <a:ea typeface="Gill Sans" charset="0"/>
                <a:cs typeface="Times New Roman" panose="02020603050405020304" pitchFamily="18" charset="0"/>
              </a:rPr>
              <a:t>on EUV ML centered at ~80nm</a:t>
            </a:r>
            <a:endParaRPr lang="en-US" sz="2800" b="1" i="1" dirty="0">
              <a:solidFill>
                <a:srgbClr val="0070C0"/>
              </a:solidFill>
              <a:latin typeface="Times New Roman" panose="02020603050405020304" pitchFamily="18" charset="0"/>
              <a:ea typeface="Gill Sans" charset="0"/>
              <a:cs typeface="Times New Roman" panose="02020603050405020304" pitchFamily="18" charset="0"/>
            </a:endParaRPr>
          </a:p>
          <a:p>
            <a:pPr marL="0" lvl="0" indent="0">
              <a:spcBef>
                <a:spcPts val="0"/>
              </a:spcBef>
              <a:buClrTx/>
              <a:buSzTx/>
              <a:buNone/>
            </a:pPr>
            <a:r>
              <a:rPr lang="en-US" sz="2800" b="1" i="1" dirty="0">
                <a:solidFill>
                  <a:srgbClr val="0070C0"/>
                </a:solidFill>
                <a:latin typeface="Times New Roman" panose="02020603050405020304" pitchFamily="18" charset="0"/>
                <a:ea typeface="Gill Sans" charset="0"/>
                <a:cs typeface="Times New Roman" panose="02020603050405020304" pitchFamily="18" charset="0"/>
              </a:rPr>
              <a:t>Note the peak at 72 nm</a:t>
            </a:r>
          </a:p>
          <a:p>
            <a:pPr marL="0" indent="0">
              <a:spcBef>
                <a:spcPts val="0"/>
              </a:spcBef>
              <a:buClrTx/>
              <a:buSzTx/>
              <a:buNone/>
            </a:pPr>
            <a:r>
              <a:rPr lang="en-US" sz="2800" b="1" i="1" dirty="0" smtClean="0">
                <a:solidFill>
                  <a:srgbClr val="0070C0"/>
                </a:solidFill>
                <a:latin typeface="Times New Roman" panose="02020603050405020304" pitchFamily="18" charset="0"/>
                <a:ea typeface="+mn-ea"/>
                <a:cs typeface="Times New Roman" panose="02020603050405020304" pitchFamily="18" charset="0"/>
              </a:rPr>
              <a:t>Interference peak </a:t>
            </a:r>
          </a:p>
          <a:p>
            <a:pPr marL="0" indent="0">
              <a:spcBef>
                <a:spcPts val="0"/>
              </a:spcBef>
              <a:buClrTx/>
              <a:buSzTx/>
              <a:buNone/>
            </a:pPr>
            <a:r>
              <a:rPr lang="en-US" sz="2800" b="1" i="1" dirty="0" smtClean="0">
                <a:solidFill>
                  <a:srgbClr val="0070C0"/>
                </a:solidFill>
                <a:latin typeface="Times New Roman" panose="02020603050405020304" pitchFamily="18" charset="0"/>
                <a:ea typeface="+mn-ea"/>
                <a:cs typeface="Times New Roman" panose="02020603050405020304" pitchFamily="18" charset="0"/>
              </a:rPr>
              <a:t>Al </a:t>
            </a:r>
            <a:r>
              <a:rPr lang="en-US" sz="2800" b="1" i="1" dirty="0" smtClean="0">
                <a:solidFill>
                  <a:srgbClr val="0070C0"/>
                </a:solidFill>
                <a:latin typeface="Times New Roman" panose="02020603050405020304" pitchFamily="18" charset="0"/>
                <a:ea typeface="Gill Sans" charset="0"/>
                <a:cs typeface="Times New Roman" panose="02020603050405020304" pitchFamily="18" charset="0"/>
              </a:rPr>
              <a:t>“transparent” below </a:t>
            </a:r>
            <a:r>
              <a:rPr lang="en-US" sz="2800" b="1" i="1" dirty="0">
                <a:solidFill>
                  <a:srgbClr val="0070C0"/>
                </a:solidFill>
                <a:latin typeface="Times New Roman" panose="02020603050405020304" pitchFamily="18" charset="0"/>
                <a:ea typeface="Gill Sans" charset="0"/>
                <a:cs typeface="Times New Roman" panose="02020603050405020304" pitchFamily="18" charset="0"/>
              </a:rPr>
              <a:t>plasma edge.</a:t>
            </a:r>
          </a:p>
          <a:p>
            <a:pPr marL="0" lvl="0" indent="0">
              <a:spcBef>
                <a:spcPts val="0"/>
              </a:spcBef>
              <a:buClrTx/>
              <a:buSzTx/>
              <a:buNone/>
            </a:pPr>
            <a:endParaRPr lang="en-US" sz="2800" dirty="0">
              <a:solidFill>
                <a:prstClr val="white"/>
              </a:solidFill>
              <a:latin typeface="Times New Roman" panose="02020603050405020304" pitchFamily="18" charset="0"/>
              <a:ea typeface="+mn-ea"/>
              <a:cs typeface="Times New Roman" panose="02020603050405020304" pitchFamily="18" charset="0"/>
            </a:endParaRP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3803"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pic>
        <p:nvPicPr>
          <p:cNvPr id="14" name="Picture 13">
            <a:extLst>
              <a:ext uri="{FF2B5EF4-FFF2-40B4-BE49-F238E27FC236}">
                <a16:creationId xmlns:a16="http://schemas.microsoft.com/office/drawing/2014/main" id="{9EDB575C-1F31-4E50-B3B5-2CEC9905F609}"/>
              </a:ext>
            </a:extLst>
          </p:cNvPr>
          <p:cNvPicPr>
            <a:picLocks noChangeAspect="1"/>
          </p:cNvPicPr>
          <p:nvPr/>
        </p:nvPicPr>
        <p:blipFill>
          <a:blip r:embed="rId5"/>
          <a:stretch>
            <a:fillRect/>
          </a:stretch>
        </p:blipFill>
        <p:spPr>
          <a:xfrm>
            <a:off x="284480" y="1914397"/>
            <a:ext cx="6827986" cy="4781524"/>
          </a:xfrm>
          <a:prstGeom prst="rect">
            <a:avLst/>
          </a:prstGeom>
        </p:spPr>
      </p:pic>
    </p:spTree>
    <p:extLst>
      <p:ext uri="{BB962C8B-B14F-4D97-AF65-F5344CB8AC3E}">
        <p14:creationId xmlns:p14="http://schemas.microsoft.com/office/powerpoint/2010/main" val="25613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0351" y="156834"/>
            <a:ext cx="9404723" cy="1400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7867" tIns="58933" rIns="117867" bIns="58933" numCol="1" spcCol="0" rtlCol="0" fromWordArt="0" anchor="t" anchorCtr="0" forceAA="0" compatLnSpc="1">
            <a:prstTxWarp prst="textNoShape">
              <a:avLst/>
            </a:prstTxWarp>
            <a:noAutofit/>
          </a:bodyPr>
          <a:lstStyle/>
          <a:p>
            <a:r>
              <a:rPr lang="en-US" sz="4000" dirty="0">
                <a:latin typeface="Times New Roman" panose="02020603050405020304" pitchFamily="18" charset="0"/>
                <a:cs typeface="Times New Roman" panose="02020603050405020304" pitchFamily="18" charset="0"/>
              </a:rPr>
              <a:t>Future opportunities: EUV or soft x-ray ML on  bare Al mirror </a:t>
            </a:r>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12456" dirty="0">
              <a:latin typeface="Times New Roman" panose="02020603050405020304" pitchFamily="18" charset="0"/>
              <a:cs typeface="Times New Roman" panose="02020603050405020304" pitchFamily="18" charset="0"/>
            </a:endParaRPr>
          </a:p>
          <a:p>
            <a:r>
              <a:rPr lang="en-US" sz="12456" dirty="0">
                <a:latin typeface="Times New Roman" panose="02020603050405020304" pitchFamily="18" charset="0"/>
                <a:cs typeface="Times New Roman" panose="02020603050405020304" pitchFamily="18" charset="0"/>
              </a:rPr>
              <a:t> While no solid barrier layer is transparent below ~103nm, simulations show</a:t>
            </a:r>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0" y="1573504"/>
            <a:ext cx="6827986" cy="4781524"/>
          </a:xfrm>
          <a:prstGeom prst="rect">
            <a:avLst/>
          </a:prstGeom>
        </p:spPr>
      </p:pic>
      <p:sp>
        <p:nvSpPr>
          <p:cNvPr id="10" name="TextBox 9"/>
          <p:cNvSpPr txBox="1"/>
          <p:nvPr/>
        </p:nvSpPr>
        <p:spPr>
          <a:xfrm>
            <a:off x="6547635" y="1332776"/>
            <a:ext cx="5364014" cy="1815882"/>
          </a:xfrm>
          <a:prstGeom prst="rect">
            <a:avLst/>
          </a:prstGeom>
          <a:solidFill>
            <a:schemeClr val="accent3">
              <a:lumMod val="40000"/>
              <a:lumOff val="60000"/>
            </a:schemeClr>
          </a:solidFill>
        </p:spPr>
        <p:txBody>
          <a:bodyPr wrap="square" rtlCol="0">
            <a:spAutoFit/>
          </a:bodyPr>
          <a:lstStyle/>
          <a:p>
            <a:r>
              <a:rPr lang="en-US" sz="2800" b="1" i="1" dirty="0" smtClean="0">
                <a:solidFill>
                  <a:srgbClr val="0070C0"/>
                </a:solidFill>
                <a:latin typeface="Times New Roman" panose="02020603050405020304" pitchFamily="18" charset="0"/>
                <a:cs typeface="Times New Roman" panose="02020603050405020304" pitchFamily="18" charset="0"/>
              </a:rPr>
              <a:t>Logistic: </a:t>
            </a:r>
            <a:endParaRPr lang="en-US" sz="2800" b="1" i="1" dirty="0">
              <a:solidFill>
                <a:srgbClr val="0070C0"/>
              </a:solidFill>
              <a:latin typeface="Times New Roman" panose="02020603050405020304" pitchFamily="18" charset="0"/>
              <a:cs typeface="Times New Roman" panose="02020603050405020304" pitchFamily="18" charset="0"/>
            </a:endParaRPr>
          </a:p>
          <a:p>
            <a:pPr marL="514350" indent="-514350">
              <a:buAutoNum type="arabicPeriod"/>
            </a:pPr>
            <a:r>
              <a:rPr lang="en-US" sz="2800" b="1" i="1" dirty="0">
                <a:solidFill>
                  <a:srgbClr val="0070C0"/>
                </a:solidFill>
                <a:latin typeface="Times New Roman" panose="02020603050405020304" pitchFamily="18" charset="0"/>
                <a:cs typeface="Times New Roman" panose="02020603050405020304" pitchFamily="18" charset="0"/>
              </a:rPr>
              <a:t>Have a ML mirror(s) on telescope surfaces.</a:t>
            </a:r>
          </a:p>
          <a:p>
            <a:pPr marL="514350" indent="-514350">
              <a:buAutoNum type="arabicPeriod"/>
            </a:pPr>
            <a:r>
              <a:rPr lang="en-US" sz="2800" b="1" i="1" dirty="0">
                <a:solidFill>
                  <a:srgbClr val="0070C0"/>
                </a:solidFill>
                <a:latin typeface="Times New Roman" panose="02020603050405020304" pitchFamily="18" charset="0"/>
                <a:cs typeface="Times New Roman" panose="02020603050405020304" pitchFamily="18" charset="0"/>
              </a:rPr>
              <a:t>Coat thin Al (~42 nm) in space.</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235373-5587-4EAA-A223-79E8A7A39F83}"/>
              </a:ext>
            </a:extLst>
          </p:cNvPr>
          <p:cNvPicPr>
            <a:picLocks noChangeAspect="1"/>
          </p:cNvPicPr>
          <p:nvPr/>
        </p:nvPicPr>
        <p:blipFill>
          <a:blip r:embed="rId3"/>
          <a:stretch>
            <a:fillRect/>
          </a:stretch>
        </p:blipFill>
        <p:spPr>
          <a:xfrm>
            <a:off x="11149494" y="156834"/>
            <a:ext cx="1042506" cy="938865"/>
          </a:xfrm>
          <a:prstGeom prst="rect">
            <a:avLst/>
          </a:prstGeom>
        </p:spPr>
      </p:pic>
    </p:spTree>
    <p:extLst>
      <p:ext uri="{BB962C8B-B14F-4D97-AF65-F5344CB8AC3E}">
        <p14:creationId xmlns:p14="http://schemas.microsoft.com/office/powerpoint/2010/main" val="629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ltLang="en-US"/>
              <a:t>7 Aug. 2017</a:t>
            </a:r>
          </a:p>
        </p:txBody>
      </p:sp>
      <p:sp>
        <p:nvSpPr>
          <p:cNvPr id="5" name="Footer Placeholder 4"/>
          <p:cNvSpPr>
            <a:spLocks noGrp="1"/>
          </p:cNvSpPr>
          <p:nvPr>
            <p:ph type="ftr" sz="quarter" idx="11"/>
          </p:nvPr>
        </p:nvSpPr>
        <p:spPr/>
        <p:txBody>
          <a:bodyPr/>
          <a:lstStyle/>
          <a:p>
            <a:r>
              <a:rPr lang="en-US" altLang="en-US"/>
              <a:t>SPIE10398-34</a:t>
            </a:r>
          </a:p>
        </p:txBody>
      </p:sp>
      <p:sp>
        <p:nvSpPr>
          <p:cNvPr id="4" name="Slide Number Placeholder 3"/>
          <p:cNvSpPr>
            <a:spLocks noGrp="1"/>
          </p:cNvSpPr>
          <p:nvPr>
            <p:ph type="sldNum" sz="quarter" idx="12"/>
          </p:nvPr>
        </p:nvSpPr>
        <p:spPr/>
        <p:txBody>
          <a:bodyPr/>
          <a:lstStyle/>
          <a:p>
            <a:fld id="{E701F152-ABA5-4968-B977-2419E8071A49}" type="slidenum">
              <a:rPr lang="en-US" altLang="en-US" smtClean="0"/>
              <a:pPr/>
              <a:t>13</a:t>
            </a:fld>
            <a:endParaRPr lang="en-US" altLang="en-US"/>
          </a:p>
        </p:txBody>
      </p:sp>
      <p:pic>
        <p:nvPicPr>
          <p:cNvPr id="8" name="Content Placeholder 7"/>
          <p:cNvPicPr>
            <a:picLocks noGrp="1" noChangeAspect="1"/>
          </p:cNvPicPr>
          <p:nvPr>
            <p:ph idx="4294967295"/>
          </p:nvPr>
        </p:nvPicPr>
        <p:blipFill>
          <a:blip r:embed="rId2"/>
          <a:stretch>
            <a:fillRect/>
          </a:stretch>
        </p:blipFill>
        <p:spPr>
          <a:xfrm>
            <a:off x="3657600" y="-36513"/>
            <a:ext cx="8534400" cy="6757988"/>
          </a:xfrm>
          <a:prstGeom prst="rect">
            <a:avLst/>
          </a:prstGeom>
        </p:spPr>
      </p:pic>
      <p:pic>
        <p:nvPicPr>
          <p:cNvPr id="10" name="Picture 9"/>
          <p:cNvPicPr>
            <a:picLocks noChangeAspect="1"/>
          </p:cNvPicPr>
          <p:nvPr/>
        </p:nvPicPr>
        <p:blipFill>
          <a:blip r:embed="rId3"/>
          <a:stretch>
            <a:fillRect/>
          </a:stretch>
        </p:blipFill>
        <p:spPr>
          <a:xfrm>
            <a:off x="8328696" y="2505075"/>
            <a:ext cx="3724275" cy="3067050"/>
          </a:xfrm>
          <a:prstGeom prst="rect">
            <a:avLst/>
          </a:prstGeom>
        </p:spPr>
      </p:pic>
      <p:sp>
        <p:nvSpPr>
          <p:cNvPr id="6" name="TextBox 5"/>
          <p:cNvSpPr txBox="1"/>
          <p:nvPr/>
        </p:nvSpPr>
        <p:spPr>
          <a:xfrm>
            <a:off x="513191" y="237389"/>
            <a:ext cx="2946400" cy="2677656"/>
          </a:xfrm>
          <a:prstGeom prst="rect">
            <a:avLst/>
          </a:prstGeom>
          <a:noFill/>
        </p:spPr>
        <p:txBody>
          <a:bodyPr wrap="square" rtlCol="0">
            <a:spAutoFit/>
          </a:bodyPr>
          <a:lstStyle/>
          <a:p>
            <a:r>
              <a:rPr lang="en-US" sz="2800" b="1" dirty="0" smtClean="0">
                <a:solidFill>
                  <a:schemeClr val="accent3">
                    <a:lumMod val="40000"/>
                    <a:lumOff val="60000"/>
                  </a:schemeClr>
                </a:solidFill>
              </a:rPr>
              <a:t>EUV mirror under an Al coating? </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Peak in EUV- for example:</a:t>
            </a:r>
          </a:p>
          <a:p>
            <a:r>
              <a:rPr lang="en-US" sz="2800" dirty="0" smtClean="0">
                <a:latin typeface="Times New Roman" panose="02020603050405020304" pitchFamily="18" charset="0"/>
                <a:cs typeface="Times New Roman" panose="02020603050405020304" pitchFamily="18" charset="0"/>
              </a:rPr>
              <a:t>30.4 nm </a:t>
            </a:r>
            <a:endParaRPr lang="en-US" sz="2800" b="1" dirty="0">
              <a:solidFill>
                <a:schemeClr val="accent3">
                  <a:lumMod val="40000"/>
                  <a:lumOff val="60000"/>
                </a:schemeClr>
              </a:solidFill>
            </a:endParaRPr>
          </a:p>
        </p:txBody>
      </p:sp>
      <p:sp>
        <p:nvSpPr>
          <p:cNvPr id="11" name="TextBox 10">
            <a:extLst>
              <a:ext uri="{FF2B5EF4-FFF2-40B4-BE49-F238E27FC236}">
                <a16:creationId xmlns:a16="http://schemas.microsoft.com/office/drawing/2014/main" id="{DA62C1ED-AABA-45A6-955D-0D0886B1E837}"/>
              </a:ext>
            </a:extLst>
          </p:cNvPr>
          <p:cNvSpPr txBox="1"/>
          <p:nvPr/>
        </p:nvSpPr>
        <p:spPr>
          <a:xfrm>
            <a:off x="513191" y="3166307"/>
            <a:ext cx="2946400" cy="1938992"/>
          </a:xfrm>
          <a:prstGeom prst="rect">
            <a:avLst/>
          </a:prstGeom>
          <a:noFill/>
        </p:spPr>
        <p:txBody>
          <a:bodyPr wrap="square" rtlCol="0">
            <a:spAutoFit/>
          </a:bodyPr>
          <a:lstStyle/>
          <a:p>
            <a:r>
              <a:rPr lang="en-US" sz="2000" dirty="0" smtClean="0"/>
              <a:t>Example 1: An </a:t>
            </a:r>
            <a:r>
              <a:rPr lang="en-US" sz="2000" b="1" dirty="0"/>
              <a:t>exploratory design</a:t>
            </a:r>
            <a:r>
              <a:rPr lang="en-US" sz="2000" dirty="0"/>
              <a:t> of</a:t>
            </a:r>
          </a:p>
          <a:p>
            <a:r>
              <a:rPr lang="en-US" sz="2000" dirty="0"/>
              <a:t> wide VUV-EUV &amp; high 30 nm reflectance</a:t>
            </a:r>
          </a:p>
          <a:p>
            <a:r>
              <a:rPr lang="en-US" sz="2000" dirty="0"/>
              <a:t> Genetic Algorithm employed</a:t>
            </a:r>
          </a:p>
        </p:txBody>
      </p:sp>
    </p:spTree>
    <p:extLst>
      <p:ext uri="{BB962C8B-B14F-4D97-AF65-F5344CB8AC3E}">
        <p14:creationId xmlns:p14="http://schemas.microsoft.com/office/powerpoint/2010/main" val="11590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90" y="251802"/>
            <a:ext cx="8229600" cy="357739"/>
          </a:xfrm>
        </p:spPr>
        <p:txBody>
          <a:bodyPr>
            <a:normAutofit fontScale="90000"/>
          </a:bodyPr>
          <a:lstStyle/>
          <a:p>
            <a:r>
              <a:rPr lang="en-US" sz="2800" dirty="0"/>
              <a:t>An exploratory design of wide VUV-EUV &amp; 20 nm- computed</a:t>
            </a:r>
          </a:p>
        </p:txBody>
      </p:sp>
      <p:pic>
        <p:nvPicPr>
          <p:cNvPr id="11" name="Content Placeholder 10"/>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873500" y="726555"/>
            <a:ext cx="8153400" cy="5181600"/>
          </a:xfrm>
          <a:prstGeom prst="rect">
            <a:avLst/>
          </a:prstGeom>
        </p:spPr>
      </p:pic>
      <p:sp>
        <p:nvSpPr>
          <p:cNvPr id="3" name="Date Placeholder 2"/>
          <p:cNvSpPr>
            <a:spLocks noGrp="1"/>
          </p:cNvSpPr>
          <p:nvPr>
            <p:ph type="dt" sz="half" idx="10"/>
          </p:nvPr>
        </p:nvSpPr>
        <p:spPr/>
        <p:txBody>
          <a:bodyPr/>
          <a:lstStyle/>
          <a:p>
            <a:r>
              <a:rPr lang="en-US" altLang="en-US"/>
              <a:t>7 Aug. 2017</a:t>
            </a:r>
          </a:p>
        </p:txBody>
      </p:sp>
      <p:sp>
        <p:nvSpPr>
          <p:cNvPr id="5" name="Footer Placeholder 4"/>
          <p:cNvSpPr>
            <a:spLocks noGrp="1"/>
          </p:cNvSpPr>
          <p:nvPr>
            <p:ph type="ftr" sz="quarter" idx="11"/>
          </p:nvPr>
        </p:nvSpPr>
        <p:spPr/>
        <p:txBody>
          <a:bodyPr/>
          <a:lstStyle/>
          <a:p>
            <a:r>
              <a:rPr lang="en-US" altLang="en-US"/>
              <a:t>SPIE10398-34</a:t>
            </a:r>
          </a:p>
        </p:txBody>
      </p:sp>
      <p:sp>
        <p:nvSpPr>
          <p:cNvPr id="4" name="Slide Number Placeholder 3"/>
          <p:cNvSpPr>
            <a:spLocks noGrp="1"/>
          </p:cNvSpPr>
          <p:nvPr>
            <p:ph type="sldNum" sz="quarter" idx="12"/>
          </p:nvPr>
        </p:nvSpPr>
        <p:spPr/>
        <p:txBody>
          <a:bodyPr/>
          <a:lstStyle/>
          <a:p>
            <a:fld id="{E701F152-ABA5-4968-B977-2419E8071A49}" type="slidenum">
              <a:rPr lang="en-US" altLang="en-US" smtClean="0"/>
              <a:pPr/>
              <a:t>14</a:t>
            </a:fld>
            <a:endParaRPr lang="en-US" altLang="en-US"/>
          </a:p>
        </p:txBody>
      </p:sp>
      <p:sp>
        <p:nvSpPr>
          <p:cNvPr id="12" name="TextBox 11"/>
          <p:cNvSpPr txBox="1"/>
          <p:nvPr/>
        </p:nvSpPr>
        <p:spPr>
          <a:xfrm>
            <a:off x="609600" y="1149350"/>
            <a:ext cx="3276600" cy="3970318"/>
          </a:xfrm>
          <a:prstGeom prst="rect">
            <a:avLst/>
          </a:prstGeom>
          <a:noFill/>
        </p:spPr>
        <p:txBody>
          <a:bodyPr wrap="square" rtlCol="0">
            <a:spAutoFit/>
          </a:bodyPr>
          <a:lstStyle/>
          <a:p>
            <a:r>
              <a:rPr lang="en-US" sz="2800" dirty="0"/>
              <a:t>Pioneering stage- more constants are needed. </a:t>
            </a:r>
          </a:p>
          <a:p>
            <a:endParaRPr lang="en-US" sz="2800" dirty="0"/>
          </a:p>
          <a:p>
            <a:r>
              <a:rPr lang="en-US" sz="2800" dirty="0"/>
              <a:t>Collaboration between those doing measurements &amp; fabrication would help.  </a:t>
            </a:r>
          </a:p>
        </p:txBody>
      </p:sp>
    </p:spTree>
    <p:extLst>
      <p:ext uri="{BB962C8B-B14F-4D97-AF65-F5344CB8AC3E}">
        <p14:creationId xmlns:p14="http://schemas.microsoft.com/office/powerpoint/2010/main" val="23934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Could we reliably aluminize surfaces in space?</a:t>
            </a:r>
          </a:p>
        </p:txBody>
      </p:sp>
      <p:pic>
        <p:nvPicPr>
          <p:cNvPr id="3" name="Content Placeholder 2">
            <a:extLst>
              <a:ext uri="{FF2B5EF4-FFF2-40B4-BE49-F238E27FC236}">
                <a16:creationId xmlns:a16="http://schemas.microsoft.com/office/drawing/2014/main" id="{B96E9D35-25AA-4389-9D98-8F6B43CF2445}"/>
              </a:ext>
            </a:extLst>
          </p:cNvPr>
          <p:cNvPicPr>
            <a:picLocks noGrp="1" noChangeAspect="1"/>
          </p:cNvPicPr>
          <p:nvPr>
            <p:ph sz="half" idx="1"/>
          </p:nvPr>
        </p:nvPicPr>
        <p:blipFill>
          <a:blip r:embed="rId3"/>
          <a:stretch>
            <a:fillRect/>
          </a:stretch>
        </p:blipFill>
        <p:spPr>
          <a:xfrm>
            <a:off x="947460" y="2128500"/>
            <a:ext cx="4395787" cy="2601000"/>
          </a:xfrm>
          <a:prstGeom prst="rect">
            <a:avLst/>
          </a:prstGeom>
        </p:spPr>
      </p:pic>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a:xfrm>
            <a:off x="5654493" y="2056092"/>
            <a:ext cx="5866947" cy="4200245"/>
          </a:xfrm>
          <a:solidFill>
            <a:srgbClr val="002060"/>
          </a:solidFill>
        </p:spPr>
        <p:txBody>
          <a:bodyPr>
            <a:normAutofit/>
          </a:bodyPr>
          <a:lstStyle/>
          <a:p>
            <a:r>
              <a:rPr lang="en-US" sz="2800" dirty="0">
                <a:latin typeface="Times New Roman" panose="02020603050405020304" pitchFamily="18" charset="0"/>
                <a:cs typeface="Times New Roman" panose="02020603050405020304" pitchFamily="18" charset="0"/>
              </a:rPr>
              <a:t>We would like to help you coat your cube mirrors and gratings with EUV/soft x-ray function. </a:t>
            </a:r>
          </a:p>
          <a:p>
            <a:r>
              <a:rPr lang="en-US" sz="2800" dirty="0">
                <a:latin typeface="Times New Roman" panose="02020603050405020304" pitchFamily="18" charset="0"/>
                <a:cs typeface="Times New Roman" panose="02020603050405020304" pitchFamily="18" charset="0"/>
              </a:rPr>
              <a:t>Whether it be standard or more challenging </a:t>
            </a:r>
          </a:p>
          <a:p>
            <a:r>
              <a:rPr lang="en-US" sz="2800" dirty="0">
                <a:latin typeface="Times New Roman" panose="02020603050405020304" pitchFamily="18" charset="0"/>
                <a:cs typeface="Times New Roman" panose="02020603050405020304" pitchFamily="18" charset="0"/>
              </a:rPr>
              <a:t>such as the bare aluminum on EUV mirrors.</a:t>
            </a:r>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4824"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4" name="TextBox 3">
            <a:extLst>
              <a:ext uri="{FF2B5EF4-FFF2-40B4-BE49-F238E27FC236}">
                <a16:creationId xmlns:a16="http://schemas.microsoft.com/office/drawing/2014/main" id="{A02CC706-A239-43D1-A76D-7DC67B7CB95B}"/>
              </a:ext>
            </a:extLst>
          </p:cNvPr>
          <p:cNvSpPr txBox="1"/>
          <p:nvPr/>
        </p:nvSpPr>
        <p:spPr>
          <a:xfrm>
            <a:off x="471400" y="5166360"/>
            <a:ext cx="5183093" cy="646331"/>
          </a:xfrm>
          <a:prstGeom prst="rect">
            <a:avLst/>
          </a:prstGeom>
          <a:noFill/>
        </p:spPr>
        <p:txBody>
          <a:bodyPr wrap="square" rtlCol="0">
            <a:spAutoFit/>
          </a:bodyPr>
          <a:lstStyle/>
          <a:p>
            <a:r>
              <a:rPr lang="en-US" dirty="0"/>
              <a:t>Evaporator with self contained power-  </a:t>
            </a:r>
            <a:r>
              <a:rPr lang="en-US" dirty="0" err="1"/>
              <a:t>Zecoat</a:t>
            </a:r>
            <a:r>
              <a:rPr lang="en-US" dirty="0"/>
              <a:t>.  David Sheikh,</a:t>
            </a:r>
          </a:p>
        </p:txBody>
      </p:sp>
    </p:spTree>
    <p:extLst>
      <p:ext uri="{BB962C8B-B14F-4D97-AF65-F5344CB8AC3E}">
        <p14:creationId xmlns:p14="http://schemas.microsoft.com/office/powerpoint/2010/main" val="197638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A9B0-4BDB-4724-A42F-D57A213B25C7}"/>
              </a:ext>
            </a:extLst>
          </p:cNvPr>
          <p:cNvSpPr>
            <a:spLocks noGrp="1"/>
          </p:cNvSpPr>
          <p:nvPr>
            <p:ph type="title"/>
          </p:nvPr>
        </p:nvSpPr>
        <p:spPr>
          <a:xfrm>
            <a:off x="520381" y="165643"/>
            <a:ext cx="9404723" cy="1158912"/>
          </a:xfrm>
        </p:spPr>
        <p:txBody>
          <a:bodyPr/>
          <a:lstStyle/>
          <a:p>
            <a:r>
              <a:rPr lang="en-US" dirty="0"/>
              <a:t>Allred- Turley –XUV-thin film Research Group </a:t>
            </a:r>
          </a:p>
        </p:txBody>
      </p:sp>
      <p:pic>
        <p:nvPicPr>
          <p:cNvPr id="4" name="Content Placeholder 3">
            <a:extLst>
              <a:ext uri="{FF2B5EF4-FFF2-40B4-BE49-F238E27FC236}">
                <a16:creationId xmlns:a16="http://schemas.microsoft.com/office/drawing/2014/main" id="{79048CDD-1DF1-4F0F-AFE7-320053DC3A84}"/>
              </a:ext>
            </a:extLst>
          </p:cNvPr>
          <p:cNvPicPr>
            <a:picLocks noGrp="1" noChangeAspect="1"/>
          </p:cNvPicPr>
          <p:nvPr>
            <p:ph idx="1"/>
          </p:nvPr>
        </p:nvPicPr>
        <p:blipFill>
          <a:blip r:embed="rId2"/>
          <a:stretch>
            <a:fillRect/>
          </a:stretch>
        </p:blipFill>
        <p:spPr>
          <a:xfrm>
            <a:off x="387031" y="2128285"/>
            <a:ext cx="8238807" cy="3898004"/>
          </a:xfrm>
          <a:prstGeom prst="rect">
            <a:avLst/>
          </a:prstGeom>
        </p:spPr>
      </p:pic>
      <p:pic>
        <p:nvPicPr>
          <p:cNvPr id="5" name="Picture 4">
            <a:extLst>
              <a:ext uri="{FF2B5EF4-FFF2-40B4-BE49-F238E27FC236}">
                <a16:creationId xmlns:a16="http://schemas.microsoft.com/office/drawing/2014/main" id="{6DE607C4-22ED-4A4A-A96A-E6B35F6A0CA4}"/>
              </a:ext>
            </a:extLst>
          </p:cNvPr>
          <p:cNvPicPr>
            <a:picLocks noChangeAspect="1"/>
          </p:cNvPicPr>
          <p:nvPr/>
        </p:nvPicPr>
        <p:blipFill>
          <a:blip r:embed="rId3"/>
          <a:stretch>
            <a:fillRect/>
          </a:stretch>
        </p:blipFill>
        <p:spPr>
          <a:xfrm>
            <a:off x="9250680" y="2064357"/>
            <a:ext cx="914400" cy="1280160"/>
          </a:xfrm>
          <a:prstGeom prst="rect">
            <a:avLst/>
          </a:prstGeom>
        </p:spPr>
      </p:pic>
      <p:sp>
        <p:nvSpPr>
          <p:cNvPr id="6" name="TextBox 5">
            <a:extLst>
              <a:ext uri="{FF2B5EF4-FFF2-40B4-BE49-F238E27FC236}">
                <a16:creationId xmlns:a16="http://schemas.microsoft.com/office/drawing/2014/main" id="{1F8D98D5-DF0F-4C0A-A324-C0DA9CBA6708}"/>
              </a:ext>
            </a:extLst>
          </p:cNvPr>
          <p:cNvSpPr txBox="1"/>
          <p:nvPr/>
        </p:nvSpPr>
        <p:spPr>
          <a:xfrm>
            <a:off x="10424160" y="2064357"/>
            <a:ext cx="1767840" cy="1754326"/>
          </a:xfrm>
          <a:prstGeom prst="rect">
            <a:avLst/>
          </a:prstGeom>
          <a:noFill/>
        </p:spPr>
        <p:txBody>
          <a:bodyPr wrap="square" rtlCol="0">
            <a:spAutoFit/>
          </a:bodyPr>
          <a:lstStyle/>
          <a:p>
            <a:r>
              <a:rPr lang="en-US" dirty="0" smtClean="0"/>
              <a:t>Steven Turley back from NSF  </a:t>
            </a:r>
            <a:r>
              <a:rPr lang="en-US" dirty="0"/>
              <a:t>2-year appointment in education branch. </a:t>
            </a:r>
          </a:p>
        </p:txBody>
      </p:sp>
      <p:sp>
        <p:nvSpPr>
          <p:cNvPr id="7" name="TextBox 6">
            <a:extLst>
              <a:ext uri="{FF2B5EF4-FFF2-40B4-BE49-F238E27FC236}">
                <a16:creationId xmlns:a16="http://schemas.microsoft.com/office/drawing/2014/main" id="{D75B07D3-2879-49E5-B504-07ED81BFC6E3}"/>
              </a:ext>
            </a:extLst>
          </p:cNvPr>
          <p:cNvSpPr txBox="1"/>
          <p:nvPr/>
        </p:nvSpPr>
        <p:spPr>
          <a:xfrm>
            <a:off x="8884918" y="4084319"/>
            <a:ext cx="3322322" cy="2031325"/>
          </a:xfrm>
          <a:prstGeom prst="rect">
            <a:avLst/>
          </a:prstGeom>
          <a:noFill/>
        </p:spPr>
        <p:txBody>
          <a:bodyPr wrap="square" rtlCol="0">
            <a:spAutoFit/>
          </a:bodyPr>
          <a:lstStyle/>
          <a:p>
            <a:r>
              <a:rPr lang="en-US" dirty="0"/>
              <a:t>Acknowledge: financial support of the College of physical and mathematical sciences-BYU, the Utah NASA space grant consortium and the NSF-REU program. </a:t>
            </a:r>
          </a:p>
        </p:txBody>
      </p:sp>
      <p:sp>
        <p:nvSpPr>
          <p:cNvPr id="3" name="Rectangle 2"/>
          <p:cNvSpPr/>
          <p:nvPr/>
        </p:nvSpPr>
        <p:spPr>
          <a:xfrm>
            <a:off x="297180" y="1606978"/>
            <a:ext cx="8694420" cy="1015663"/>
          </a:xfrm>
          <a:prstGeom prst="rect">
            <a:avLst/>
          </a:prstGeom>
          <a:solidFill>
            <a:srgbClr val="FFFF99"/>
          </a:solidFill>
        </p:spPr>
        <p:txBody>
          <a:bodyPr wrap="square">
            <a:spAutoFit/>
          </a:bodyPr>
          <a:lstStyle/>
          <a:p>
            <a:r>
              <a:rPr lang="en-US" sz="2000" b="1" dirty="0">
                <a:solidFill>
                  <a:srgbClr val="FF0000"/>
                </a:solidFill>
              </a:rPr>
              <a:t>Our group loves designing, Fabricating, testing, understanding </a:t>
            </a:r>
            <a:r>
              <a:rPr lang="en-US" sz="2000" b="1" dirty="0" smtClean="0">
                <a:solidFill>
                  <a:srgbClr val="FF0000"/>
                </a:solidFill>
              </a:rPr>
              <a:t>optical thin-films, and problems </a:t>
            </a:r>
            <a:r>
              <a:rPr lang="en-US" sz="2000" b="1" dirty="0">
                <a:solidFill>
                  <a:srgbClr val="FF0000"/>
                </a:solidFill>
              </a:rPr>
              <a:t>with and fixing them. Please give us your hard fabrication problems. They are very good for our students.</a:t>
            </a:r>
          </a:p>
        </p:txBody>
      </p:sp>
    </p:spTree>
    <p:extLst>
      <p:ext uri="{BB962C8B-B14F-4D97-AF65-F5344CB8AC3E}">
        <p14:creationId xmlns:p14="http://schemas.microsoft.com/office/powerpoint/2010/main" val="197001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2" name="Title 1">
            <a:extLst>
              <a:ext uri="{FF2B5EF4-FFF2-40B4-BE49-F238E27FC236}">
                <a16:creationId xmlns:a16="http://schemas.microsoft.com/office/drawing/2014/main" id="{B9259DA3-71B8-4265-AA7A-BC99BB534BA3}"/>
              </a:ext>
            </a:extLst>
          </p:cNvPr>
          <p:cNvSpPr>
            <a:spLocks noGrp="1"/>
          </p:cNvSpPr>
          <p:nvPr>
            <p:ph type="title"/>
          </p:nvPr>
        </p:nvSpPr>
        <p:spPr>
          <a:xfrm>
            <a:off x="806824" y="452718"/>
            <a:ext cx="9244010" cy="986117"/>
          </a:xfrm>
        </p:spPr>
        <p:txBody>
          <a:bodyPr/>
          <a:lstStyle/>
          <a:p>
            <a:r>
              <a:rPr lang="en-US" dirty="0"/>
              <a:t>History of All Sky EUV &amp; Far UV</a:t>
            </a:r>
          </a:p>
        </p:txBody>
      </p:sp>
      <p:sp>
        <p:nvSpPr>
          <p:cNvPr id="3" name="Content Placeholder 2">
            <a:extLst>
              <a:ext uri="{FF2B5EF4-FFF2-40B4-BE49-F238E27FC236}">
                <a16:creationId xmlns:a16="http://schemas.microsoft.com/office/drawing/2014/main" id="{9A30DC14-2F8C-4590-AB11-AFEF5E9B6A11}"/>
              </a:ext>
            </a:extLst>
          </p:cNvPr>
          <p:cNvSpPr>
            <a:spLocks noGrp="1"/>
          </p:cNvSpPr>
          <p:nvPr>
            <p:ph idx="1"/>
          </p:nvPr>
        </p:nvSpPr>
        <p:spPr>
          <a:xfrm>
            <a:off x="632012" y="1317812"/>
            <a:ext cx="11752729" cy="4930587"/>
          </a:xfrm>
        </p:spPr>
        <p:txBody>
          <a:bodyPr/>
          <a:lstStyle/>
          <a:p>
            <a:r>
              <a:rPr lang="en-US" sz="2800" b="1" dirty="0">
                <a:solidFill>
                  <a:srgbClr val="FF0000"/>
                </a:solidFill>
                <a:latin typeface="Times New Roman" panose="02020603050405020304" pitchFamily="18" charset="0"/>
                <a:cs typeface="Times New Roman" panose="02020603050405020304" pitchFamily="18" charset="0"/>
              </a:rPr>
              <a:t>EUVE  7-70nm </a:t>
            </a:r>
            <a:r>
              <a:rPr lang="en-US" sz="2800" dirty="0">
                <a:latin typeface="Times New Roman" panose="02020603050405020304" pitchFamily="18" charset="0"/>
                <a:cs typeface="Times New Roman" panose="02020603050405020304" pitchFamily="18" charset="0"/>
              </a:rPr>
              <a:t>June 1992 to Jan, 2001. ROSAT WFC and EUVE </a:t>
            </a:r>
            <a:r>
              <a:rPr lang="en-US" sz="2800" dirty="0" smtClean="0">
                <a:latin typeface="Times New Roman" panose="02020603050405020304" pitchFamily="18" charset="0"/>
                <a:cs typeface="Times New Roman" panose="02020603050405020304" pitchFamily="18" charset="0"/>
              </a:rPr>
              <a:t>missions</a:t>
            </a:r>
          </a:p>
          <a:p>
            <a:pPr lvl="2"/>
            <a:r>
              <a:rPr lang="en-US" sz="2000" dirty="0" smtClean="0">
                <a:latin typeface="Times New Roman" panose="02020603050405020304" pitchFamily="18" charset="0"/>
                <a:cs typeface="Times New Roman" panose="02020603050405020304" pitchFamily="18" charset="0"/>
              </a:rPr>
              <a:t>Typical </a:t>
            </a:r>
            <a:r>
              <a:rPr lang="en-US" sz="2000" dirty="0">
                <a:latin typeface="Times New Roman" panose="02020603050405020304" pitchFamily="18" charset="0"/>
                <a:cs typeface="Times New Roman" panose="02020603050405020304" pitchFamily="18" charset="0"/>
              </a:rPr>
              <a:t>effective areas for the survey instruments ranged from ≈10–20 cm</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glancing angle </a:t>
            </a:r>
            <a:endParaRPr lang="en-US" sz="2000" dirty="0" smtClean="0">
              <a:latin typeface="Times New Roman" panose="02020603050405020304" pitchFamily="18" charset="0"/>
              <a:cs typeface="Times New Roman" panose="02020603050405020304" pitchFamily="18" charset="0"/>
            </a:endParaRPr>
          </a:p>
          <a:p>
            <a:r>
              <a:rPr lang="en-US" sz="3200" dirty="0" smtClean="0">
                <a:solidFill>
                  <a:srgbClr val="FFFF00"/>
                </a:solidFill>
                <a:latin typeface="Times New Roman" panose="02020603050405020304" pitchFamily="18" charset="0"/>
                <a:cs typeface="Times New Roman" panose="02020603050405020304" pitchFamily="18" charset="0"/>
              </a:rPr>
              <a:t>FUSE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90.5 to 119.5 </a:t>
            </a:r>
            <a:r>
              <a:rPr lang="en-US" sz="3200" dirty="0" smtClean="0">
                <a:latin typeface="Times New Roman" panose="02020603050405020304" pitchFamily="18" charset="0"/>
                <a:cs typeface="Times New Roman" panose="02020603050405020304" pitchFamily="18" charset="0"/>
              </a:rPr>
              <a:t>nm; </a:t>
            </a:r>
            <a:r>
              <a:rPr lang="en-US" sz="3200" dirty="0">
                <a:latin typeface="Times New Roman" panose="02020603050405020304" pitchFamily="18" charset="0"/>
                <a:cs typeface="Times New Roman" panose="02020603050405020304" pitchFamily="18" charset="0"/>
              </a:rPr>
              <a:t>June 99- Oct. 07- </a:t>
            </a:r>
            <a:endParaRPr lang="en-US" sz="3200"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near normal mirrors each about 39-by-35 cm (15.4-by-13.8 in) off-axis parabola</a:t>
            </a:r>
          </a:p>
          <a:p>
            <a:r>
              <a:rPr lang="en-US" sz="2800" dirty="0" err="1">
                <a:solidFill>
                  <a:srgbClr val="FFFF00"/>
                </a:solidFill>
                <a:latin typeface="Times New Roman" panose="02020603050405020304" pitchFamily="18" charset="0"/>
                <a:cs typeface="Times New Roman" panose="02020603050405020304" pitchFamily="18" charset="0"/>
              </a:rPr>
              <a:t>Galex</a:t>
            </a:r>
            <a:r>
              <a:rPr lang="en-US" sz="2800" dirty="0">
                <a:latin typeface="Times New Roman" panose="02020603050405020304" pitchFamily="18" charset="0"/>
                <a:cs typeface="Times New Roman" panose="02020603050405020304" pitchFamily="18" charset="0"/>
              </a:rPr>
              <a:t> 135–280 nm (Far Ultraviolet)</a:t>
            </a:r>
          </a:p>
          <a:p>
            <a:r>
              <a:rPr lang="en-US" sz="2800" dirty="0">
                <a:solidFill>
                  <a:srgbClr val="FFFF00"/>
                </a:solidFill>
                <a:latin typeface="Times New Roman" panose="02020603050405020304" pitchFamily="18" charset="0"/>
                <a:cs typeface="Times New Roman" panose="02020603050405020304" pitchFamily="18" charset="0"/>
              </a:rPr>
              <a:t>Hubble COS </a:t>
            </a:r>
            <a:r>
              <a:rPr lang="en-US" sz="2800" dirty="0">
                <a:latin typeface="Times New Roman" panose="02020603050405020304" pitchFamily="18" charset="0"/>
                <a:cs typeface="Times New Roman" panose="02020603050405020304" pitchFamily="18" charset="0"/>
              </a:rPr>
              <a:t>– has FUV 90-205 nm </a:t>
            </a:r>
            <a:endParaRPr lang="en-US" sz="2800" dirty="0" smtClean="0">
              <a:latin typeface="Times New Roman" panose="02020603050405020304" pitchFamily="18" charset="0"/>
              <a:cs typeface="Times New Roman" panose="02020603050405020304" pitchFamily="18" charset="0"/>
            </a:endParaRPr>
          </a:p>
          <a:p>
            <a:r>
              <a:rPr lang="en-US" sz="3200" b="1" dirty="0" smtClean="0">
                <a:solidFill>
                  <a:srgbClr val="FFFF00"/>
                </a:solidFill>
                <a:latin typeface="Times New Roman" panose="02020603050405020304" pitchFamily="18" charset="0"/>
                <a:cs typeface="Times New Roman" panose="02020603050405020304" pitchFamily="18" charset="0"/>
              </a:rPr>
              <a:t>NO EUV at present  </a:t>
            </a:r>
            <a:endParaRPr lang="en-US" sz="3200" b="1" dirty="0">
              <a:solidFill>
                <a:srgbClr val="FFFF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6868"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16119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t>Cube 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t>No all sky observatory now</a:t>
            </a:r>
          </a:p>
          <a:p>
            <a:pPr lvl="1">
              <a:spcBef>
                <a:spcPts val="600"/>
              </a:spcBef>
            </a:pPr>
            <a:r>
              <a:rPr lang="en-US" dirty="0"/>
              <a:t>Provide long time baseline </a:t>
            </a:r>
          </a:p>
          <a:p>
            <a:pPr>
              <a:spcBef>
                <a:spcPts val="600"/>
              </a:spcBef>
            </a:pPr>
            <a:r>
              <a:rPr lang="en-US" dirty="0">
                <a:solidFill>
                  <a:schemeClr val="tx2">
                    <a:lumMod val="50000"/>
                  </a:schemeClr>
                </a:solidFill>
              </a:rPr>
              <a:t>Lots of interesting problems  locally </a:t>
            </a:r>
          </a:p>
          <a:p>
            <a:pPr lvl="1">
              <a:spcBef>
                <a:spcPts val="600"/>
              </a:spcBef>
            </a:pPr>
            <a:r>
              <a:rPr lang="en-US" dirty="0">
                <a:solidFill>
                  <a:schemeClr val="tx2">
                    <a:lumMod val="50000"/>
                  </a:schemeClr>
                </a:solidFill>
              </a:rPr>
              <a:t>Solar system – Jupiter, </a:t>
            </a:r>
          </a:p>
          <a:p>
            <a:pPr lvl="1">
              <a:spcBef>
                <a:spcPts val="600"/>
              </a:spcBef>
            </a:pPr>
            <a:r>
              <a:rPr lang="en-US" dirty="0">
                <a:solidFill>
                  <a:schemeClr val="tx2">
                    <a:lumMod val="50000"/>
                  </a:schemeClr>
                </a:solidFill>
              </a:rPr>
              <a:t>how about looking at exoplanet environment. </a:t>
            </a:r>
          </a:p>
          <a:p>
            <a:pPr>
              <a:spcBef>
                <a:spcPts val="600"/>
              </a:spcBef>
            </a:pPr>
            <a:r>
              <a:rPr lang="en-US" dirty="0">
                <a:solidFill>
                  <a:schemeClr val="tx2">
                    <a:lumMod val="50000"/>
                  </a:schemeClr>
                </a:solidFill>
              </a:rPr>
              <a:t>Aperture comparable to Past missions</a:t>
            </a:r>
          </a:p>
          <a:p>
            <a:pPr>
              <a:spcBef>
                <a:spcPts val="600"/>
              </a:spcBef>
            </a:pPr>
            <a:r>
              <a:rPr lang="en-US" dirty="0">
                <a:solidFill>
                  <a:schemeClr val="tx2">
                    <a:lumMod val="50000"/>
                  </a:schemeClr>
                </a:solidFill>
              </a:rPr>
              <a:t>Cube sat observatory dedicated to one or few  task</a:t>
            </a:r>
          </a:p>
          <a:p>
            <a:pPr>
              <a:spcBef>
                <a:spcPts val="600"/>
              </a:spcBef>
            </a:pPr>
            <a:r>
              <a:rPr lang="en-US" dirty="0">
                <a:solidFill>
                  <a:schemeClr val="tx2">
                    <a:lumMod val="50000"/>
                  </a:schemeClr>
                </a:solidFill>
              </a:rPr>
              <a:t>Technology:</a:t>
            </a:r>
          </a:p>
          <a:p>
            <a:pPr lvl="1">
              <a:spcBef>
                <a:spcPts val="600"/>
              </a:spcBef>
            </a:pPr>
            <a:r>
              <a:rPr lang="en-US" dirty="0">
                <a:solidFill>
                  <a:schemeClr val="tx2">
                    <a:lumMod val="50000"/>
                  </a:schemeClr>
                </a:solidFill>
              </a:rPr>
              <a:t>Has advanced and </a:t>
            </a:r>
          </a:p>
          <a:p>
            <a:pPr lvl="1">
              <a:spcBef>
                <a:spcPts val="600"/>
              </a:spcBef>
            </a:pPr>
            <a:r>
              <a:rPr lang="en-US" dirty="0">
                <a:solidFill>
                  <a:schemeClr val="tx2">
                    <a:lumMod val="50000"/>
                  </a:schemeClr>
                </a:solidFill>
              </a:rPr>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t>EUVE did all sky survey</a:t>
            </a:r>
          </a:p>
          <a:p>
            <a:r>
              <a:rPr lang="en-US" dirty="0">
                <a:solidFill>
                  <a:schemeClr val="tx2">
                    <a:lumMod val="50000"/>
                  </a:schemeClr>
                </a:solidFill>
              </a:rPr>
              <a:t>Absorption </a:t>
            </a:r>
            <a:r>
              <a:rPr lang="en-US" dirty="0">
                <a:solidFill>
                  <a:schemeClr val="tx2">
                    <a:lumMod val="50000"/>
                  </a:schemeClr>
                </a:solidFill>
                <a:sym typeface="Wingdings" panose="05000000000000000000" pitchFamily="2" charset="2"/>
              </a:rPr>
              <a:t> </a:t>
            </a:r>
            <a:r>
              <a:rPr lang="en-US" dirty="0">
                <a:solidFill>
                  <a:schemeClr val="tx2">
                    <a:lumMod val="50000"/>
                  </a:schemeClr>
                </a:solidFill>
              </a:rPr>
              <a:t>EUV is a “niche” tool</a:t>
            </a:r>
          </a:p>
          <a:p>
            <a:r>
              <a:rPr lang="en-US" dirty="0">
                <a:solidFill>
                  <a:schemeClr val="tx2">
                    <a:lumMod val="50000"/>
                  </a:schemeClr>
                </a:solidFill>
              </a:rPr>
              <a:t>Such as?</a:t>
            </a:r>
          </a:p>
          <a:p>
            <a:pPr lvl="1"/>
            <a:r>
              <a:rPr lang="en-US" dirty="0">
                <a:solidFill>
                  <a:schemeClr val="tx2">
                    <a:lumMod val="50000"/>
                  </a:schemeClr>
                </a:solidFill>
              </a:rPr>
              <a:t>Limited to local region of galaxy</a:t>
            </a:r>
          </a:p>
          <a:p>
            <a:r>
              <a:rPr lang="en-US" dirty="0">
                <a:solidFill>
                  <a:schemeClr val="tx2">
                    <a:lumMod val="50000"/>
                  </a:schemeClr>
                </a:solidFill>
              </a:rPr>
              <a:t>Small aperture</a:t>
            </a:r>
          </a:p>
          <a:p>
            <a:r>
              <a:rPr lang="en-US" dirty="0">
                <a:solidFill>
                  <a:schemeClr val="tx2">
                    <a:lumMod val="50000"/>
                  </a:schemeClr>
                </a:solidFill>
              </a:rPr>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7892"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80174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2907323" y="6648013"/>
            <a:ext cx="9404723" cy="938848"/>
          </a:xfrm>
        </p:spPr>
        <p:txBody>
          <a:bodyPr/>
          <a:lstStyle/>
          <a:p>
            <a:r>
              <a:rPr lang="en-US" dirty="0">
                <a:latin typeface="Times New Roman" panose="02020603050405020304" pitchFamily="18" charset="0"/>
                <a:cs typeface="Times New Roman" panose="02020603050405020304" pitchFamily="18" charset="0"/>
              </a:rPr>
              <a:t>Are Cube and Small </a:t>
            </a:r>
            <a:r>
              <a:rPr lang="en-US" dirty="0" err="1">
                <a:latin typeface="Times New Roman" panose="02020603050405020304" pitchFamily="18" charset="0"/>
                <a:cs typeface="Times New Roman" panose="02020603050405020304" pitchFamily="18" charset="0"/>
              </a:rPr>
              <a:t>Sats</a:t>
            </a:r>
            <a:r>
              <a:rPr lang="en-US" dirty="0">
                <a:latin typeface="Times New Roman" panose="02020603050405020304" pitchFamily="18" charset="0"/>
                <a:cs typeface="Times New Roman" panose="02020603050405020304" pitchFamily="18" charset="0"/>
              </a:rPr>
              <a:t> an answer to an EUV astronomers’ plea?</a:t>
            </a:r>
          </a:p>
        </p:txBody>
      </p:sp>
      <p:sp>
        <p:nvSpPr>
          <p:cNvPr id="2" name="Content Placeholder 1">
            <a:extLst>
              <a:ext uri="{FF2B5EF4-FFF2-40B4-BE49-F238E27FC236}">
                <a16:creationId xmlns:a16="http://schemas.microsoft.com/office/drawing/2014/main" id="{A02DDE49-0FEE-46AF-9F67-79985FA44CA7}"/>
              </a:ext>
            </a:extLst>
          </p:cNvPr>
          <p:cNvSpPr>
            <a:spLocks noGrp="1"/>
          </p:cNvSpPr>
          <p:nvPr>
            <p:ph idx="1"/>
          </p:nvPr>
        </p:nvSpPr>
        <p:spPr>
          <a:xfrm>
            <a:off x="471400" y="800894"/>
            <a:ext cx="9404723" cy="296829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principal limitation is the absorption by the </a:t>
            </a:r>
            <a:r>
              <a:rPr lang="en-US" sz="2400" u="sng" dirty="0">
                <a:latin typeface="Times New Roman" panose="02020603050405020304" pitchFamily="18" charset="0"/>
                <a:cs typeface="Times New Roman" panose="02020603050405020304" pitchFamily="18" charset="0"/>
              </a:rPr>
              <a:t>interstellar medium </a:t>
            </a:r>
            <a:r>
              <a:rPr lang="en-US" sz="2400" dirty="0">
                <a:latin typeface="Times New Roman" panose="02020603050405020304" pitchFamily="18" charset="0"/>
                <a:cs typeface="Times New Roman" panose="02020603050405020304" pitchFamily="18" charset="0"/>
              </a:rPr>
              <a:t>that defines the horizon within which sources can be observed. …</a:t>
            </a:r>
          </a:p>
          <a:p>
            <a:pPr marL="0" indent="0">
              <a:buNone/>
            </a:pPr>
            <a:r>
              <a:rPr lang="en-US" sz="2400" dirty="0">
                <a:latin typeface="Times New Roman" panose="02020603050405020304" pitchFamily="18" charset="0"/>
                <a:cs typeface="Times New Roman" panose="02020603050405020304" pitchFamily="18" charset="0"/>
              </a:rPr>
              <a:t> “Therefore, … EUV observations are … mostly restricted to a local region of our galaxy. </a:t>
            </a:r>
          </a:p>
          <a:p>
            <a:pPr marL="0" indent="0">
              <a:buNone/>
            </a:pPr>
            <a:r>
              <a:rPr lang="en-US" sz="2400" dirty="0">
                <a:latin typeface="Times New Roman" panose="02020603050405020304" pitchFamily="18" charset="0"/>
                <a:cs typeface="Times New Roman" panose="02020603050405020304" pitchFamily="18" charset="0"/>
              </a:rPr>
              <a:t>“… it may never be possible to justify an expenditure on future missions similar to the large X-ray or UV observatories.” Martin A. Barstow </a:t>
            </a:r>
            <a:r>
              <a:rPr lang="en-US" sz="1400" dirty="0">
                <a:latin typeface="Times New Roman" panose="02020603050405020304" pitchFamily="18" charset="0"/>
                <a:cs typeface="Times New Roman" panose="02020603050405020304" pitchFamily="18" charset="0"/>
              </a:rPr>
              <a:t>in</a:t>
            </a:r>
          </a:p>
          <a:p>
            <a:pPr marL="0" indent="0">
              <a:buNone/>
            </a:pPr>
            <a:r>
              <a:rPr lang="en-US" sz="1600" dirty="0">
                <a:latin typeface="Times New Roman" panose="02020603050405020304" pitchFamily="18" charset="0"/>
                <a:cs typeface="Times New Roman" panose="02020603050405020304" pitchFamily="18" charset="0"/>
              </a:rPr>
              <a:t>chapter “EUV astronomy in the 21st century,” of </a:t>
            </a:r>
            <a:r>
              <a:rPr lang="en-US" sz="1600" b="1" dirty="0">
                <a:latin typeface="Times New Roman" panose="02020603050405020304" pitchFamily="18" charset="0"/>
                <a:cs typeface="Times New Roman" panose="02020603050405020304" pitchFamily="18" charset="0"/>
              </a:rPr>
              <a:t>Extreme</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Ultraviolet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astronomy</a:t>
            </a:r>
            <a:r>
              <a:rPr lang="en-US" sz="1600" dirty="0">
                <a:latin typeface="Times New Roman" panose="02020603050405020304" pitchFamily="18" charset="0"/>
                <a:cs typeface="Times New Roman" panose="02020603050405020304" pitchFamily="18" charset="0"/>
              </a:rPr>
              <a:t>. By  Martin A. Barstow. </a:t>
            </a:r>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8916"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3" name="TextBox 2">
            <a:extLst>
              <a:ext uri="{FF2B5EF4-FFF2-40B4-BE49-F238E27FC236}">
                <a16:creationId xmlns:a16="http://schemas.microsoft.com/office/drawing/2014/main" id="{CCC67F20-5599-4BA0-874E-B446E7C2C54B}"/>
              </a:ext>
            </a:extLst>
          </p:cNvPr>
          <p:cNvSpPr txBox="1"/>
          <p:nvPr/>
        </p:nvSpPr>
        <p:spPr>
          <a:xfrm>
            <a:off x="471400" y="3778108"/>
            <a:ext cx="11447550" cy="2492990"/>
          </a:xfrm>
          <a:prstGeom prst="rect">
            <a:avLst/>
          </a:prstGeom>
          <a:noFill/>
        </p:spPr>
        <p:txBody>
          <a:bodyPr wrap="square" rtlCol="0">
            <a:spAutoFit/>
          </a:bodyPr>
          <a:lstStyle/>
          <a:p>
            <a:r>
              <a:rPr lang="en-US" sz="2400" b="1" dirty="0">
                <a:solidFill>
                  <a:schemeClr val="accent2">
                    <a:lumMod val="40000"/>
                    <a:lumOff val="60000"/>
                  </a:schemeClr>
                </a:solidFill>
              </a:rPr>
              <a:t>Applications? where understanding what is happening in local region of the galaxy may be important? </a:t>
            </a:r>
          </a:p>
          <a:p>
            <a:r>
              <a:rPr lang="en-US" sz="2400" b="1" dirty="0">
                <a:solidFill>
                  <a:schemeClr val="accent2">
                    <a:lumMod val="40000"/>
                    <a:lumOff val="60000"/>
                  </a:schemeClr>
                </a:solidFill>
              </a:rPr>
              <a:t>Planets in our own solar system? </a:t>
            </a:r>
          </a:p>
          <a:p>
            <a:r>
              <a:rPr lang="en-US" sz="2400" b="1" dirty="0">
                <a:solidFill>
                  <a:schemeClr val="accent2">
                    <a:lumMod val="40000"/>
                    <a:lumOff val="60000"/>
                  </a:schemeClr>
                </a:solidFill>
              </a:rPr>
              <a:t>Environment of extrasolar planets?  </a:t>
            </a:r>
          </a:p>
          <a:p>
            <a:r>
              <a:rPr lang="en-US" sz="2400" b="1" dirty="0">
                <a:solidFill>
                  <a:schemeClr val="accent2">
                    <a:lumMod val="40000"/>
                    <a:lumOff val="60000"/>
                  </a:schemeClr>
                </a:solidFill>
              </a:rPr>
              <a:t>CUTE </a:t>
            </a:r>
          </a:p>
          <a:p>
            <a:r>
              <a:rPr lang="en-US" sz="3600" b="1" dirty="0">
                <a:solidFill>
                  <a:srgbClr val="FFC000"/>
                </a:solidFill>
                <a:latin typeface="Times New Roman" panose="02020603050405020304" pitchFamily="18" charset="0"/>
                <a:cs typeface="Times New Roman" panose="02020603050405020304" pitchFamily="18" charset="0"/>
              </a:rPr>
              <a:t>Potential of </a:t>
            </a:r>
            <a:r>
              <a:rPr lang="en-US" sz="3600" b="1" dirty="0" err="1">
                <a:solidFill>
                  <a:srgbClr val="FFC000"/>
                </a:solidFill>
                <a:latin typeface="Times New Roman" panose="02020603050405020304" pitchFamily="18" charset="0"/>
                <a:cs typeface="Times New Roman" panose="02020603050405020304" pitchFamily="18" charset="0"/>
              </a:rPr>
              <a:t>Cubesat</a:t>
            </a:r>
            <a:r>
              <a:rPr lang="en-US" sz="3600" b="1" dirty="0">
                <a:solidFill>
                  <a:srgbClr val="FFC0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6C2069D0-ECAF-46F4-A784-FBF0513CC2E6}"/>
              </a:ext>
            </a:extLst>
          </p:cNvPr>
          <p:cNvPicPr>
            <a:picLocks noChangeAspect="1"/>
          </p:cNvPicPr>
          <p:nvPr/>
        </p:nvPicPr>
        <p:blipFill>
          <a:blip r:embed="rId6"/>
          <a:stretch>
            <a:fillRect/>
          </a:stretch>
        </p:blipFill>
        <p:spPr>
          <a:xfrm>
            <a:off x="10050834" y="969040"/>
            <a:ext cx="1905000" cy="1905000"/>
          </a:xfrm>
          <a:prstGeom prst="rect">
            <a:avLst/>
          </a:prstGeom>
        </p:spPr>
      </p:pic>
      <p:sp>
        <p:nvSpPr>
          <p:cNvPr id="10" name="TextBox 9">
            <a:extLst>
              <a:ext uri="{FF2B5EF4-FFF2-40B4-BE49-F238E27FC236}">
                <a16:creationId xmlns:a16="http://schemas.microsoft.com/office/drawing/2014/main" id="{01E1ECBC-0C18-42DF-B75A-A7296792F15F}"/>
              </a:ext>
            </a:extLst>
          </p:cNvPr>
          <p:cNvSpPr txBox="1"/>
          <p:nvPr/>
        </p:nvSpPr>
        <p:spPr>
          <a:xfrm>
            <a:off x="9466730" y="3041444"/>
            <a:ext cx="2695108" cy="646331"/>
          </a:xfrm>
          <a:prstGeom prst="rect">
            <a:avLst/>
          </a:prstGeom>
          <a:noFill/>
        </p:spPr>
        <p:txBody>
          <a:bodyPr wrap="square" rtlCol="0">
            <a:spAutoFit/>
          </a:bodyPr>
          <a:lstStyle/>
          <a:p>
            <a:r>
              <a:rPr lang="en-US" b="1" dirty="0">
                <a:solidFill>
                  <a:schemeClr val="accent2">
                    <a:lumMod val="40000"/>
                    <a:lumOff val="60000"/>
                  </a:schemeClr>
                </a:solidFill>
              </a:rPr>
              <a:t>https://gnuva.net/gnuva_barstowbio.htm</a:t>
            </a:r>
          </a:p>
        </p:txBody>
      </p:sp>
      <p:sp>
        <p:nvSpPr>
          <p:cNvPr id="14" name="TextBox 13">
            <a:extLst>
              <a:ext uri="{FF2B5EF4-FFF2-40B4-BE49-F238E27FC236}">
                <a16:creationId xmlns:a16="http://schemas.microsoft.com/office/drawing/2014/main" id="{BF1E3F1F-0B17-48FE-8339-9F62CEACFF52}"/>
              </a:ext>
            </a:extLst>
          </p:cNvPr>
          <p:cNvSpPr txBox="1"/>
          <p:nvPr/>
        </p:nvSpPr>
        <p:spPr>
          <a:xfrm>
            <a:off x="779929" y="191108"/>
            <a:ext cx="927090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Scattering/Absorption situation: </a:t>
            </a:r>
          </a:p>
        </p:txBody>
      </p:sp>
    </p:spTree>
    <p:extLst>
      <p:ext uri="{BB962C8B-B14F-4D97-AF65-F5344CB8AC3E}">
        <p14:creationId xmlns:p14="http://schemas.microsoft.com/office/powerpoint/2010/main" val="8999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idx="4294967295"/>
          </p:nvPr>
        </p:nvSpPr>
        <p:spPr>
          <a:xfrm>
            <a:off x="24064" y="98686"/>
            <a:ext cx="12313920" cy="539785"/>
          </a:xfrm>
        </p:spPr>
        <p:txBody>
          <a:bodyPr/>
          <a:lstStyle/>
          <a:p>
            <a:r>
              <a:rPr lang="en-US" altLang="en-US" sz="3200" dirty="0">
                <a:solidFill>
                  <a:schemeClr val="accent2"/>
                </a:solidFill>
                <a:latin typeface="Times New Roman" panose="02020603050405020304" pitchFamily="18" charset="0"/>
              </a:rPr>
              <a:t>Our group has made spaces mirrors for Far, Extreme Ultraviolet (EUV) </a:t>
            </a:r>
          </a:p>
        </p:txBody>
      </p:sp>
      <p:grpSp>
        <p:nvGrpSpPr>
          <p:cNvPr id="19464" name="Group 8"/>
          <p:cNvGrpSpPr>
            <a:grpSpLocks/>
          </p:cNvGrpSpPr>
          <p:nvPr/>
        </p:nvGrpSpPr>
        <p:grpSpPr bwMode="auto">
          <a:xfrm>
            <a:off x="595137" y="1532072"/>
            <a:ext cx="4357085" cy="3616676"/>
            <a:chOff x="480" y="816"/>
            <a:chExt cx="2304" cy="1632"/>
          </a:xfrm>
        </p:grpSpPr>
        <p:sp>
          <p:nvSpPr>
            <p:cNvPr id="19465" name="Rectangle 9"/>
            <p:cNvSpPr>
              <a:spLocks noChangeArrowheads="1"/>
            </p:cNvSpPr>
            <p:nvPr/>
          </p:nvSpPr>
          <p:spPr bwMode="auto">
            <a:xfrm>
              <a:off x="480" y="816"/>
              <a:ext cx="2304" cy="16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FFFFFF"/>
                </a:solidFill>
                <a:latin typeface="Times New Roman" panose="02020603050405020304" pitchFamily="18" charset="0"/>
              </a:endParaRPr>
            </a:p>
          </p:txBody>
        </p:sp>
        <p:pic>
          <p:nvPicPr>
            <p:cNvPr id="19466" name="Picture 10" descr="si099_02_euv-spie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 y="1195"/>
              <a:ext cx="1309" cy="1104"/>
            </a:xfrm>
            <a:prstGeom prst="rect">
              <a:avLst/>
            </a:prstGeom>
            <a:noFill/>
            <a:extLst>
              <a:ext uri="{909E8E84-426E-40DD-AFC4-6F175D3DCCD1}">
                <a14:hiddenFill xmlns:a14="http://schemas.microsoft.com/office/drawing/2010/main">
                  <a:solidFill>
                    <a:srgbClr val="FFFFFF"/>
                  </a:solidFill>
                </a14:hiddenFill>
              </a:ext>
            </a:extLst>
          </p:spPr>
        </p:pic>
        <p:sp>
          <p:nvSpPr>
            <p:cNvPr id="19467" name="Text Box 11"/>
            <p:cNvSpPr txBox="1">
              <a:spLocks noChangeArrowheads="1"/>
            </p:cNvSpPr>
            <p:nvPr/>
          </p:nvSpPr>
          <p:spPr bwMode="auto">
            <a:xfrm>
              <a:off x="576" y="864"/>
              <a:ext cx="21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a:solidFill>
                    <a:srgbClr val="FFFFFF"/>
                  </a:solidFill>
                  <a:latin typeface="Times New Roman" panose="02020603050405020304" pitchFamily="18" charset="0"/>
                </a:rPr>
                <a:t>Thin Film or Multilayer Mirrors</a:t>
              </a:r>
              <a:endParaRPr lang="en-US" altLang="en-US" sz="1400">
                <a:solidFill>
                  <a:srgbClr val="FFFFFF"/>
                </a:solidFill>
                <a:latin typeface="Times New Roman" panose="02020603050405020304" pitchFamily="18" charset="0"/>
              </a:endParaRPr>
            </a:p>
          </p:txBody>
        </p:sp>
      </p:grpSp>
      <p:grpSp>
        <p:nvGrpSpPr>
          <p:cNvPr id="19468" name="Group 12"/>
          <p:cNvGrpSpPr>
            <a:grpSpLocks/>
          </p:cNvGrpSpPr>
          <p:nvPr/>
        </p:nvGrpSpPr>
        <p:grpSpPr bwMode="auto">
          <a:xfrm>
            <a:off x="6181024" y="1616537"/>
            <a:ext cx="3935346" cy="4149124"/>
            <a:chOff x="2928" y="2112"/>
            <a:chExt cx="2400" cy="1776"/>
          </a:xfrm>
        </p:grpSpPr>
        <p:sp>
          <p:nvSpPr>
            <p:cNvPr id="19469" name="Rectangle 13"/>
            <p:cNvSpPr>
              <a:spLocks noChangeArrowheads="1"/>
            </p:cNvSpPr>
            <p:nvPr/>
          </p:nvSpPr>
          <p:spPr bwMode="auto">
            <a:xfrm>
              <a:off x="2928" y="2112"/>
              <a:ext cx="2400" cy="17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FFFFF"/>
                </a:solidFill>
                <a:latin typeface="Verdana" panose="020B0604030504040204" pitchFamily="34" charset="0"/>
              </a:endParaRPr>
            </a:p>
          </p:txBody>
        </p:sp>
        <p:sp>
          <p:nvSpPr>
            <p:cNvPr id="19471" name="Text Box 15"/>
            <p:cNvSpPr txBox="1">
              <a:spLocks noChangeArrowheads="1"/>
            </p:cNvSpPr>
            <p:nvPr/>
          </p:nvSpPr>
          <p:spPr bwMode="auto">
            <a:xfrm>
              <a:off x="3024" y="2160"/>
              <a:ext cx="21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a:solidFill>
                    <a:srgbClr val="FFFFFF"/>
                  </a:solidFill>
                  <a:latin typeface="Times New Roman" panose="02020603050405020304" pitchFamily="18" charset="0"/>
                </a:rPr>
                <a:t>EUV Astronomy</a:t>
              </a:r>
            </a:p>
          </p:txBody>
        </p:sp>
        <p:sp>
          <p:nvSpPr>
            <p:cNvPr id="19472" name="Text Box 16"/>
            <p:cNvSpPr txBox="1">
              <a:spLocks noChangeArrowheads="1"/>
            </p:cNvSpPr>
            <p:nvPr/>
          </p:nvSpPr>
          <p:spPr bwMode="auto">
            <a:xfrm>
              <a:off x="3141" y="3705"/>
              <a:ext cx="197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i="1" dirty="0">
                  <a:solidFill>
                    <a:srgbClr val="FFFFFF"/>
                  </a:solidFill>
                  <a:latin typeface="Times New Roman" panose="02020603050405020304" pitchFamily="18" charset="0"/>
                </a:rPr>
                <a:t>The Earth’s magnetosphere in the EUV-30.4 nm</a:t>
              </a:r>
            </a:p>
          </p:txBody>
        </p:sp>
      </p:grpSp>
      <p:grpSp>
        <p:nvGrpSpPr>
          <p:cNvPr id="19478" name="Group 22"/>
          <p:cNvGrpSpPr>
            <a:grpSpLocks/>
          </p:cNvGrpSpPr>
          <p:nvPr/>
        </p:nvGrpSpPr>
        <p:grpSpPr bwMode="auto">
          <a:xfrm>
            <a:off x="11004076" y="5866607"/>
            <a:ext cx="1044575" cy="915988"/>
            <a:chOff x="3408" y="2400"/>
            <a:chExt cx="658" cy="577"/>
          </a:xfrm>
        </p:grpSpPr>
        <p:graphicFrame>
          <p:nvGraphicFramePr>
            <p:cNvPr id="19479" name="Object 23"/>
            <p:cNvGraphicFramePr>
              <a:graphicFrameLocks noChangeAspect="1"/>
            </p:cNvGraphicFramePr>
            <p:nvPr>
              <p:extLst>
                <p:ext uri="{D42A27DB-BD31-4B8C-83A1-F6EECF244321}">
                  <p14:modId xmlns:p14="http://schemas.microsoft.com/office/powerpoint/2010/main" val="397709268"/>
                </p:ext>
              </p:extLst>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1060" name="Bitmap Image" r:id="rId5" imgW="2076740" imgH="2019048" progId="Paint.Picture">
                    <p:embed/>
                  </p:oleObj>
                </mc:Choice>
                <mc:Fallback>
                  <p:oleObj name="Bitmap Image" r:id="rId5" imgW="2076740" imgH="2019048" progId="Paint.Picture">
                    <p:embed/>
                    <p:pic>
                      <p:nvPicPr>
                        <p:cNvPr id="19479"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0" name="Text Box 24"/>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BYU EUV Optics</a:t>
              </a:r>
            </a:p>
          </p:txBody>
        </p:sp>
        <p:sp>
          <p:nvSpPr>
            <p:cNvPr id="19481" name="Text Box 25"/>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2" name="Rectangle 1"/>
          <p:cNvSpPr/>
          <p:nvPr/>
        </p:nvSpPr>
        <p:spPr>
          <a:xfrm>
            <a:off x="1865312" y="6068060"/>
            <a:ext cx="8842375" cy="369332"/>
          </a:xfrm>
          <a:prstGeom prst="rect">
            <a:avLst/>
          </a:prstGeom>
        </p:spPr>
        <p:txBody>
          <a:bodyPr wrap="square">
            <a:spAutoFit/>
          </a:bodyPr>
          <a:lstStyle/>
          <a:p>
            <a:pPr eaLnBrk="0" fontAlgn="base" hangingPunct="0">
              <a:spcBef>
                <a:spcPct val="0"/>
              </a:spcBef>
              <a:spcAft>
                <a:spcPct val="0"/>
              </a:spcAft>
            </a:pPr>
            <a:endParaRPr lang="en-US" dirty="0">
              <a:solidFill>
                <a:srgbClr val="FFFFFF"/>
              </a:solidFill>
              <a:latin typeface="Verdana" panose="020B0604030504040204" pitchFamily="34" charset="0"/>
            </a:endParaRPr>
          </a:p>
        </p:txBody>
      </p:sp>
      <p:sp>
        <p:nvSpPr>
          <p:cNvPr id="6" name="Rectangle 5">
            <a:extLst>
              <a:ext uri="{FF2B5EF4-FFF2-40B4-BE49-F238E27FC236}">
                <a16:creationId xmlns:a16="http://schemas.microsoft.com/office/drawing/2014/main" id="{F3CA78D8-FE5F-4E63-A0B3-0095AE8CCC09}"/>
              </a:ext>
            </a:extLst>
          </p:cNvPr>
          <p:cNvSpPr/>
          <p:nvPr/>
        </p:nvSpPr>
        <p:spPr>
          <a:xfrm>
            <a:off x="504588" y="5402432"/>
            <a:ext cx="6934200" cy="1477328"/>
          </a:xfrm>
          <a:prstGeom prst="rect">
            <a:avLst/>
          </a:prstGeom>
        </p:spPr>
        <p:txBody>
          <a:bodyPr wrap="square">
            <a:spAutoFit/>
          </a:bodyPr>
          <a:lstStyle/>
          <a:p>
            <a:r>
              <a:rPr lang="en-US" dirty="0"/>
              <a:t>IMAGE spacecraft- NASA </a:t>
            </a:r>
            <a:r>
              <a:rPr lang="en-US" dirty="0" err="1"/>
              <a:t>midex</a:t>
            </a:r>
            <a:r>
              <a:rPr lang="en-US" dirty="0"/>
              <a:t> mission to Earth.  ~2000</a:t>
            </a:r>
          </a:p>
          <a:p>
            <a:r>
              <a:rPr lang="en-US" dirty="0"/>
              <a:t>Imager for Magnetopause to Aurora global explorer. </a:t>
            </a:r>
          </a:p>
          <a:p>
            <a:r>
              <a:rPr lang="en-US" dirty="0"/>
              <a:t>EUV Instrument – </a:t>
            </a:r>
          </a:p>
          <a:p>
            <a:r>
              <a:rPr lang="en-US" dirty="0"/>
              <a:t>He+ trapped in  Earth’s magnetosphere scatters EUV-30.4 nm </a:t>
            </a:r>
          </a:p>
          <a:p>
            <a:endParaRPr lang="en-US" dirty="0"/>
          </a:p>
        </p:txBody>
      </p:sp>
      <p:sp>
        <p:nvSpPr>
          <p:cNvPr id="7" name="Rectangle 6">
            <a:extLst>
              <a:ext uri="{FF2B5EF4-FFF2-40B4-BE49-F238E27FC236}">
                <a16:creationId xmlns:a16="http://schemas.microsoft.com/office/drawing/2014/main" id="{7DCF7AC3-B603-4F51-8F69-780A823BB06E}"/>
              </a:ext>
            </a:extLst>
          </p:cNvPr>
          <p:cNvSpPr/>
          <p:nvPr/>
        </p:nvSpPr>
        <p:spPr>
          <a:xfrm>
            <a:off x="8139956" y="5736530"/>
            <a:ext cx="3289683" cy="307777"/>
          </a:xfrm>
          <a:prstGeom prst="rect">
            <a:avLst/>
          </a:prstGeom>
        </p:spPr>
        <p:txBody>
          <a:bodyPr wrap="none">
            <a:spAutoFit/>
          </a:bodyPr>
          <a:lstStyle/>
          <a:p>
            <a:r>
              <a:rPr lang="en-US" sz="1400" dirty="0"/>
              <a:t>http://pluto.space.swri.edu/IMAGE/</a:t>
            </a:r>
          </a:p>
        </p:txBody>
      </p:sp>
      <p:sp>
        <p:nvSpPr>
          <p:cNvPr id="8" name="TextBox 7">
            <a:extLst>
              <a:ext uri="{FF2B5EF4-FFF2-40B4-BE49-F238E27FC236}">
                <a16:creationId xmlns:a16="http://schemas.microsoft.com/office/drawing/2014/main" id="{008D287B-93EC-48A2-9250-4A2E21657344}"/>
              </a:ext>
            </a:extLst>
          </p:cNvPr>
          <p:cNvSpPr txBox="1"/>
          <p:nvPr/>
        </p:nvSpPr>
        <p:spPr>
          <a:xfrm>
            <a:off x="10277535" y="1237116"/>
            <a:ext cx="1498066" cy="923330"/>
          </a:xfrm>
          <a:prstGeom prst="rect">
            <a:avLst/>
          </a:prstGeom>
          <a:noFill/>
        </p:spPr>
        <p:txBody>
          <a:bodyPr wrap="square" rtlCol="0">
            <a:spAutoFit/>
          </a:bodyPr>
          <a:lstStyle/>
          <a:p>
            <a:pPr algn="ctr"/>
            <a:r>
              <a:rPr lang="en-US" dirty="0"/>
              <a:t>Google: EUV LPL</a:t>
            </a:r>
          </a:p>
          <a:p>
            <a:pPr algn="ctr"/>
            <a:endParaRPr lang="en-US" dirty="0"/>
          </a:p>
        </p:txBody>
      </p:sp>
      <p:pic>
        <p:nvPicPr>
          <p:cNvPr id="10" name="Picture 9" descr="A picture containing star, light&#10;&#10;Description automatically generated">
            <a:extLst>
              <a:ext uri="{FF2B5EF4-FFF2-40B4-BE49-F238E27FC236}">
                <a16:creationId xmlns:a16="http://schemas.microsoft.com/office/drawing/2014/main" id="{4F990AD1-2DFC-49AF-8EE6-484FF7642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977" y="2039123"/>
            <a:ext cx="3029059" cy="3172446"/>
          </a:xfrm>
          <a:prstGeom prst="rect">
            <a:avLst/>
          </a:prstGeom>
        </p:spPr>
      </p:pic>
      <p:sp>
        <p:nvSpPr>
          <p:cNvPr id="11" name="Rectangle 7">
            <a:extLst>
              <a:ext uri="{FF2B5EF4-FFF2-40B4-BE49-F238E27FC236}">
                <a16:creationId xmlns:a16="http://schemas.microsoft.com/office/drawing/2014/main" id="{19147C8B-7A5C-4532-B490-8D5E44BD65C5}"/>
              </a:ext>
            </a:extLst>
          </p:cNvPr>
          <p:cNvSpPr>
            <a:spLocks noChangeArrowheads="1"/>
          </p:cNvSpPr>
          <p:nvPr/>
        </p:nvSpPr>
        <p:spPr bwMode="auto">
          <a:xfrm>
            <a:off x="9867989" y="2462845"/>
            <a:ext cx="168315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(more info: Sandel, B. R., et al., Space Sci. Rev., 109, 25, 2003.)</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849424" y="694540"/>
            <a:ext cx="11488559" cy="369332"/>
          </a:xfrm>
          <a:prstGeom prst="rect">
            <a:avLst/>
          </a:prstGeom>
          <a:noFill/>
        </p:spPr>
        <p:txBody>
          <a:bodyPr wrap="square" rtlCol="0">
            <a:spAutoFit/>
          </a:bodyPr>
          <a:lstStyle/>
          <a:p>
            <a:r>
              <a:rPr lang="en-US" dirty="0" smtClean="0"/>
              <a:t>Please give us your hard thin-film optics fabrication problems. They are very good for our students.</a:t>
            </a:r>
            <a:endParaRPr lang="en-US" dirty="0"/>
          </a:p>
        </p:txBody>
      </p:sp>
    </p:spTree>
    <p:extLst>
      <p:ext uri="{BB962C8B-B14F-4D97-AF65-F5344CB8AC3E}">
        <p14:creationId xmlns:p14="http://schemas.microsoft.com/office/powerpoint/2010/main" val="109203223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9464"/>
                                        </p:tgtEl>
                                        <p:attrNameLst>
                                          <p:attrName>style.visibility</p:attrName>
                                        </p:attrNameLst>
                                      </p:cBhvr>
                                      <p:to>
                                        <p:strVal val="visible"/>
                                      </p:to>
                                    </p:set>
                                    <p:anim calcmode="lin" valueType="num">
                                      <p:cBhvr additive="base">
                                        <p:cTn id="22" dur="500" fill="hold"/>
                                        <p:tgtEl>
                                          <p:spTgt spid="19464"/>
                                        </p:tgtEl>
                                        <p:attrNameLst>
                                          <p:attrName>ppt_x</p:attrName>
                                        </p:attrNameLst>
                                      </p:cBhvr>
                                      <p:tavLst>
                                        <p:tav tm="0">
                                          <p:val>
                                            <p:strVal val="0-#ppt_w/2"/>
                                          </p:val>
                                        </p:tav>
                                        <p:tav tm="100000">
                                          <p:val>
                                            <p:strVal val="#ppt_x"/>
                                          </p:val>
                                        </p:tav>
                                      </p:tavLst>
                                    </p:anim>
                                    <p:anim calcmode="lin" valueType="num">
                                      <p:cBhvr additive="base">
                                        <p:cTn id="2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9468"/>
                                        </p:tgtEl>
                                        <p:attrNameLst>
                                          <p:attrName>style.visibility</p:attrName>
                                        </p:attrNameLst>
                                      </p:cBhvr>
                                      <p:to>
                                        <p:strVal val="visible"/>
                                      </p:to>
                                    </p:set>
                                    <p:anim calcmode="lin" valueType="num">
                                      <p:cBhvr additive="base">
                                        <p:cTn id="28" dur="500" fill="hold"/>
                                        <p:tgtEl>
                                          <p:spTgt spid="19468"/>
                                        </p:tgtEl>
                                        <p:attrNameLst>
                                          <p:attrName>ppt_x</p:attrName>
                                        </p:attrNameLst>
                                      </p:cBhvr>
                                      <p:tavLst>
                                        <p:tav tm="0">
                                          <p:val>
                                            <p:strVal val="1+#ppt_w/2"/>
                                          </p:val>
                                        </p:tav>
                                        <p:tav tm="100000">
                                          <p:val>
                                            <p:strVal val="#ppt_x"/>
                                          </p:val>
                                        </p:tav>
                                      </p:tavLst>
                                    </p:anim>
                                    <p:anim calcmode="lin" valueType="num">
                                      <p:cBhvr additive="base">
                                        <p:cTn id="29" dur="500" fill="hold"/>
                                        <p:tgtEl>
                                          <p:spTgt spid="1946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nodePh="1">
                                  <p:stCondLst>
                                    <p:cond delay="0"/>
                                  </p:stCondLst>
                                  <p:endCondLst>
                                    <p:cond evt="begin" delay="0">
                                      <p:tn val="32"/>
                                    </p:cond>
                                  </p:end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t>Cube 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solidFill>
                  <a:schemeClr val="tx2">
                    <a:lumMod val="50000"/>
                  </a:schemeClr>
                </a:solidFill>
              </a:rPr>
              <a:t>No all sky observatory now</a:t>
            </a:r>
          </a:p>
          <a:p>
            <a:pPr lvl="1">
              <a:spcBef>
                <a:spcPts val="600"/>
              </a:spcBef>
            </a:pPr>
            <a:r>
              <a:rPr lang="en-US" dirty="0">
                <a:solidFill>
                  <a:schemeClr val="tx2">
                    <a:lumMod val="50000"/>
                  </a:schemeClr>
                </a:solidFill>
              </a:rPr>
              <a:t>Provide long time baseline </a:t>
            </a:r>
          </a:p>
          <a:p>
            <a:pPr>
              <a:spcBef>
                <a:spcPts val="600"/>
              </a:spcBef>
            </a:pPr>
            <a:r>
              <a:rPr lang="en-US" dirty="0"/>
              <a:t>Lots of interesting problems  locally </a:t>
            </a:r>
          </a:p>
          <a:p>
            <a:pPr lvl="1">
              <a:spcBef>
                <a:spcPts val="600"/>
              </a:spcBef>
            </a:pPr>
            <a:r>
              <a:rPr lang="en-US" dirty="0"/>
              <a:t>Solar system – Jupiter, </a:t>
            </a:r>
          </a:p>
          <a:p>
            <a:pPr lvl="1">
              <a:spcBef>
                <a:spcPts val="600"/>
              </a:spcBef>
            </a:pPr>
            <a:r>
              <a:rPr lang="en-US" dirty="0"/>
              <a:t>how about looking at exoplanet environment. </a:t>
            </a:r>
          </a:p>
          <a:p>
            <a:pPr>
              <a:spcBef>
                <a:spcPts val="600"/>
              </a:spcBef>
            </a:pPr>
            <a:r>
              <a:rPr lang="en-US" dirty="0">
                <a:solidFill>
                  <a:schemeClr val="tx2">
                    <a:lumMod val="50000"/>
                  </a:schemeClr>
                </a:solidFill>
              </a:rPr>
              <a:t>Aperture comparable to Past missions</a:t>
            </a:r>
          </a:p>
          <a:p>
            <a:pPr>
              <a:spcBef>
                <a:spcPts val="600"/>
              </a:spcBef>
            </a:pPr>
            <a:r>
              <a:rPr lang="en-US" dirty="0">
                <a:solidFill>
                  <a:schemeClr val="tx2">
                    <a:lumMod val="50000"/>
                  </a:schemeClr>
                </a:solidFill>
              </a:rPr>
              <a:t>Cube sat observatory dedicated to one or few  task</a:t>
            </a:r>
          </a:p>
          <a:p>
            <a:pPr>
              <a:spcBef>
                <a:spcPts val="600"/>
              </a:spcBef>
            </a:pPr>
            <a:r>
              <a:rPr lang="en-US" dirty="0">
                <a:solidFill>
                  <a:schemeClr val="tx2">
                    <a:lumMod val="50000"/>
                  </a:schemeClr>
                </a:solidFill>
              </a:rPr>
              <a:t>Technology:</a:t>
            </a:r>
          </a:p>
          <a:p>
            <a:pPr lvl="1">
              <a:spcBef>
                <a:spcPts val="600"/>
              </a:spcBef>
            </a:pPr>
            <a:r>
              <a:rPr lang="en-US" dirty="0">
                <a:solidFill>
                  <a:schemeClr val="tx2">
                    <a:lumMod val="50000"/>
                  </a:schemeClr>
                </a:solidFill>
              </a:rPr>
              <a:t>Has advanced and </a:t>
            </a:r>
          </a:p>
          <a:p>
            <a:pPr lvl="1">
              <a:spcBef>
                <a:spcPts val="600"/>
              </a:spcBef>
            </a:pPr>
            <a:r>
              <a:rPr lang="en-US" dirty="0">
                <a:solidFill>
                  <a:schemeClr val="tx2">
                    <a:lumMod val="50000"/>
                  </a:schemeClr>
                </a:solidFill>
              </a:rPr>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solidFill>
                  <a:schemeClr val="tx2">
                    <a:lumMod val="50000"/>
                  </a:schemeClr>
                </a:solidFill>
              </a:rPr>
              <a:t>EUVE did all sky survey</a:t>
            </a:r>
          </a:p>
          <a:p>
            <a:r>
              <a:rPr lang="en-US" dirty="0">
                <a:solidFill>
                  <a:schemeClr val="tx2">
                    <a:lumMod val="50000"/>
                  </a:schemeClr>
                </a:solidFill>
              </a:rPr>
              <a:t>Absorption </a:t>
            </a:r>
            <a:r>
              <a:rPr lang="en-US" dirty="0">
                <a:solidFill>
                  <a:schemeClr val="tx2">
                    <a:lumMod val="50000"/>
                  </a:schemeClr>
                </a:solidFill>
                <a:sym typeface="Wingdings" panose="05000000000000000000" pitchFamily="2" charset="2"/>
              </a:rPr>
              <a:t> </a:t>
            </a:r>
            <a:r>
              <a:rPr lang="en-US" dirty="0">
                <a:solidFill>
                  <a:schemeClr val="tx2">
                    <a:lumMod val="50000"/>
                  </a:schemeClr>
                </a:solidFill>
              </a:rPr>
              <a:t>EUV is a “niche” too</a:t>
            </a:r>
            <a:r>
              <a:rPr lang="en-US" dirty="0"/>
              <a:t>l</a:t>
            </a:r>
          </a:p>
          <a:p>
            <a:r>
              <a:rPr lang="en-US" dirty="0"/>
              <a:t>Such as?</a:t>
            </a:r>
          </a:p>
          <a:p>
            <a:pPr lvl="1"/>
            <a:r>
              <a:rPr lang="en-US" dirty="0"/>
              <a:t>Limited to local region of galaxy</a:t>
            </a:r>
          </a:p>
          <a:p>
            <a:r>
              <a:rPr lang="en-US" dirty="0">
                <a:solidFill>
                  <a:schemeClr val="tx2">
                    <a:lumMod val="50000"/>
                  </a:schemeClr>
                </a:solidFill>
              </a:rPr>
              <a:t>Small aperture</a:t>
            </a:r>
          </a:p>
          <a:p>
            <a:r>
              <a:rPr lang="en-US" dirty="0">
                <a:solidFill>
                  <a:schemeClr val="tx2">
                    <a:lumMod val="50000"/>
                  </a:schemeClr>
                </a:solidFill>
              </a:rPr>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9940"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1275170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85800" y="452718"/>
            <a:ext cx="9365034" cy="889000"/>
          </a:xfrm>
        </p:spPr>
        <p:txBody>
          <a:bodyPr/>
          <a:lstStyle/>
          <a:p>
            <a:r>
              <a:rPr lang="en-US" dirty="0">
                <a:latin typeface="Times New Roman" panose="02020603050405020304" pitchFamily="18" charset="0"/>
                <a:cs typeface="Times New Roman" panose="02020603050405020304" pitchFamily="18" charset="0"/>
              </a:rPr>
              <a:t>Past Applications &amp; new opportunities </a:t>
            </a:r>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a:xfrm>
            <a:off x="385408" y="1058135"/>
            <a:ext cx="7205101" cy="5196242"/>
          </a:xfrm>
        </p:spPr>
        <p:txBody>
          <a:bodyPr>
            <a:normAutofit/>
          </a:bodyPr>
          <a:lstStyle/>
          <a:p>
            <a:r>
              <a:rPr lang="en-US" sz="2800" b="1" dirty="0"/>
              <a:t>Solar system and beyond</a:t>
            </a:r>
          </a:p>
          <a:p>
            <a:pPr lvl="1"/>
            <a:r>
              <a:rPr lang="en-US" sz="2400" b="1" dirty="0"/>
              <a:t>Moon</a:t>
            </a:r>
          </a:p>
          <a:p>
            <a:pPr lvl="1"/>
            <a:r>
              <a:rPr lang="en-US" sz="2600" b="1" dirty="0"/>
              <a:t>Planetary- Jupiter</a:t>
            </a:r>
          </a:p>
          <a:p>
            <a:pPr lvl="2"/>
            <a:r>
              <a:rPr lang="en-US" sz="2400" b="1" dirty="0"/>
              <a:t>S-L comet collision</a:t>
            </a:r>
            <a:r>
              <a:rPr lang="en-US" sz="2400" b="1" dirty="0">
                <a:solidFill>
                  <a:srgbClr val="FF0000"/>
                </a:solidFill>
              </a:rPr>
              <a:t>* </a:t>
            </a:r>
          </a:p>
          <a:p>
            <a:pPr lvl="2"/>
            <a:r>
              <a:rPr lang="en-US" sz="2400" b="1" dirty="0">
                <a:solidFill>
                  <a:schemeClr val="accent3">
                    <a:lumMod val="40000"/>
                    <a:lumOff val="60000"/>
                  </a:schemeClr>
                </a:solidFill>
              </a:rPr>
              <a:t>Magnetosphere T</a:t>
            </a:r>
            <a:r>
              <a:rPr lang="en-US" sz="2400" dirty="0">
                <a:solidFill>
                  <a:schemeClr val="accent3">
                    <a:lumMod val="40000"/>
                    <a:lumOff val="60000"/>
                  </a:schemeClr>
                </a:solidFill>
              </a:rPr>
              <a:t>he Io torus –”many emissions of sulfur, oxygen, and </a:t>
            </a:r>
            <a:r>
              <a:rPr lang="en-US" sz="2400" dirty="0"/>
              <a:t>even </a:t>
            </a:r>
            <a:r>
              <a:rPr lang="en-US" sz="2400" dirty="0">
                <a:solidFill>
                  <a:schemeClr val="accent3">
                    <a:lumMod val="40000"/>
                    <a:lumOff val="60000"/>
                  </a:schemeClr>
                </a:solidFill>
              </a:rPr>
              <a:t>sodium ions at wavelengths between 35 and 75 nm.”</a:t>
            </a:r>
            <a:endParaRPr lang="en-US" sz="2400" b="1" dirty="0">
              <a:solidFill>
                <a:schemeClr val="accent3">
                  <a:lumMod val="40000"/>
                  <a:lumOff val="60000"/>
                </a:schemeClr>
              </a:solidFill>
            </a:endParaRPr>
          </a:p>
          <a:p>
            <a:pPr lvl="1"/>
            <a:r>
              <a:rPr lang="en-US" sz="2400" b="1" dirty="0"/>
              <a:t>20 years since EUVE- </a:t>
            </a:r>
            <a:r>
              <a:rPr lang="en-US" sz="2600" b="1" dirty="0"/>
              <a:t>No current missions </a:t>
            </a:r>
          </a:p>
          <a:p>
            <a:r>
              <a:rPr lang="en-US" sz="2800" b="1" dirty="0"/>
              <a:t>When Hubble stops working? </a:t>
            </a:r>
            <a:br>
              <a:rPr lang="en-US" sz="2800" b="1" dirty="0"/>
            </a:br>
            <a:r>
              <a:rPr lang="en-US" sz="2800" b="1" dirty="0"/>
              <a:t>What then for far UV?</a:t>
            </a:r>
          </a:p>
          <a:p>
            <a:pPr lvl="1"/>
            <a:endParaRPr lang="en-US" sz="2600" b="1"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40964"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pic>
        <p:nvPicPr>
          <p:cNvPr id="2" name="Picture 1">
            <a:extLst>
              <a:ext uri="{FF2B5EF4-FFF2-40B4-BE49-F238E27FC236}">
                <a16:creationId xmlns:a16="http://schemas.microsoft.com/office/drawing/2014/main" id="{688788F3-DF33-4429-BA85-DC681E4DD112}"/>
              </a:ext>
            </a:extLst>
          </p:cNvPr>
          <p:cNvPicPr>
            <a:picLocks noChangeAspect="1"/>
          </p:cNvPicPr>
          <p:nvPr/>
        </p:nvPicPr>
        <p:blipFill>
          <a:blip r:embed="rId6"/>
          <a:stretch>
            <a:fillRect/>
          </a:stretch>
        </p:blipFill>
        <p:spPr>
          <a:xfrm>
            <a:off x="7423164" y="1226672"/>
            <a:ext cx="4738674" cy="2665504"/>
          </a:xfrm>
          <a:prstGeom prst="rect">
            <a:avLst/>
          </a:prstGeom>
        </p:spPr>
      </p:pic>
      <p:sp>
        <p:nvSpPr>
          <p:cNvPr id="3" name="TextBox 2">
            <a:extLst>
              <a:ext uri="{FF2B5EF4-FFF2-40B4-BE49-F238E27FC236}">
                <a16:creationId xmlns:a16="http://schemas.microsoft.com/office/drawing/2014/main" id="{A3108223-06D9-4E91-A456-5424577D8C36}"/>
              </a:ext>
            </a:extLst>
          </p:cNvPr>
          <p:cNvSpPr txBox="1"/>
          <p:nvPr/>
        </p:nvSpPr>
        <p:spPr>
          <a:xfrm>
            <a:off x="5674659" y="5728447"/>
            <a:ext cx="6487179" cy="646331"/>
          </a:xfrm>
          <a:prstGeom prst="rect">
            <a:avLst/>
          </a:prstGeom>
          <a:noFill/>
        </p:spPr>
        <p:txBody>
          <a:bodyPr wrap="square" rtlCol="0">
            <a:spAutoFit/>
          </a:bodyPr>
          <a:lstStyle/>
          <a:p>
            <a:r>
              <a:rPr lang="en-US" sz="1200" b="1" dirty="0">
                <a:solidFill>
                  <a:srgbClr val="FF0000"/>
                </a:solidFill>
              </a:rPr>
              <a:t>*</a:t>
            </a:r>
            <a:r>
              <a:rPr lang="en-US" sz="1200" b="1" dirty="0"/>
              <a:t>EUVE Observations of Jupiter During the Impact of Comet Shoemaker-Levy 9 </a:t>
            </a:r>
            <a:endParaRPr lang="en-US" sz="1200" dirty="0"/>
          </a:p>
          <a:p>
            <a:r>
              <a:rPr lang="en-US" sz="1200" dirty="0"/>
              <a:t>G. Randall Gladstone</a:t>
            </a:r>
            <a:r>
              <a:rPr lang="en-US" sz="1200" baseline="30000" dirty="0">
                <a:hlinkClick r:id="rId7"/>
              </a:rPr>
              <a:t>1</a:t>
            </a:r>
            <a:r>
              <a:rPr lang="en-US" sz="1200" dirty="0"/>
              <a:t>, Doyle T. Hall</a:t>
            </a:r>
            <a:r>
              <a:rPr lang="en-US" sz="1200" baseline="30000" dirty="0">
                <a:hlinkClick r:id="rId8"/>
              </a:rPr>
              <a:t>2</a:t>
            </a:r>
            <a:r>
              <a:rPr lang="en-US" sz="1200" dirty="0"/>
              <a:t>,  J. Hunter Waite Jr., </a:t>
            </a:r>
            <a:r>
              <a:rPr lang="en-US" sz="1200" i="1" dirty="0"/>
              <a:t>Science </a:t>
            </a:r>
            <a:r>
              <a:rPr lang="en-US" sz="1200" dirty="0"/>
              <a:t> 16 Jun 1995, Vol. 268, Issue 5217, pp. 1595-1597- DOI: 10.1126/science.268.5217.1595 </a:t>
            </a:r>
          </a:p>
        </p:txBody>
      </p:sp>
      <p:sp>
        <p:nvSpPr>
          <p:cNvPr id="4" name="Rectangle 3">
            <a:extLst>
              <a:ext uri="{FF2B5EF4-FFF2-40B4-BE49-F238E27FC236}">
                <a16:creationId xmlns:a16="http://schemas.microsoft.com/office/drawing/2014/main" id="{8E6137A6-2D0B-4CD1-BA53-D528C4467D08}"/>
              </a:ext>
            </a:extLst>
          </p:cNvPr>
          <p:cNvSpPr/>
          <p:nvPr/>
        </p:nvSpPr>
        <p:spPr>
          <a:xfrm>
            <a:off x="9121755" y="3430511"/>
            <a:ext cx="2940256" cy="461665"/>
          </a:xfrm>
          <a:prstGeom prst="rect">
            <a:avLst/>
          </a:prstGeom>
        </p:spPr>
        <p:txBody>
          <a:bodyPr wrap="square">
            <a:spAutoFit/>
          </a:bodyPr>
          <a:lstStyle/>
          <a:p>
            <a:r>
              <a:rPr lang="en-US" sz="1200" dirty="0"/>
              <a:t>https://solarsystem.nasa.gov/resources/11663/jupiters-magnetosphere/</a:t>
            </a:r>
          </a:p>
        </p:txBody>
      </p:sp>
    </p:spTree>
    <p:extLst>
      <p:ext uri="{BB962C8B-B14F-4D97-AF65-F5344CB8AC3E}">
        <p14:creationId xmlns:p14="http://schemas.microsoft.com/office/powerpoint/2010/main" val="376482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t>Cube 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t>No all sky observatory now</a:t>
            </a:r>
          </a:p>
          <a:p>
            <a:pPr lvl="1">
              <a:spcBef>
                <a:spcPts val="600"/>
              </a:spcBef>
            </a:pPr>
            <a:r>
              <a:rPr lang="en-US" dirty="0"/>
              <a:t>Provide long time baseline </a:t>
            </a:r>
          </a:p>
          <a:p>
            <a:pPr>
              <a:spcBef>
                <a:spcPts val="600"/>
              </a:spcBef>
            </a:pPr>
            <a:r>
              <a:rPr lang="en-US" dirty="0"/>
              <a:t>Lots of interesting problems  locally </a:t>
            </a:r>
          </a:p>
          <a:p>
            <a:pPr lvl="1">
              <a:spcBef>
                <a:spcPts val="600"/>
              </a:spcBef>
            </a:pPr>
            <a:r>
              <a:rPr lang="en-US" dirty="0"/>
              <a:t>Solar system – Jupiter, </a:t>
            </a:r>
          </a:p>
          <a:p>
            <a:pPr lvl="1">
              <a:spcBef>
                <a:spcPts val="600"/>
              </a:spcBef>
            </a:pPr>
            <a:r>
              <a:rPr lang="en-US" dirty="0"/>
              <a:t>how about looking at exoplanet environment. </a:t>
            </a:r>
          </a:p>
          <a:p>
            <a:pPr>
              <a:spcBef>
                <a:spcPts val="600"/>
              </a:spcBef>
            </a:pPr>
            <a:r>
              <a:rPr lang="en-US" b="1" dirty="0"/>
              <a:t>Aperture comparable to Past missions</a:t>
            </a:r>
          </a:p>
          <a:p>
            <a:pPr>
              <a:spcBef>
                <a:spcPts val="600"/>
              </a:spcBef>
            </a:pPr>
            <a:r>
              <a:rPr lang="en-US" dirty="0"/>
              <a:t>Cube sat observatory dedicated to one or few  task</a:t>
            </a:r>
          </a:p>
          <a:p>
            <a:pPr>
              <a:spcBef>
                <a:spcPts val="600"/>
              </a:spcBef>
            </a:pPr>
            <a:r>
              <a:rPr lang="en-US" dirty="0"/>
              <a:t>Technology:</a:t>
            </a:r>
          </a:p>
          <a:p>
            <a:pPr lvl="1">
              <a:spcBef>
                <a:spcPts val="600"/>
              </a:spcBef>
            </a:pPr>
            <a:r>
              <a:rPr lang="en-US" dirty="0"/>
              <a:t>Has advanced and </a:t>
            </a:r>
          </a:p>
          <a:p>
            <a:pPr lvl="1">
              <a:spcBef>
                <a:spcPts val="600"/>
              </a:spcBef>
            </a:pPr>
            <a:r>
              <a:rPr lang="en-US" dirty="0"/>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t>EUVE did all sky survey</a:t>
            </a:r>
          </a:p>
          <a:p>
            <a:r>
              <a:rPr lang="en-US" dirty="0"/>
              <a:t>Absorption </a:t>
            </a:r>
            <a:r>
              <a:rPr lang="en-US" dirty="0">
                <a:sym typeface="Wingdings" panose="05000000000000000000" pitchFamily="2" charset="2"/>
              </a:rPr>
              <a:t> </a:t>
            </a:r>
            <a:r>
              <a:rPr lang="en-US" dirty="0"/>
              <a:t>EUV is a “niche” tool</a:t>
            </a:r>
          </a:p>
          <a:p>
            <a:r>
              <a:rPr lang="en-US" dirty="0"/>
              <a:t>Such as?</a:t>
            </a:r>
          </a:p>
          <a:p>
            <a:pPr lvl="1"/>
            <a:r>
              <a:rPr lang="en-US" dirty="0"/>
              <a:t>Limited to local region of galaxy</a:t>
            </a:r>
          </a:p>
          <a:p>
            <a:r>
              <a:rPr lang="en-US" b="1" dirty="0"/>
              <a:t>Small aperture</a:t>
            </a:r>
          </a:p>
          <a:p>
            <a:r>
              <a:rPr lang="en-US" dirty="0"/>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41988"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2430283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Aperture considerations- Cube </a:t>
            </a:r>
            <a:r>
              <a:rPr lang="en-US" dirty="0" err="1">
                <a:latin typeface="Times New Roman" panose="02020603050405020304" pitchFamily="18" charset="0"/>
                <a:cs typeface="Times New Roman" panose="02020603050405020304" pitchFamily="18" charset="0"/>
              </a:rPr>
              <a:t>sats</a:t>
            </a:r>
            <a:r>
              <a:rPr lang="en-US" dirty="0">
                <a:latin typeface="Times New Roman" panose="02020603050405020304" pitchFamily="18" charset="0"/>
                <a:cs typeface="Times New Roman" panose="02020603050405020304" pitchFamily="18" charset="0"/>
              </a:rPr>
              <a:t>  may not be too small</a:t>
            </a:r>
          </a:p>
        </p:txBody>
      </p:sp>
      <p:sp>
        <p:nvSpPr>
          <p:cNvPr id="2" name="Text Placeholder 1">
            <a:extLst>
              <a:ext uri="{FF2B5EF4-FFF2-40B4-BE49-F238E27FC236}">
                <a16:creationId xmlns:a16="http://schemas.microsoft.com/office/drawing/2014/main" id="{A70AE1F5-7EA2-4AD3-8499-3CB47FFBBFC0}"/>
              </a:ext>
            </a:extLst>
          </p:cNvPr>
          <p:cNvSpPr>
            <a:spLocks noGrp="1"/>
          </p:cNvSpPr>
          <p:nvPr>
            <p:ph type="body" idx="1"/>
          </p:nvPr>
        </p:nvSpPr>
        <p:spPr>
          <a:xfrm>
            <a:off x="322730" y="1351458"/>
            <a:ext cx="5176922" cy="576262"/>
          </a:xfrm>
        </p:spPr>
        <p:txBody>
          <a:bodyPr/>
          <a:lstStyle/>
          <a:p>
            <a:r>
              <a:rPr lang="en-US" dirty="0"/>
              <a:t>w Grazing angle</a:t>
            </a: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2"/>
          </p:nvPr>
        </p:nvSpPr>
        <p:spPr>
          <a:xfrm>
            <a:off x="322730" y="2315554"/>
            <a:ext cx="5176922" cy="4351338"/>
          </a:xfrm>
        </p:spPr>
        <p:txBody>
          <a:bodyPr>
            <a:normAutofit/>
          </a:bodyPr>
          <a:lstStyle/>
          <a:p>
            <a:r>
              <a:rPr lang="en-US" sz="2400" dirty="0"/>
              <a:t>ROSAT WFC and EUVE missions </a:t>
            </a:r>
          </a:p>
          <a:p>
            <a:r>
              <a:rPr lang="en-US" sz="2400" dirty="0"/>
              <a:t>Typical effective areas for the survey instruments ranged from ≈10–20 cm</a:t>
            </a:r>
            <a:r>
              <a:rPr lang="en-US" sz="2400" baseline="30000" dirty="0"/>
              <a:t>2</a:t>
            </a:r>
            <a:r>
              <a:rPr lang="en-US" sz="2400" dirty="0"/>
              <a:t>, while the peak effective area of the EUVE spectrometer was ≈1 cm</a:t>
            </a:r>
            <a:r>
              <a:rPr lang="en-US" sz="2400" baseline="30000" dirty="0"/>
              <a:t>2</a:t>
            </a:r>
            <a:r>
              <a:rPr lang="en-US" sz="2400" dirty="0"/>
              <a:t>. </a:t>
            </a:r>
          </a:p>
        </p:txBody>
      </p:sp>
      <p:sp>
        <p:nvSpPr>
          <p:cNvPr id="3" name="Text Placeholder 2">
            <a:extLst>
              <a:ext uri="{FF2B5EF4-FFF2-40B4-BE49-F238E27FC236}">
                <a16:creationId xmlns:a16="http://schemas.microsoft.com/office/drawing/2014/main" id="{ADE84232-6328-4ABE-B686-69A3B5F998C1}"/>
              </a:ext>
            </a:extLst>
          </p:cNvPr>
          <p:cNvSpPr>
            <a:spLocks noGrp="1"/>
          </p:cNvSpPr>
          <p:nvPr>
            <p:ph type="body" sz="quarter" idx="3"/>
          </p:nvPr>
        </p:nvSpPr>
        <p:spPr>
          <a:xfrm>
            <a:off x="5654495" y="1447800"/>
            <a:ext cx="4396339" cy="576262"/>
          </a:xfrm>
        </p:spPr>
        <p:txBody>
          <a:bodyPr/>
          <a:lstStyle/>
          <a:p>
            <a:r>
              <a:rPr lang="en-US" dirty="0"/>
              <a:t>Near normal incidence- ML</a:t>
            </a:r>
          </a:p>
        </p:txBody>
      </p:sp>
      <p:sp>
        <p:nvSpPr>
          <p:cNvPr id="4" name="Content Placeholder 3">
            <a:extLst>
              <a:ext uri="{FF2B5EF4-FFF2-40B4-BE49-F238E27FC236}">
                <a16:creationId xmlns:a16="http://schemas.microsoft.com/office/drawing/2014/main" id="{0785CF6B-1653-4D47-9358-29EB8BC68A2E}"/>
              </a:ext>
            </a:extLst>
          </p:cNvPr>
          <p:cNvSpPr>
            <a:spLocks noGrp="1"/>
          </p:cNvSpPr>
          <p:nvPr>
            <p:ph sz="quarter" idx="4"/>
          </p:nvPr>
        </p:nvSpPr>
        <p:spPr>
          <a:xfrm>
            <a:off x="5654495" y="2024062"/>
            <a:ext cx="5331752" cy="3741738"/>
          </a:xfrm>
        </p:spPr>
        <p:txBody>
          <a:bodyPr/>
          <a:lstStyle/>
          <a:p>
            <a:r>
              <a:rPr lang="en-US" sz="2400" dirty="0"/>
              <a:t>20 cm aperture telescopes are on the Atmospheric Imaging Assembly (AIA) instrument aboard NASA's Solar Dynamics Observatory (SDO)– </a:t>
            </a:r>
            <a:r>
              <a:rPr lang="en-US" dirty="0"/>
              <a:t>“Using </a:t>
            </a:r>
            <a:r>
              <a:rPr lang="en-US" dirty="0" err="1"/>
              <a:t>SiC</a:t>
            </a:r>
            <a:r>
              <a:rPr lang="en-US" dirty="0"/>
              <a:t> for Lightweight EUV Space Optics,” Martinez-</a:t>
            </a:r>
            <a:r>
              <a:rPr lang="en-US" dirty="0" err="1"/>
              <a:t>Galarce</a:t>
            </a:r>
            <a:r>
              <a:rPr lang="en-US" dirty="0"/>
              <a:t>, Dennis S.; et al. </a:t>
            </a:r>
            <a:r>
              <a:rPr lang="en-US" sz="1000" dirty="0"/>
              <a:t>https://ui.adsabs.harvard.edu/abs/2009SPD....41.1813M/abstract</a:t>
            </a:r>
          </a:p>
          <a:p>
            <a:r>
              <a:rPr lang="en-US" sz="2400" dirty="0"/>
              <a:t>Cube Sat / 10 cm aperture?</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43012"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75557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t>Cube 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t>No all sky observatory now</a:t>
            </a:r>
          </a:p>
          <a:p>
            <a:pPr lvl="1">
              <a:spcBef>
                <a:spcPts val="600"/>
              </a:spcBef>
            </a:pPr>
            <a:r>
              <a:rPr lang="en-US" dirty="0"/>
              <a:t>Provide long time baseline </a:t>
            </a:r>
          </a:p>
          <a:p>
            <a:pPr>
              <a:spcBef>
                <a:spcPts val="600"/>
              </a:spcBef>
            </a:pPr>
            <a:r>
              <a:rPr lang="en-US" dirty="0"/>
              <a:t>Lots of interesting problems  locally </a:t>
            </a:r>
          </a:p>
          <a:p>
            <a:pPr lvl="1">
              <a:spcBef>
                <a:spcPts val="600"/>
              </a:spcBef>
            </a:pPr>
            <a:r>
              <a:rPr lang="en-US" dirty="0"/>
              <a:t>Solar system – Jupiter, </a:t>
            </a:r>
          </a:p>
          <a:p>
            <a:pPr lvl="1">
              <a:spcBef>
                <a:spcPts val="600"/>
              </a:spcBef>
            </a:pPr>
            <a:r>
              <a:rPr lang="en-US" dirty="0"/>
              <a:t>how about looking at exoplanet environment. </a:t>
            </a:r>
          </a:p>
          <a:p>
            <a:pPr>
              <a:spcBef>
                <a:spcPts val="600"/>
              </a:spcBef>
            </a:pPr>
            <a:r>
              <a:rPr lang="en-US" dirty="0"/>
              <a:t>Aperture comparable to Past missions</a:t>
            </a:r>
          </a:p>
          <a:p>
            <a:pPr>
              <a:spcBef>
                <a:spcPts val="600"/>
              </a:spcBef>
            </a:pPr>
            <a:r>
              <a:rPr lang="en-US" dirty="0"/>
              <a:t>Cube sat observatory dedicated to one or few  task</a:t>
            </a:r>
          </a:p>
          <a:p>
            <a:pPr>
              <a:spcBef>
                <a:spcPts val="600"/>
              </a:spcBef>
            </a:pPr>
            <a:r>
              <a:rPr lang="en-US" sz="2000" b="1" dirty="0">
                <a:solidFill>
                  <a:srgbClr val="FFC000"/>
                </a:solidFill>
              </a:rPr>
              <a:t>Technology:</a:t>
            </a:r>
          </a:p>
          <a:p>
            <a:pPr lvl="1">
              <a:spcBef>
                <a:spcPts val="600"/>
              </a:spcBef>
            </a:pPr>
            <a:r>
              <a:rPr lang="en-US" sz="2000" b="1" dirty="0">
                <a:solidFill>
                  <a:srgbClr val="FFC000"/>
                </a:solidFill>
              </a:rPr>
              <a:t>Has advanced and </a:t>
            </a:r>
          </a:p>
          <a:p>
            <a:pPr lvl="1">
              <a:spcBef>
                <a:spcPts val="600"/>
              </a:spcBef>
            </a:pPr>
            <a:r>
              <a:rPr lang="en-US" sz="2000" b="1" dirty="0">
                <a:solidFill>
                  <a:srgbClr val="FFC000"/>
                </a:solidFill>
              </a:rPr>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t>EUVE did all sky survey</a:t>
            </a:r>
          </a:p>
          <a:p>
            <a:r>
              <a:rPr lang="en-US" dirty="0"/>
              <a:t>Absorption </a:t>
            </a:r>
            <a:r>
              <a:rPr lang="en-US" dirty="0">
                <a:sym typeface="Wingdings" panose="05000000000000000000" pitchFamily="2" charset="2"/>
              </a:rPr>
              <a:t> </a:t>
            </a:r>
            <a:r>
              <a:rPr lang="en-US" dirty="0"/>
              <a:t>EUV is a “niche” tool</a:t>
            </a:r>
          </a:p>
          <a:p>
            <a:r>
              <a:rPr lang="en-US" dirty="0"/>
              <a:t>Such as?</a:t>
            </a:r>
          </a:p>
          <a:p>
            <a:pPr lvl="1"/>
            <a:r>
              <a:rPr lang="en-US" dirty="0"/>
              <a:t>Limited to local region of galaxy</a:t>
            </a:r>
          </a:p>
          <a:p>
            <a:r>
              <a:rPr lang="en-US" dirty="0"/>
              <a:t>Small aperture</a:t>
            </a:r>
          </a:p>
          <a:p>
            <a:r>
              <a:rPr lang="en-US" dirty="0"/>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44036"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3108368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96445-F763-4719-B1AB-3EF1E7C1159D}"/>
              </a:ext>
            </a:extLst>
          </p:cNvPr>
          <p:cNvSpPr>
            <a:spLocks noGrp="1"/>
          </p:cNvSpPr>
          <p:nvPr>
            <p:ph type="title"/>
          </p:nvPr>
        </p:nvSpPr>
        <p:spPr/>
        <p:txBody>
          <a:bodyPr/>
          <a:lstStyle/>
          <a:p>
            <a:r>
              <a:rPr lang="en-US" dirty="0"/>
              <a:t>Solar opportunities?</a:t>
            </a:r>
            <a:br>
              <a:rPr lang="en-US" dirty="0"/>
            </a:br>
            <a:endParaRPr lang="en-US" dirty="0"/>
          </a:p>
        </p:txBody>
      </p:sp>
      <p:sp>
        <p:nvSpPr>
          <p:cNvPr id="6" name="Content Placeholder 5">
            <a:extLst>
              <a:ext uri="{FF2B5EF4-FFF2-40B4-BE49-F238E27FC236}">
                <a16:creationId xmlns:a16="http://schemas.microsoft.com/office/drawing/2014/main" id="{248F9805-935F-415E-803D-D3EA3D8F91A9}"/>
              </a:ext>
            </a:extLst>
          </p:cNvPr>
          <p:cNvSpPr>
            <a:spLocks noGrp="1"/>
          </p:cNvSpPr>
          <p:nvPr>
            <p:ph idx="1"/>
          </p:nvPr>
        </p:nvSpPr>
        <p:spPr/>
        <p:txBody>
          <a:bodyPr/>
          <a:lstStyle/>
          <a:p>
            <a:r>
              <a:rPr lang="en-US" dirty="0"/>
              <a:t>Nano flares? </a:t>
            </a:r>
          </a:p>
        </p:txBody>
      </p:sp>
    </p:spTree>
    <p:extLst>
      <p:ext uri="{BB962C8B-B14F-4D97-AF65-F5344CB8AC3E}">
        <p14:creationId xmlns:p14="http://schemas.microsoft.com/office/powerpoint/2010/main" val="373967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4" y="0"/>
            <a:ext cx="12122051" cy="6858000"/>
          </a:xfrm>
          <a:prstGeom prst="rect">
            <a:avLst/>
          </a:prstGeom>
        </p:spPr>
      </p:pic>
      <p:sp>
        <p:nvSpPr>
          <p:cNvPr id="3" name="TextBox 2">
            <a:extLst>
              <a:ext uri="{FF2B5EF4-FFF2-40B4-BE49-F238E27FC236}">
                <a16:creationId xmlns:a16="http://schemas.microsoft.com/office/drawing/2014/main" id="{7A39ACCA-A0AD-4463-834A-E571F21171B2}"/>
              </a:ext>
            </a:extLst>
          </p:cNvPr>
          <p:cNvSpPr txBox="1"/>
          <p:nvPr/>
        </p:nvSpPr>
        <p:spPr>
          <a:xfrm>
            <a:off x="1008529" y="833718"/>
            <a:ext cx="3375212" cy="923330"/>
          </a:xfrm>
          <a:prstGeom prst="rect">
            <a:avLst/>
          </a:prstGeom>
          <a:noFill/>
        </p:spPr>
        <p:txBody>
          <a:bodyPr wrap="square" rtlCol="0">
            <a:spAutoFit/>
          </a:bodyPr>
          <a:lstStyle/>
          <a:p>
            <a:r>
              <a:rPr lang="en-US" dirty="0">
                <a:hlinkClick r:id="rId3"/>
              </a:rPr>
              <a:t>https://solarsystem.nasa.gov/resources/11663/jupiters-magnetosphere/</a:t>
            </a:r>
            <a:r>
              <a:rPr lang="en-US" dirty="0"/>
              <a:t> </a:t>
            </a:r>
          </a:p>
        </p:txBody>
      </p:sp>
    </p:spTree>
    <p:extLst>
      <p:ext uri="{BB962C8B-B14F-4D97-AF65-F5344CB8AC3E}">
        <p14:creationId xmlns:p14="http://schemas.microsoft.com/office/powerpoint/2010/main" val="119288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85800" y="452718"/>
            <a:ext cx="9365034" cy="889000"/>
          </a:xfrm>
        </p:spPr>
        <p:txBody>
          <a:bodyPr/>
          <a:lstStyle/>
          <a:p>
            <a:r>
              <a:rPr lang="en-US" dirty="0">
                <a:latin typeface="Times New Roman" panose="02020603050405020304" pitchFamily="18" charset="0"/>
                <a:cs typeface="Times New Roman" panose="02020603050405020304" pitchFamily="18" charset="0"/>
              </a:rPr>
              <a:t>Current Applications EUV are solar</a:t>
            </a: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a:xfrm>
            <a:off x="233645" y="1331119"/>
            <a:ext cx="5302251" cy="1412082"/>
          </a:xfrm>
        </p:spPr>
        <p:txBody>
          <a:bodyPr>
            <a:normAutofit/>
          </a:bodyPr>
          <a:lstStyle/>
          <a:p>
            <a:r>
              <a:rPr lang="en-US" sz="2800" b="1" dirty="0">
                <a:latin typeface="Times New Roman" panose="02020603050405020304" pitchFamily="18" charset="0"/>
                <a:cs typeface="Times New Roman" panose="02020603050405020304" pitchFamily="18" charset="0"/>
              </a:rPr>
              <a:t>Solar</a:t>
            </a:r>
            <a:r>
              <a:rPr lang="en-US" sz="2800" dirty="0">
                <a:latin typeface="Times New Roman" panose="02020603050405020304" pitchFamily="18" charset="0"/>
                <a:cs typeface="Times New Roman" panose="02020603050405020304" pitchFamily="18" charset="0"/>
              </a:rPr>
              <a:t> </a:t>
            </a:r>
          </a:p>
          <a:p>
            <a:pPr lvl="1"/>
            <a:r>
              <a:rPr lang="en-US" sz="2600" dirty="0">
                <a:latin typeface="Times New Roman" panose="02020603050405020304" pitchFamily="18" charset="0"/>
                <a:cs typeface="Times New Roman" panose="02020603050405020304" pitchFamily="18" charset="0"/>
              </a:rPr>
              <a:t>SOHO, STEREO</a:t>
            </a:r>
          </a:p>
          <a:p>
            <a:endParaRPr lang="en-US" sz="28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40DE5F1C-1653-4131-94AC-C78993CAAE31}"/>
              </a:ext>
            </a:extLst>
          </p:cNvPr>
          <p:cNvPicPr>
            <a:picLocks noGrp="1" noChangeAspect="1"/>
          </p:cNvPicPr>
          <p:nvPr>
            <p:ph sz="half" idx="2"/>
          </p:nvPr>
        </p:nvPicPr>
        <p:blipFill>
          <a:blip r:embed="rId4"/>
          <a:stretch>
            <a:fillRect/>
          </a:stretch>
        </p:blipFill>
        <p:spPr>
          <a:xfrm>
            <a:off x="1290557" y="3484958"/>
            <a:ext cx="8490678" cy="2828457"/>
          </a:xfrm>
          <a:prstGeom prst="rect">
            <a:avLst/>
          </a:prstGeom>
        </p:spPr>
      </p:pic>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20497" name="Bitmap Image" r:id="rId5" imgW="2076740" imgH="2019048" progId="Paint.Picture">
                    <p:embed/>
                  </p:oleObj>
                </mc:Choice>
                <mc:Fallback>
                  <p:oleObj name="Bitmap Image" r:id="rId5"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10" name="TextBox 9">
            <a:extLst>
              <a:ext uri="{FF2B5EF4-FFF2-40B4-BE49-F238E27FC236}">
                <a16:creationId xmlns:a16="http://schemas.microsoft.com/office/drawing/2014/main" id="{C747A47B-7FD6-4121-8171-ADD3C104E069}"/>
              </a:ext>
            </a:extLst>
          </p:cNvPr>
          <p:cNvSpPr txBox="1"/>
          <p:nvPr/>
        </p:nvSpPr>
        <p:spPr>
          <a:xfrm>
            <a:off x="5983941" y="1341718"/>
            <a:ext cx="5302250" cy="2031325"/>
          </a:xfrm>
          <a:prstGeom prst="rect">
            <a:avLst/>
          </a:prstGeom>
          <a:noFill/>
        </p:spPr>
        <p:txBody>
          <a:bodyPr wrap="square" rtlCol="0">
            <a:spAutoFit/>
          </a:bodyPr>
          <a:lstStyle/>
          <a:p>
            <a:pPr lvl="1"/>
            <a:r>
              <a:rPr lang="en-US" sz="2600" dirty="0">
                <a:latin typeface="Times New Roman" panose="02020603050405020304" pitchFamily="18" charset="0"/>
                <a:cs typeface="Times New Roman" panose="02020603050405020304" pitchFamily="18" charset="0"/>
              </a:rPr>
              <a:t>SDO | Solar Dynamics Observatory-  </a:t>
            </a:r>
          </a:p>
          <a:p>
            <a:pPr lvl="1"/>
            <a:r>
              <a:rPr lang="en-US" sz="2600" dirty="0">
                <a:latin typeface="Times New Roman" panose="02020603050405020304" pitchFamily="18" charset="0"/>
                <a:cs typeface="Times New Roman" panose="02020603050405020304" pitchFamily="18" charset="0"/>
              </a:rPr>
              <a:t>4 Normal incidence telescopes</a:t>
            </a:r>
          </a:p>
          <a:p>
            <a:pPr lvl="2"/>
            <a:r>
              <a:rPr lang="en-US" sz="2400" dirty="0">
                <a:latin typeface="Times New Roman" panose="02020603050405020304" pitchFamily="18" charset="0"/>
                <a:cs typeface="Times New Roman" panose="02020603050405020304" pitchFamily="18" charset="0"/>
              </a:rPr>
              <a:t>multiple MLs</a:t>
            </a:r>
          </a:p>
          <a:p>
            <a:pPr lvl="2"/>
            <a:r>
              <a:rPr lang="en-US" sz="2400" dirty="0">
                <a:latin typeface="Times New Roman" panose="02020603050405020304" pitchFamily="18" charset="0"/>
                <a:cs typeface="Times New Roman" panose="02020603050405020304" pitchFamily="18" charset="0"/>
              </a:rPr>
              <a:t>10 EUV and UV channels</a:t>
            </a:r>
          </a:p>
        </p:txBody>
      </p:sp>
      <p:sp>
        <p:nvSpPr>
          <p:cNvPr id="14" name="Arrow: Down 13">
            <a:extLst>
              <a:ext uri="{FF2B5EF4-FFF2-40B4-BE49-F238E27FC236}">
                <a16:creationId xmlns:a16="http://schemas.microsoft.com/office/drawing/2014/main" id="{182430E0-1537-4570-B1C3-CDFB141258E2}"/>
              </a:ext>
            </a:extLst>
          </p:cNvPr>
          <p:cNvSpPr/>
          <p:nvPr/>
        </p:nvSpPr>
        <p:spPr>
          <a:xfrm>
            <a:off x="1532965" y="2514600"/>
            <a:ext cx="645459" cy="739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47AFFB8-15E0-4BFB-B75C-8C634CD6EE1C}"/>
              </a:ext>
            </a:extLst>
          </p:cNvPr>
          <p:cNvSpPr/>
          <p:nvPr/>
        </p:nvSpPr>
        <p:spPr>
          <a:xfrm rot="2266793">
            <a:off x="3049454" y="3029791"/>
            <a:ext cx="1896035" cy="49229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8E96C7D9-D2DB-49CC-ABC6-5D450CC348B2}"/>
              </a:ext>
            </a:extLst>
          </p:cNvPr>
          <p:cNvSpPr/>
          <p:nvPr/>
        </p:nvSpPr>
        <p:spPr>
          <a:xfrm rot="19160129">
            <a:off x="6769656" y="2747011"/>
            <a:ext cx="654622" cy="174887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6FF4F3-936E-41DB-BD10-848A9485B463}"/>
              </a:ext>
            </a:extLst>
          </p:cNvPr>
          <p:cNvSpPr txBox="1"/>
          <p:nvPr/>
        </p:nvSpPr>
        <p:spPr>
          <a:xfrm>
            <a:off x="6096000" y="6334311"/>
            <a:ext cx="5968874" cy="338554"/>
          </a:xfrm>
          <a:prstGeom prst="rect">
            <a:avLst/>
          </a:prstGeom>
          <a:noFill/>
        </p:spPr>
        <p:txBody>
          <a:bodyPr wrap="square" rtlCol="0">
            <a:spAutoFit/>
          </a:bodyPr>
          <a:lstStyle/>
          <a:p>
            <a:r>
              <a:rPr lang="en-US" sz="1600" b="1" dirty="0"/>
              <a:t>https://sdo.gsfc.nasa.gov/mission/instruments.php</a:t>
            </a:r>
          </a:p>
        </p:txBody>
      </p:sp>
    </p:spTree>
    <p:extLst>
      <p:ext uri="{BB962C8B-B14F-4D97-AF65-F5344CB8AC3E}">
        <p14:creationId xmlns:p14="http://schemas.microsoft.com/office/powerpoint/2010/main" val="15047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dirty="0"/>
              <a:t>Cube 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t>No all sky observatory now</a:t>
            </a:r>
          </a:p>
          <a:p>
            <a:pPr lvl="1">
              <a:spcBef>
                <a:spcPts val="600"/>
              </a:spcBef>
            </a:pPr>
            <a:r>
              <a:rPr lang="en-US" dirty="0"/>
              <a:t>Provide long time baseline </a:t>
            </a:r>
          </a:p>
          <a:p>
            <a:pPr>
              <a:spcBef>
                <a:spcPts val="600"/>
              </a:spcBef>
            </a:pPr>
            <a:r>
              <a:rPr lang="en-US" dirty="0"/>
              <a:t>Lots of interesting problems  locally </a:t>
            </a:r>
          </a:p>
          <a:p>
            <a:pPr lvl="1">
              <a:spcBef>
                <a:spcPts val="600"/>
              </a:spcBef>
            </a:pPr>
            <a:r>
              <a:rPr lang="en-US" dirty="0"/>
              <a:t>Solar system – Jupiter, </a:t>
            </a:r>
          </a:p>
          <a:p>
            <a:pPr lvl="1">
              <a:spcBef>
                <a:spcPts val="600"/>
              </a:spcBef>
            </a:pPr>
            <a:r>
              <a:rPr lang="en-US" dirty="0"/>
              <a:t>how about looking at exoplanet environment. </a:t>
            </a:r>
          </a:p>
          <a:p>
            <a:pPr>
              <a:spcBef>
                <a:spcPts val="600"/>
              </a:spcBef>
            </a:pPr>
            <a:r>
              <a:rPr lang="en-US" dirty="0"/>
              <a:t>Aperture comparable to Past missions</a:t>
            </a:r>
          </a:p>
          <a:p>
            <a:pPr>
              <a:spcBef>
                <a:spcPts val="600"/>
              </a:spcBef>
            </a:pPr>
            <a:r>
              <a:rPr lang="en-US" dirty="0"/>
              <a:t>Cube sat observatory dedicated to one or few  task</a:t>
            </a:r>
          </a:p>
          <a:p>
            <a:pPr>
              <a:spcBef>
                <a:spcPts val="600"/>
              </a:spcBef>
            </a:pPr>
            <a:r>
              <a:rPr lang="en-US" dirty="0"/>
              <a:t>Technology:</a:t>
            </a:r>
          </a:p>
          <a:p>
            <a:pPr lvl="1">
              <a:spcBef>
                <a:spcPts val="600"/>
              </a:spcBef>
            </a:pPr>
            <a:r>
              <a:rPr lang="en-US" dirty="0"/>
              <a:t>Has advanced and </a:t>
            </a:r>
          </a:p>
          <a:p>
            <a:pPr lvl="1">
              <a:spcBef>
                <a:spcPts val="600"/>
              </a:spcBef>
            </a:pPr>
            <a:r>
              <a:rPr lang="en-US" dirty="0"/>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t>EUVE did all sky survey</a:t>
            </a:r>
          </a:p>
          <a:p>
            <a:r>
              <a:rPr lang="en-US" dirty="0"/>
              <a:t>Absorption </a:t>
            </a:r>
            <a:r>
              <a:rPr lang="en-US" dirty="0">
                <a:sym typeface="Wingdings" panose="05000000000000000000" pitchFamily="2" charset="2"/>
              </a:rPr>
              <a:t> </a:t>
            </a:r>
            <a:r>
              <a:rPr lang="en-US" dirty="0"/>
              <a:t>EUV is a “niche” tool</a:t>
            </a:r>
          </a:p>
          <a:p>
            <a:r>
              <a:rPr lang="en-US" dirty="0"/>
              <a:t>Such as?</a:t>
            </a:r>
          </a:p>
          <a:p>
            <a:pPr lvl="1"/>
            <a:r>
              <a:rPr lang="en-US" dirty="0"/>
              <a:t>Limited to local region of galaxy</a:t>
            </a:r>
          </a:p>
          <a:p>
            <a:r>
              <a:rPr lang="en-US" dirty="0"/>
              <a:t>Small aperture</a:t>
            </a:r>
          </a:p>
          <a:p>
            <a:r>
              <a:rPr lang="en-US" dirty="0"/>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0729"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396113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282D-481E-4778-BF65-48A308EA3D7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Extras follow:</a:t>
            </a:r>
          </a:p>
        </p:txBody>
      </p:sp>
      <p:sp>
        <p:nvSpPr>
          <p:cNvPr id="3" name="Content Placeholder 2">
            <a:extLst>
              <a:ext uri="{FF2B5EF4-FFF2-40B4-BE49-F238E27FC236}">
                <a16:creationId xmlns:a16="http://schemas.microsoft.com/office/drawing/2014/main" id="{99956526-2B5C-4E8D-AF0A-9B02C02971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890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2" descr="https://media.springernature.com/original/springer-static/image/chp%3A10.1007%2F978-1-4419-7671-0_38/MediaObjects/978-1-4419-7671-0_38_Fig5_HTML.gif">
            <a:extLst>
              <a:ext uri="{FF2B5EF4-FFF2-40B4-BE49-F238E27FC236}">
                <a16:creationId xmlns:a16="http://schemas.microsoft.com/office/drawing/2014/main" id="{18C2F1B4-8312-4707-8672-576769699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12" y="1500540"/>
            <a:ext cx="8905953" cy="5357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A94859-5AE3-429B-AD05-76A829DF3A3E}"/>
              </a:ext>
            </a:extLst>
          </p:cNvPr>
          <p:cNvSpPr>
            <a:spLocks noGrp="1"/>
          </p:cNvSpPr>
          <p:nvPr>
            <p:ph type="title"/>
          </p:nvPr>
        </p:nvSpPr>
        <p:spPr>
          <a:xfrm>
            <a:off x="8502704" y="2334967"/>
            <a:ext cx="3689296" cy="1703633"/>
          </a:xfrm>
          <a:solidFill>
            <a:srgbClr val="0070C0"/>
          </a:solidFill>
        </p:spPr>
        <p:txBody>
          <a:bodyPr>
            <a:noAutofit/>
          </a:bodyPr>
          <a:lstStyle/>
          <a:p>
            <a:r>
              <a:rPr lang="en-US" sz="2800" b="1" dirty="0"/>
              <a:t>Effects of The Atmosphere on the Electromagnetic waves</a:t>
            </a:r>
          </a:p>
        </p:txBody>
      </p:sp>
      <p:sp>
        <p:nvSpPr>
          <p:cNvPr id="2068" name="Content Placeholder 2054">
            <a:extLst>
              <a:ext uri="{FF2B5EF4-FFF2-40B4-BE49-F238E27FC236}">
                <a16:creationId xmlns:a16="http://schemas.microsoft.com/office/drawing/2014/main" id="{D9A30072-98C5-4883-BAB7-B7F259192E26}"/>
              </a:ext>
            </a:extLst>
          </p:cNvPr>
          <p:cNvSpPr>
            <a:spLocks noGrp="1"/>
          </p:cNvSpPr>
          <p:nvPr>
            <p:ph idx="1"/>
          </p:nvPr>
        </p:nvSpPr>
        <p:spPr>
          <a:xfrm>
            <a:off x="7859026" y="2198914"/>
            <a:ext cx="3689296" cy="3670180"/>
          </a:xfrm>
        </p:spPr>
        <p:txBody>
          <a:bodyPr>
            <a:normAutofit/>
          </a:bodyPr>
          <a:lstStyle/>
          <a:p>
            <a:pPr>
              <a:buFont typeface="Wingdings" panose="05000000000000000000" pitchFamily="2" charset="2"/>
              <a:buChar char="§"/>
            </a:pPr>
            <a:r>
              <a:rPr lang="en-US" sz="2800" dirty="0"/>
              <a:t> </a:t>
            </a:r>
          </a:p>
        </p:txBody>
      </p:sp>
      <p:sp>
        <p:nvSpPr>
          <p:cNvPr id="4" name="Rectangle 3">
            <a:extLst>
              <a:ext uri="{FF2B5EF4-FFF2-40B4-BE49-F238E27FC236}">
                <a16:creationId xmlns:a16="http://schemas.microsoft.com/office/drawing/2014/main" id="{204FF0C8-1612-4C16-90B6-E50254AA14E3}"/>
              </a:ext>
            </a:extLst>
          </p:cNvPr>
          <p:cNvSpPr/>
          <p:nvPr/>
        </p:nvSpPr>
        <p:spPr>
          <a:xfrm>
            <a:off x="2341735" y="2397094"/>
            <a:ext cx="1470963" cy="488441"/>
          </a:xfrm>
          <a:prstGeom prst="rect">
            <a:avLst/>
          </a:prstGeom>
          <a:noFill/>
          <a:ln w="38100" cap="flat" cmpd="sng" algn="ctr">
            <a:solidFill>
              <a:schemeClr val="accent2"/>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TextBox 2">
            <a:extLst>
              <a:ext uri="{FF2B5EF4-FFF2-40B4-BE49-F238E27FC236}">
                <a16:creationId xmlns:a16="http://schemas.microsoft.com/office/drawing/2014/main" id="{DE5E31D6-1C9D-47F8-B4E7-C0DD01AC89FA}"/>
              </a:ext>
            </a:extLst>
          </p:cNvPr>
          <p:cNvSpPr txBox="1"/>
          <p:nvPr/>
        </p:nvSpPr>
        <p:spPr>
          <a:xfrm>
            <a:off x="818301" y="6477000"/>
            <a:ext cx="6908002" cy="381000"/>
          </a:xfrm>
          <a:prstGeom prst="rect">
            <a:avLst/>
          </a:prstGeom>
          <a:noFill/>
        </p:spPr>
        <p:txBody>
          <a:bodyPr wrap="square" rtlCol="0">
            <a:spAutoFit/>
          </a:bodyPr>
          <a:lstStyle/>
          <a:p>
            <a:r>
              <a:rPr lang="en-US" dirty="0"/>
              <a:t>http://www.wikiwand.com/en/Electromagnetic_radiation</a:t>
            </a:r>
          </a:p>
        </p:txBody>
      </p:sp>
      <p:sp>
        <p:nvSpPr>
          <p:cNvPr id="5" name="TextBox 4"/>
          <p:cNvSpPr txBox="1"/>
          <p:nvPr/>
        </p:nvSpPr>
        <p:spPr>
          <a:xfrm>
            <a:off x="1295400" y="115545"/>
            <a:ext cx="8203779" cy="1384995"/>
          </a:xfrm>
          <a:prstGeom prst="rect">
            <a:avLst/>
          </a:prstGeom>
          <a:noFill/>
        </p:spPr>
        <p:txBody>
          <a:bodyPr wrap="square" rtlCol="0">
            <a:spAutoFit/>
          </a:bodyPr>
          <a:lstStyle/>
          <a:p>
            <a:r>
              <a:rPr lang="en-US" sz="2800" dirty="0"/>
              <a:t>Space mirrors because:</a:t>
            </a:r>
            <a:br>
              <a:rPr lang="en-US" sz="2800" dirty="0"/>
            </a:br>
            <a:r>
              <a:rPr lang="en-US" sz="2800" dirty="0"/>
              <a:t>Only part of the electromagnetic spectrum gets through the atmosphere.  </a:t>
            </a:r>
          </a:p>
        </p:txBody>
      </p:sp>
    </p:spTree>
    <p:extLst>
      <p:ext uri="{BB962C8B-B14F-4D97-AF65-F5344CB8AC3E}">
        <p14:creationId xmlns:p14="http://schemas.microsoft.com/office/powerpoint/2010/main" val="5768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8750"/>
            <a:ext cx="9799320" cy="667782"/>
          </a:xfrm>
        </p:spPr>
        <p:txBody>
          <a:bodyPr/>
          <a:lstStyle/>
          <a:p>
            <a:r>
              <a:rPr lang="en-US" sz="2800" dirty="0"/>
              <a:t>Two ways of getting mirrors.  Reflector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560" y="671228"/>
            <a:ext cx="7757160" cy="5344083"/>
          </a:xfrm>
        </p:spPr>
      </p:pic>
      <p:sp>
        <p:nvSpPr>
          <p:cNvPr id="5" name="TextBox 4"/>
          <p:cNvSpPr txBox="1"/>
          <p:nvPr/>
        </p:nvSpPr>
        <p:spPr>
          <a:xfrm>
            <a:off x="9567364" y="1327790"/>
            <a:ext cx="17526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Aluminum </a:t>
            </a:r>
          </a:p>
        </p:txBody>
      </p:sp>
      <p:sp>
        <p:nvSpPr>
          <p:cNvPr id="6" name="TextBox 5"/>
          <p:cNvSpPr txBox="1"/>
          <p:nvPr/>
        </p:nvSpPr>
        <p:spPr>
          <a:xfrm>
            <a:off x="1828800" y="5867400"/>
            <a:ext cx="66294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IR on left		          </a:t>
            </a:r>
            <a:r>
              <a:rPr lang="en-US" sz="1400" dirty="0">
                <a:solidFill>
                  <a:srgbClr val="FFFFFF"/>
                </a:solidFill>
                <a:latin typeface="Verdana" panose="020B0604030504040204" pitchFamily="34" charset="0"/>
              </a:rPr>
              <a:t>Visible UV    Far UV   </a:t>
            </a:r>
          </a:p>
        </p:txBody>
      </p:sp>
      <p:sp>
        <p:nvSpPr>
          <p:cNvPr id="3" name="Rectangle 2"/>
          <p:cNvSpPr/>
          <p:nvPr/>
        </p:nvSpPr>
        <p:spPr bwMode="auto">
          <a:xfrm>
            <a:off x="6632756" y="826532"/>
            <a:ext cx="1657804" cy="4324350"/>
          </a:xfrm>
          <a:prstGeom prst="rect">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Verdana" panose="020B0604030504040204" pitchFamily="34" charset="0"/>
            </a:endParaRPr>
          </a:p>
        </p:txBody>
      </p:sp>
      <p:sp>
        <p:nvSpPr>
          <p:cNvPr id="7" name="Rectangle 6"/>
          <p:cNvSpPr/>
          <p:nvPr/>
        </p:nvSpPr>
        <p:spPr bwMode="auto">
          <a:xfrm>
            <a:off x="7391400" y="1301197"/>
            <a:ext cx="838200" cy="3775830"/>
          </a:xfrm>
          <a:prstGeom prst="rect">
            <a:avLst/>
          </a:prstGeom>
          <a:gradFill flip="none" rotWithShape="1">
            <a:gsLst>
              <a:gs pos="0">
                <a:srgbClr val="00B0F0">
                  <a:tint val="66000"/>
                  <a:satMod val="160000"/>
                  <a:alpha val="48000"/>
                </a:srgbClr>
              </a:gs>
              <a:gs pos="0">
                <a:srgbClr val="00B0F0">
                  <a:tint val="44500"/>
                  <a:satMod val="160000"/>
                  <a:alpha val="5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FFFFF"/>
              </a:solidFill>
              <a:latin typeface="Verdana" panose="020B0604030504040204" pitchFamily="34" charset="0"/>
            </a:endParaRPr>
          </a:p>
        </p:txBody>
      </p:sp>
      <p:sp>
        <p:nvSpPr>
          <p:cNvPr id="8" name="TextBox 7"/>
          <p:cNvSpPr txBox="1"/>
          <p:nvPr/>
        </p:nvSpPr>
        <p:spPr>
          <a:xfrm>
            <a:off x="6828268" y="5947617"/>
            <a:ext cx="3155266" cy="954107"/>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FFB3B3"/>
                </a:solidFill>
                <a:latin typeface="Verdana" panose="020B0604030504040204" pitchFamily="34" charset="0"/>
              </a:rPr>
              <a:t>   Effect of Aluminum oxide</a:t>
            </a:r>
          </a:p>
        </p:txBody>
      </p:sp>
      <p:sp>
        <p:nvSpPr>
          <p:cNvPr id="9" name="TextBox 8"/>
          <p:cNvSpPr txBox="1"/>
          <p:nvPr/>
        </p:nvSpPr>
        <p:spPr>
          <a:xfrm>
            <a:off x="9045980" y="4216390"/>
            <a:ext cx="2438400" cy="1323439"/>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2060"/>
                </a:solidFill>
                <a:latin typeface="Verdana" panose="020B0604030504040204" pitchFamily="34" charset="0"/>
              </a:rPr>
              <a:t>Effect of Fluoride (MgF2 etc.) over coat. </a:t>
            </a:r>
          </a:p>
          <a:p>
            <a:pPr eaLnBrk="0" fontAlgn="base" hangingPunct="0">
              <a:spcBef>
                <a:spcPct val="0"/>
              </a:spcBef>
              <a:spcAft>
                <a:spcPct val="0"/>
              </a:spcAft>
            </a:pPr>
            <a:endParaRPr lang="en-US" sz="2000" dirty="0">
              <a:solidFill>
                <a:srgbClr val="002060"/>
              </a:solidFill>
              <a:latin typeface="Verdana" panose="020B0604030504040204" pitchFamily="34" charset="0"/>
            </a:endParaRPr>
          </a:p>
        </p:txBody>
      </p:sp>
      <p:sp>
        <p:nvSpPr>
          <p:cNvPr id="10" name="TextBox 9"/>
          <p:cNvSpPr txBox="1"/>
          <p:nvPr/>
        </p:nvSpPr>
        <p:spPr>
          <a:xfrm>
            <a:off x="8808720" y="2350335"/>
            <a:ext cx="3230880" cy="1477328"/>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When reflectance falls Al begins to transmit. Could there be a multilayer reflector to give you a broader reflector? </a:t>
            </a:r>
          </a:p>
        </p:txBody>
      </p:sp>
      <p:pic>
        <p:nvPicPr>
          <p:cNvPr id="14" name="Picture 13">
            <a:extLst>
              <a:ext uri="{FF2B5EF4-FFF2-40B4-BE49-F238E27FC236}">
                <a16:creationId xmlns:a16="http://schemas.microsoft.com/office/drawing/2014/main" id="{97152A9A-C208-4702-97DD-C48F290D71C8}"/>
              </a:ext>
            </a:extLst>
          </p:cNvPr>
          <p:cNvPicPr>
            <a:picLocks noChangeAspect="1"/>
          </p:cNvPicPr>
          <p:nvPr/>
        </p:nvPicPr>
        <p:blipFill>
          <a:blip r:embed="rId3"/>
          <a:stretch>
            <a:fillRect/>
          </a:stretch>
        </p:blipFill>
        <p:spPr>
          <a:xfrm>
            <a:off x="11149494" y="158750"/>
            <a:ext cx="1042506" cy="938865"/>
          </a:xfrm>
          <a:prstGeom prst="rect">
            <a:avLst/>
          </a:prstGeom>
        </p:spPr>
      </p:pic>
      <p:sp>
        <p:nvSpPr>
          <p:cNvPr id="11" name="Arrow: Down 10">
            <a:extLst>
              <a:ext uri="{FF2B5EF4-FFF2-40B4-BE49-F238E27FC236}">
                <a16:creationId xmlns:a16="http://schemas.microsoft.com/office/drawing/2014/main" id="{FCB6F22D-F35C-467E-86AB-5F762FC7921F}"/>
              </a:ext>
            </a:extLst>
          </p:cNvPr>
          <p:cNvSpPr/>
          <p:nvPr/>
        </p:nvSpPr>
        <p:spPr>
          <a:xfrm rot="10171822">
            <a:off x="6717617" y="511291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AD6A135-C999-4219-BFC3-C517321B8BE4}"/>
              </a:ext>
            </a:extLst>
          </p:cNvPr>
          <p:cNvSpPr/>
          <p:nvPr/>
        </p:nvSpPr>
        <p:spPr>
          <a:xfrm flipH="1">
            <a:off x="8641343" y="3870619"/>
            <a:ext cx="1337764" cy="65341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1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8750"/>
            <a:ext cx="9799320" cy="984250"/>
          </a:xfrm>
        </p:spPr>
        <p:txBody>
          <a:bodyPr/>
          <a:lstStyle/>
          <a:p>
            <a:r>
              <a:rPr lang="en-US" sz="2800" dirty="0"/>
              <a:t>Two issues- Scattering of light from rough surface &amp; protecting Aluminum for oxidation to reach far UV</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7830" y="1371600"/>
            <a:ext cx="6276975" cy="4324350"/>
          </a:xfrm>
        </p:spPr>
      </p:pic>
      <p:sp>
        <p:nvSpPr>
          <p:cNvPr id="5" name="TextBox 4"/>
          <p:cNvSpPr txBox="1"/>
          <p:nvPr/>
        </p:nvSpPr>
        <p:spPr>
          <a:xfrm>
            <a:off x="8458200" y="1447800"/>
            <a:ext cx="17526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Aluminum </a:t>
            </a:r>
          </a:p>
        </p:txBody>
      </p:sp>
      <p:sp>
        <p:nvSpPr>
          <p:cNvPr id="6" name="TextBox 5"/>
          <p:cNvSpPr txBox="1"/>
          <p:nvPr/>
        </p:nvSpPr>
        <p:spPr>
          <a:xfrm>
            <a:off x="1828800" y="5867400"/>
            <a:ext cx="6629400"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IR on left		          </a:t>
            </a:r>
            <a:r>
              <a:rPr lang="en-US" sz="1400" dirty="0">
                <a:solidFill>
                  <a:srgbClr val="FFFFFF"/>
                </a:solidFill>
                <a:latin typeface="Verdana" panose="020B0604030504040204" pitchFamily="34" charset="0"/>
              </a:rPr>
              <a:t>Visible UV    Far UV   </a:t>
            </a:r>
          </a:p>
        </p:txBody>
      </p:sp>
      <p:sp>
        <p:nvSpPr>
          <p:cNvPr id="3" name="Rectangle 2"/>
          <p:cNvSpPr/>
          <p:nvPr/>
        </p:nvSpPr>
        <p:spPr bwMode="auto">
          <a:xfrm>
            <a:off x="6477000" y="1371600"/>
            <a:ext cx="1657804" cy="4324350"/>
          </a:xfrm>
          <a:prstGeom prst="rect">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Verdana" panose="020B0604030504040204" pitchFamily="34" charset="0"/>
            </a:endParaRPr>
          </a:p>
        </p:txBody>
      </p:sp>
      <p:sp>
        <p:nvSpPr>
          <p:cNvPr id="7" name="Rectangle 6"/>
          <p:cNvSpPr/>
          <p:nvPr/>
        </p:nvSpPr>
        <p:spPr bwMode="auto">
          <a:xfrm>
            <a:off x="7010400" y="1459468"/>
            <a:ext cx="990600" cy="3733800"/>
          </a:xfrm>
          <a:prstGeom prst="rect">
            <a:avLst/>
          </a:prstGeom>
          <a:gradFill flip="none" rotWithShape="1">
            <a:gsLst>
              <a:gs pos="0">
                <a:srgbClr val="00B0F0">
                  <a:tint val="66000"/>
                  <a:satMod val="160000"/>
                  <a:alpha val="48000"/>
                </a:srgbClr>
              </a:gs>
              <a:gs pos="0">
                <a:srgbClr val="00B0F0">
                  <a:tint val="44500"/>
                  <a:satMod val="160000"/>
                  <a:alpha val="5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Verdana" panose="020B0604030504040204" pitchFamily="34" charset="0"/>
            </a:endParaRPr>
          </a:p>
        </p:txBody>
      </p:sp>
      <p:sp>
        <p:nvSpPr>
          <p:cNvPr id="8" name="TextBox 7"/>
          <p:cNvSpPr txBox="1"/>
          <p:nvPr/>
        </p:nvSpPr>
        <p:spPr>
          <a:xfrm>
            <a:off x="7502183" y="5783819"/>
            <a:ext cx="3155266" cy="954107"/>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FFB3B3"/>
                </a:solidFill>
                <a:latin typeface="Verdana" panose="020B0604030504040204" pitchFamily="34" charset="0"/>
              </a:rPr>
              <a:t>Effect of Aluminum oxide</a:t>
            </a:r>
          </a:p>
        </p:txBody>
      </p:sp>
      <p:sp>
        <p:nvSpPr>
          <p:cNvPr id="9" name="TextBox 8"/>
          <p:cNvSpPr txBox="1"/>
          <p:nvPr/>
        </p:nvSpPr>
        <p:spPr>
          <a:xfrm>
            <a:off x="8229600" y="4876801"/>
            <a:ext cx="2438400" cy="1015663"/>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2060"/>
                </a:solidFill>
                <a:latin typeface="Verdana" panose="020B0604030504040204" pitchFamily="34" charset="0"/>
              </a:rPr>
              <a:t>Effect of Fluoride (MgF2 etc.) over coat. </a:t>
            </a:r>
          </a:p>
        </p:txBody>
      </p:sp>
      <p:sp>
        <p:nvSpPr>
          <p:cNvPr id="10" name="TextBox 9"/>
          <p:cNvSpPr txBox="1"/>
          <p:nvPr/>
        </p:nvSpPr>
        <p:spPr>
          <a:xfrm>
            <a:off x="8305800" y="2362200"/>
            <a:ext cx="2209800" cy="2308324"/>
          </a:xfrm>
          <a:prstGeom prst="rect">
            <a:avLst/>
          </a:prstGeom>
          <a:noFill/>
        </p:spPr>
        <p:txBody>
          <a:bodyPr wrap="square" rtlCol="0">
            <a:spAutoFit/>
          </a:bodyPr>
          <a:lstStyle/>
          <a:p>
            <a:pPr eaLnBrk="0" fontAlgn="base" hangingPunct="0">
              <a:spcBef>
                <a:spcPct val="0"/>
              </a:spcBef>
              <a:spcAft>
                <a:spcPct val="0"/>
              </a:spcAft>
            </a:pPr>
            <a:r>
              <a:rPr lang="en-US" dirty="0">
                <a:solidFill>
                  <a:srgbClr val="FFFFFF"/>
                </a:solidFill>
                <a:latin typeface="Verdana" panose="020B0604030504040204" pitchFamily="34" charset="0"/>
              </a:rPr>
              <a:t>When reflectance falls Al begins to transmit. Could there be a multilayer reflector to give you a broader reflector? </a:t>
            </a:r>
          </a:p>
        </p:txBody>
      </p:sp>
      <p:pic>
        <p:nvPicPr>
          <p:cNvPr id="14" name="Picture 13">
            <a:extLst>
              <a:ext uri="{FF2B5EF4-FFF2-40B4-BE49-F238E27FC236}">
                <a16:creationId xmlns:a16="http://schemas.microsoft.com/office/drawing/2014/main" id="{97152A9A-C208-4702-97DD-C48F290D71C8}"/>
              </a:ext>
            </a:extLst>
          </p:cNvPr>
          <p:cNvPicPr>
            <a:picLocks noChangeAspect="1"/>
          </p:cNvPicPr>
          <p:nvPr/>
        </p:nvPicPr>
        <p:blipFill>
          <a:blip r:embed="rId3"/>
          <a:stretch>
            <a:fillRect/>
          </a:stretch>
        </p:blipFill>
        <p:spPr>
          <a:xfrm>
            <a:off x="11149494" y="158750"/>
            <a:ext cx="1042506" cy="938865"/>
          </a:xfrm>
          <a:prstGeom prst="rect">
            <a:avLst/>
          </a:prstGeom>
        </p:spPr>
      </p:pic>
    </p:spTree>
    <p:extLst>
      <p:ext uri="{BB962C8B-B14F-4D97-AF65-F5344CB8AC3E}">
        <p14:creationId xmlns:p14="http://schemas.microsoft.com/office/powerpoint/2010/main" val="1924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p:txBody>
          <a:bodyPr/>
          <a:lstStyle/>
          <a:p>
            <a:endParaRPr lang="en-US"/>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p:txBody>
          <a:bodyPr/>
          <a:lstStyle/>
          <a:p>
            <a:endParaRPr lang="en-US"/>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10265"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67761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46111" y="452718"/>
            <a:ext cx="9823769" cy="1400530"/>
          </a:xfrm>
        </p:spPr>
        <p:txBody>
          <a:bodyPr/>
          <a:lstStyle/>
          <a:p>
            <a:r>
              <a:rPr lang="en-US" dirty="0">
                <a:latin typeface="Times New Roman" panose="02020603050405020304" pitchFamily="18" charset="0"/>
                <a:cs typeface="Times New Roman" panose="02020603050405020304" pitchFamily="18" charset="0"/>
              </a:rPr>
              <a:t>Multilayer mirrors for EUV &amp; soft x-ray reflectors and gratings</a:t>
            </a: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a:xfrm>
            <a:off x="646112" y="2060575"/>
            <a:ext cx="4853540" cy="41957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Light interacts strongly with matter</a:t>
            </a:r>
          </a:p>
          <a:p>
            <a:pPr marL="457200" indent="-457200">
              <a:buAutoNum type="arabicPeriod"/>
            </a:pPr>
            <a:r>
              <a:rPr lang="en-US" sz="2400" dirty="0">
                <a:latin typeface="Times New Roman" panose="02020603050405020304" pitchFamily="18" charset="0"/>
                <a:cs typeface="Times New Roman" panose="02020603050405020304" pitchFamily="18" charset="0"/>
              </a:rPr>
              <a:t>No solid material is entirely transparent &lt; 100 nm</a:t>
            </a:r>
          </a:p>
          <a:p>
            <a:pPr marL="457200" indent="-457200">
              <a:buAutoNum type="arabicPeriod"/>
            </a:pPr>
            <a:r>
              <a:rPr lang="es-E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λ</a:t>
            </a:r>
            <a:r>
              <a:rPr lang="es-ES" sz="2400" dirty="0">
                <a:latin typeface="Times New Roman" panose="02020603050405020304" pitchFamily="18" charset="0"/>
                <a:cs typeface="Times New Roman" panose="02020603050405020304" pitchFamily="18" charset="0"/>
              </a:rPr>
              <a:t> &lt; Al plasma Edge</a:t>
            </a:r>
          </a:p>
          <a:p>
            <a:pPr marL="457200" indent="-457200">
              <a:buAutoNum type="arabicPeriod"/>
            </a:pPr>
            <a:r>
              <a:rPr lang="en-US" sz="2400" dirty="0">
                <a:latin typeface="Times New Roman" panose="02020603050405020304" pitchFamily="18" charset="0"/>
                <a:cs typeface="Times New Roman" panose="02020603050405020304" pitchFamily="18" charset="0"/>
              </a:rPr>
              <a:t> ML</a:t>
            </a:r>
          </a:p>
          <a:p>
            <a:pPr marL="457200" indent="-457200">
              <a:buAutoNum type="arabicPeriod"/>
            </a:pPr>
            <a:r>
              <a:rPr lang="en-US" sz="2400" dirty="0">
                <a:latin typeface="Times New Roman" panose="02020603050405020304" pitchFamily="18" charset="0"/>
                <a:cs typeface="Times New Roman" panose="02020603050405020304" pitchFamily="18" charset="0"/>
              </a:rPr>
              <a:t>EUV over stellar distances. </a:t>
            </a:r>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a:xfrm>
            <a:off x="7651376" y="2056092"/>
            <a:ext cx="4267574" cy="4200245"/>
          </a:xfrm>
        </p:spPr>
        <p:txBody>
          <a:bodyPr/>
          <a:lstStyle/>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21514"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pic>
        <p:nvPicPr>
          <p:cNvPr id="10" name="Picture 9">
            <a:extLst>
              <a:ext uri="{FF2B5EF4-FFF2-40B4-BE49-F238E27FC236}">
                <a16:creationId xmlns:a16="http://schemas.microsoft.com/office/drawing/2014/main" id="{DF0280CB-9DE3-4439-AC32-AA3594A5576D}"/>
              </a:ext>
            </a:extLst>
          </p:cNvPr>
          <p:cNvPicPr>
            <a:picLocks noChangeAspect="1"/>
          </p:cNvPicPr>
          <p:nvPr/>
        </p:nvPicPr>
        <p:blipFill>
          <a:blip r:embed="rId6"/>
          <a:stretch>
            <a:fillRect/>
          </a:stretch>
        </p:blipFill>
        <p:spPr>
          <a:xfrm>
            <a:off x="5333852" y="1885368"/>
            <a:ext cx="6827986" cy="4781524"/>
          </a:xfrm>
          <a:prstGeom prst="rect">
            <a:avLst/>
          </a:prstGeom>
        </p:spPr>
      </p:pic>
    </p:spTree>
    <p:extLst>
      <p:ext uri="{BB962C8B-B14F-4D97-AF65-F5344CB8AC3E}">
        <p14:creationId xmlns:p14="http://schemas.microsoft.com/office/powerpoint/2010/main" val="1154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nodePh="1">
                                  <p:stCondLst>
                                    <p:cond delay="0"/>
                                  </p:stCondLst>
                                  <p:endCondLst>
                                    <p:cond evt="begin" delay="0">
                                      <p:tn val="30"/>
                                    </p:cond>
                                  </p:end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46111" y="452718"/>
            <a:ext cx="9823769" cy="1400530"/>
          </a:xfrm>
        </p:spPr>
        <p:txBody>
          <a:bodyPr/>
          <a:lstStyle/>
          <a:p>
            <a:r>
              <a:rPr lang="en-US" dirty="0">
                <a:latin typeface="Times New Roman" panose="02020603050405020304" pitchFamily="18" charset="0"/>
                <a:cs typeface="Times New Roman" panose="02020603050405020304" pitchFamily="18" charset="0"/>
              </a:rPr>
              <a:t>Multilayer mirrors for EUV &amp; soft x-ray reflectors and gratings</a:t>
            </a: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a:xfrm>
            <a:off x="646112" y="2060575"/>
            <a:ext cx="4853540" cy="41957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Light interacts strongly with matter</a:t>
            </a:r>
          </a:p>
          <a:p>
            <a:pPr marL="457200" indent="-457200">
              <a:buAutoNum type="arabicPeriod"/>
            </a:pPr>
            <a:r>
              <a:rPr lang="en-US" sz="2400" dirty="0">
                <a:latin typeface="Times New Roman" panose="02020603050405020304" pitchFamily="18" charset="0"/>
                <a:cs typeface="Times New Roman" panose="02020603050405020304" pitchFamily="18" charset="0"/>
              </a:rPr>
              <a:t>No solid material is entirely transparent &lt; 100 nm</a:t>
            </a:r>
          </a:p>
          <a:p>
            <a:pPr marL="457200" indent="-457200">
              <a:buAutoNum type="arabicPeriod"/>
            </a:pPr>
            <a:r>
              <a:rPr lang="es-E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λ</a:t>
            </a:r>
            <a:r>
              <a:rPr lang="es-ES" sz="2400" dirty="0">
                <a:latin typeface="Times New Roman" panose="02020603050405020304" pitchFamily="18" charset="0"/>
                <a:cs typeface="Times New Roman" panose="02020603050405020304" pitchFamily="18" charset="0"/>
              </a:rPr>
              <a:t> &lt; Al plasma Edge</a:t>
            </a:r>
          </a:p>
          <a:p>
            <a:pPr marL="457200" indent="-457200">
              <a:buAutoNum type="arabicPeriod"/>
            </a:pPr>
            <a:r>
              <a:rPr lang="en-US" sz="2400" dirty="0">
                <a:latin typeface="Times New Roman" panose="02020603050405020304" pitchFamily="18" charset="0"/>
                <a:cs typeface="Times New Roman" panose="02020603050405020304" pitchFamily="18" charset="0"/>
              </a:rPr>
              <a:t> ML</a:t>
            </a:r>
          </a:p>
          <a:p>
            <a:pPr marL="457200" indent="-457200">
              <a:buAutoNum type="arabicPeriod"/>
            </a:pPr>
            <a:r>
              <a:rPr lang="en-US" sz="2400" dirty="0">
                <a:latin typeface="Times New Roman" panose="02020603050405020304" pitchFamily="18" charset="0"/>
                <a:cs typeface="Times New Roman" panose="02020603050405020304" pitchFamily="18" charset="0"/>
              </a:rPr>
              <a:t>EUV over interstellar distances. </a:t>
            </a:r>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22538"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pic>
        <p:nvPicPr>
          <p:cNvPr id="10" name="Content Placeholder 9">
            <a:extLst>
              <a:ext uri="{FF2B5EF4-FFF2-40B4-BE49-F238E27FC236}">
                <a16:creationId xmlns:a16="http://schemas.microsoft.com/office/drawing/2014/main" id="{ED9293CD-3E7D-4626-85C1-6A31DA046C04}"/>
              </a:ext>
            </a:extLst>
          </p:cNvPr>
          <p:cNvPicPr>
            <a:picLocks noGrp="1" noChangeAspect="1"/>
          </p:cNvPicPr>
          <p:nvPr>
            <p:ph sz="half" idx="2"/>
          </p:nvPr>
        </p:nvPicPr>
        <p:blipFill>
          <a:blip r:embed="rId6"/>
          <a:stretch>
            <a:fillRect/>
          </a:stretch>
        </p:blipFill>
        <p:spPr>
          <a:xfrm>
            <a:off x="5787651" y="2055813"/>
            <a:ext cx="5998322" cy="4200525"/>
          </a:xfrm>
          <a:prstGeom prst="rect">
            <a:avLst/>
          </a:prstGeom>
        </p:spPr>
      </p:pic>
    </p:spTree>
    <p:extLst>
      <p:ext uri="{BB962C8B-B14F-4D97-AF65-F5344CB8AC3E}">
        <p14:creationId xmlns:p14="http://schemas.microsoft.com/office/powerpoint/2010/main" val="22356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646111" y="452718"/>
            <a:ext cx="10601327" cy="1400530"/>
          </a:xfrm>
        </p:spPr>
        <p:txBody>
          <a:bodyPr/>
          <a:lstStyle/>
          <a:p>
            <a:r>
              <a:rPr lang="en-US" dirty="0"/>
              <a:t>Some potential targets:</a:t>
            </a:r>
            <a:br>
              <a:rPr lang="en-US" dirty="0"/>
            </a:br>
            <a:r>
              <a:rPr lang="en-US" dirty="0"/>
              <a:t>think of EUV Explorer, FUSE &amp; </a:t>
            </a:r>
            <a:r>
              <a:rPr lang="en-US" dirty="0" err="1"/>
              <a:t>Galex</a:t>
            </a:r>
            <a:r>
              <a:rPr lang="en-US" dirty="0"/>
              <a:t> </a:t>
            </a:r>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a:xfrm>
            <a:off x="646111" y="2030075"/>
            <a:ext cx="4565969" cy="4195763"/>
          </a:xfrm>
        </p:spPr>
        <p:txBody>
          <a:bodyPr>
            <a:normAutofit/>
          </a:bodyPr>
          <a:lstStyle/>
          <a:p>
            <a:r>
              <a:rPr lang="en-US" sz="2800" dirty="0"/>
              <a:t>Solar system</a:t>
            </a:r>
          </a:p>
          <a:p>
            <a:pPr lvl="1"/>
            <a:r>
              <a:rPr lang="en-US" sz="2600" dirty="0"/>
              <a:t>Sun- </a:t>
            </a:r>
          </a:p>
          <a:p>
            <a:pPr lvl="1"/>
            <a:r>
              <a:rPr lang="en-US" sz="2600" dirty="0"/>
              <a:t>Jupiter &amp; its moon’s </a:t>
            </a:r>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p:txBody>
          <a:bodyPr>
            <a:normAutofit/>
          </a:bodyPr>
          <a:lstStyle/>
          <a:p>
            <a:r>
              <a:rPr lang="en-US" sz="2800" dirty="0"/>
              <a:t>Return to Extrasolar</a:t>
            </a:r>
          </a:p>
          <a:p>
            <a:pPr lvl="1"/>
            <a:r>
              <a:rPr lang="en-US" sz="2800" dirty="0"/>
              <a:t>Since 2001</a:t>
            </a:r>
          </a:p>
          <a:p>
            <a:pPr lvl="1"/>
            <a:r>
              <a:rPr lang="en-US" sz="2800" dirty="0"/>
              <a:t> </a:t>
            </a:r>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6196" name="Bitmap Image" r:id="rId4" imgW="2076740" imgH="2019048" progId="Paint.Picture">
                    <p:embed/>
                  </p:oleObj>
                </mc:Choice>
                <mc:Fallback>
                  <p:oleObj name="Bitmap Image" r:id="rId4"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359439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2279"/>
            <a:ext cx="11582400" cy="1073122"/>
          </a:xfrm>
          <a:solidFill>
            <a:srgbClr val="FFFF00"/>
          </a:solidFill>
        </p:spPr>
        <p:txBody>
          <a:bodyPr>
            <a:normAutofit fontScale="90000"/>
          </a:bodyPr>
          <a:lstStyle/>
          <a:p>
            <a:pPr algn="ctr"/>
            <a:r>
              <a:rPr lang="en-US" b="1" dirty="0">
                <a:solidFill>
                  <a:srgbClr val="000000"/>
                </a:solidFill>
                <a:effectLst/>
              </a:rPr>
              <a:t>Our goal is doubling* the effective bandwidth in space mirrors and gratings etc.</a:t>
            </a:r>
          </a:p>
        </p:txBody>
      </p:sp>
      <p:sp>
        <p:nvSpPr>
          <p:cNvPr id="3" name="Content Placeholder 2"/>
          <p:cNvSpPr>
            <a:spLocks noGrp="1"/>
          </p:cNvSpPr>
          <p:nvPr>
            <p:ph idx="1"/>
          </p:nvPr>
        </p:nvSpPr>
        <p:spPr>
          <a:xfrm>
            <a:off x="381000" y="1447800"/>
            <a:ext cx="11963400" cy="4066701"/>
          </a:xfrm>
        </p:spPr>
        <p:txBody>
          <a:bodyPr>
            <a:normAutofit/>
          </a:bodyPr>
          <a:lstStyle/>
          <a:p>
            <a:r>
              <a:rPr lang="en-US" sz="3600" b="1" dirty="0">
                <a:solidFill>
                  <a:srgbClr val="FFFF00"/>
                </a:solidFill>
                <a:latin typeface="Times New Roman" panose="02020603050405020304" pitchFamily="18" charset="0"/>
                <a:cs typeface="Times New Roman" panose="02020603050405020304" pitchFamily="18" charset="0"/>
              </a:rPr>
              <a:t>A multilayer VUV-EUV mirror below a thin </a:t>
            </a:r>
            <a:r>
              <a:rPr lang="en-US" sz="3600" b="1" i="1" dirty="0">
                <a:solidFill>
                  <a:srgbClr val="FFFF00"/>
                </a:solidFill>
                <a:latin typeface="Times New Roman" panose="02020603050405020304" pitchFamily="18" charset="0"/>
                <a:cs typeface="Times New Roman" panose="02020603050405020304" pitchFamily="18" charset="0"/>
              </a:rPr>
              <a:t>(oxide-free</a:t>
            </a:r>
            <a:r>
              <a:rPr lang="en-US" sz="3600" b="1" dirty="0">
                <a:solidFill>
                  <a:srgbClr val="FFFF00"/>
                </a:solidFill>
                <a:latin typeface="Times New Roman" panose="02020603050405020304" pitchFamily="18" charset="0"/>
                <a:cs typeface="Times New Roman" panose="02020603050405020304" pitchFamily="18" charset="0"/>
              </a:rPr>
              <a:t>) Al film </a:t>
            </a:r>
          </a:p>
          <a:p>
            <a:r>
              <a:rPr lang="en-US" sz="3600" b="1" dirty="0">
                <a:solidFill>
                  <a:srgbClr val="FFFF00"/>
                </a:solidFill>
                <a:latin typeface="Times New Roman" panose="02020603050405020304" pitchFamily="18" charset="0"/>
                <a:cs typeface="Times New Roman" panose="02020603050405020304" pitchFamily="18" charset="0"/>
              </a:rPr>
              <a:t>Common ground?  </a:t>
            </a:r>
            <a:endParaRPr lang="en-US" sz="3500" b="1" dirty="0">
              <a:solidFill>
                <a:srgbClr val="FFFF00"/>
              </a:solidFill>
              <a:latin typeface="Times New Roman" panose="02020603050405020304" pitchFamily="18" charset="0"/>
              <a:cs typeface="Times New Roman" panose="02020603050405020304" pitchFamily="18" charset="0"/>
            </a:endParaRPr>
          </a:p>
          <a:p>
            <a:r>
              <a:rPr lang="en-US" sz="3500" b="1" dirty="0">
                <a:solidFill>
                  <a:srgbClr val="FFFF00"/>
                </a:solidFill>
                <a:latin typeface="Times New Roman" panose="02020603050405020304" pitchFamily="18" charset="0"/>
                <a:cs typeface="Times New Roman" panose="02020603050405020304" pitchFamily="18" charset="0"/>
              </a:rPr>
              <a:t>1. Understand corrosion under Barriers </a:t>
            </a:r>
          </a:p>
          <a:p>
            <a:r>
              <a:rPr lang="en-US" sz="3500" b="1" dirty="0">
                <a:solidFill>
                  <a:srgbClr val="FFFF00"/>
                </a:solidFill>
                <a:latin typeface="Times New Roman" panose="02020603050405020304" pitchFamily="18" charset="0"/>
                <a:cs typeface="Times New Roman" panose="02020603050405020304" pitchFamily="18" charset="0"/>
              </a:rPr>
              <a:t>2. Developing Barrier layers- Ultrathin &amp; Engineered ML</a:t>
            </a:r>
          </a:p>
          <a:p>
            <a:r>
              <a:rPr lang="en-US" sz="3600" b="1" dirty="0">
                <a:solidFill>
                  <a:srgbClr val="FFFF00"/>
                </a:solidFill>
                <a:latin typeface="Times New Roman" panose="02020603050405020304" pitchFamily="18" charset="0"/>
                <a:cs typeface="Times New Roman" panose="02020603050405020304" pitchFamily="18" charset="0"/>
              </a:rPr>
              <a:t>3.</a:t>
            </a:r>
            <a:r>
              <a:rPr lang="en-US" sz="3900" b="1" dirty="0">
                <a:solidFill>
                  <a:srgbClr val="FFFF00"/>
                </a:solidFill>
                <a:latin typeface="Times New Roman" panose="02020603050405020304" pitchFamily="18" charset="0"/>
                <a:cs typeface="Times New Roman" panose="02020603050405020304" pitchFamily="18" charset="0"/>
              </a:rPr>
              <a:t> </a:t>
            </a:r>
            <a:r>
              <a:rPr lang="en-US" sz="3500" b="1" dirty="0">
                <a:solidFill>
                  <a:srgbClr val="FFC000"/>
                </a:solidFill>
                <a:latin typeface="Times New Roman" panose="02020603050405020304" pitchFamily="18" charset="0"/>
                <a:cs typeface="Times New Roman" panose="02020603050405020304" pitchFamily="18" charset="0"/>
              </a:rPr>
              <a:t>Removable barrier layers is focus- </a:t>
            </a:r>
          </a:p>
        </p:txBody>
      </p:sp>
      <p:sp>
        <p:nvSpPr>
          <p:cNvPr id="7" name="TextBox 6"/>
          <p:cNvSpPr txBox="1"/>
          <p:nvPr/>
        </p:nvSpPr>
        <p:spPr>
          <a:xfrm>
            <a:off x="482790" y="5550374"/>
            <a:ext cx="11252010" cy="954107"/>
          </a:xfrm>
          <a:prstGeom prst="rect">
            <a:avLst/>
          </a:prstGeom>
          <a:solidFill>
            <a:srgbClr val="FFFF00"/>
          </a:solidFill>
        </p:spPr>
        <p:txBody>
          <a:bodyPr wrap="square" rtlCol="0">
            <a:spAutoFit/>
          </a:bodyPr>
          <a:lstStyle/>
          <a:p>
            <a:r>
              <a:rPr lang="en-US" sz="2800" dirty="0">
                <a:solidFill>
                  <a:srgbClr val="C00000"/>
                </a:solidFill>
              </a:rPr>
              <a:t>*From current 0 to ~10 eV to 0 to ~20 eV or 0 to 15 + another 5eV further on in EUV, such as 40-42eV &amp; 47-49 eV or 60-70 eV</a:t>
            </a:r>
          </a:p>
        </p:txBody>
      </p:sp>
    </p:spTree>
    <p:extLst>
      <p:ext uri="{BB962C8B-B14F-4D97-AF65-F5344CB8AC3E}">
        <p14:creationId xmlns:p14="http://schemas.microsoft.com/office/powerpoint/2010/main" val="40445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8229600" cy="707886"/>
          </a:xfrm>
          <a:prstGeom prst="rect">
            <a:avLst/>
          </a:prstGeom>
          <a:noFill/>
        </p:spPr>
        <p:txBody>
          <a:bodyPr wrap="square" rtlCol="0">
            <a:spAutoFit/>
          </a:bodyPr>
          <a:lstStyle/>
          <a:p>
            <a:pPr algn="ctr"/>
            <a:r>
              <a:rPr lang="en-US" sz="4000" b="1" dirty="0">
                <a:solidFill>
                  <a:srgbClr val="FFFFFF"/>
                </a:solidFill>
              </a:rPr>
              <a:t>Motivation for Research</a:t>
            </a:r>
          </a:p>
        </p:txBody>
      </p:sp>
      <p:sp>
        <p:nvSpPr>
          <p:cNvPr id="3" name="TextBox 2"/>
          <p:cNvSpPr txBox="1"/>
          <p:nvPr/>
        </p:nvSpPr>
        <p:spPr>
          <a:xfrm>
            <a:off x="76200" y="1636550"/>
            <a:ext cx="5181600" cy="2554545"/>
          </a:xfrm>
          <a:prstGeom prst="rect">
            <a:avLst/>
          </a:prstGeom>
          <a:noFill/>
        </p:spPr>
        <p:txBody>
          <a:bodyPr wrap="square" rtlCol="0">
            <a:spAutoFit/>
          </a:bodyPr>
          <a:lstStyle/>
          <a:p>
            <a:r>
              <a:rPr lang="en-US" sz="4000" b="1" dirty="0">
                <a:solidFill>
                  <a:srgbClr val="FFFFFF"/>
                </a:solidFill>
              </a:rPr>
              <a:t>What is Hubble’s replacement for the UV community?</a:t>
            </a:r>
          </a:p>
          <a:p>
            <a:r>
              <a:rPr lang="en-US" sz="4000" b="1" dirty="0">
                <a:solidFill>
                  <a:srgbClr val="FFFFFF"/>
                </a:solidFill>
              </a:rPr>
              <a:t>“LUVOIR” </a:t>
            </a:r>
          </a:p>
        </p:txBody>
      </p:sp>
      <p:sp>
        <p:nvSpPr>
          <p:cNvPr id="5" name="AutoShape 2" descr="Inline image 2"/>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nline image 2"/>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8915400" y="5445633"/>
            <a:ext cx="1828800" cy="276999"/>
          </a:xfrm>
          <a:prstGeom prst="rect">
            <a:avLst/>
          </a:prstGeom>
          <a:noFill/>
        </p:spPr>
        <p:txBody>
          <a:bodyPr wrap="square" rtlCol="0">
            <a:spAutoFit/>
          </a:bodyPr>
          <a:lstStyle/>
          <a:p>
            <a:r>
              <a:rPr lang="en-US" sz="1200" dirty="0">
                <a:solidFill>
                  <a:srgbClr val="FFFFFF"/>
                </a:solidFill>
              </a:rPr>
              <a:t>photo credit: NASA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224" y="2045844"/>
            <a:ext cx="5218176" cy="2935224"/>
          </a:xfrm>
          <a:prstGeom prst="rect">
            <a:avLst/>
          </a:prstGeom>
        </p:spPr>
      </p:pic>
      <p:sp>
        <p:nvSpPr>
          <p:cNvPr id="12" name="Rectangle 11"/>
          <p:cNvSpPr/>
          <p:nvPr/>
        </p:nvSpPr>
        <p:spPr>
          <a:xfrm>
            <a:off x="5516137" y="5098707"/>
            <a:ext cx="6096000" cy="1200329"/>
          </a:xfrm>
          <a:prstGeom prst="rect">
            <a:avLst/>
          </a:prstGeom>
        </p:spPr>
        <p:txBody>
          <a:bodyPr>
            <a:spAutoFit/>
          </a:bodyPr>
          <a:lstStyle/>
          <a:p>
            <a:r>
              <a:rPr lang="en-US" dirty="0">
                <a:solidFill>
                  <a:srgbClr val="FFFF00"/>
                </a:solidFill>
              </a:rPr>
              <a:t>The concept design of the LUVOIR space telescope at the L2 Lagrange point with its 15.1-meter primary mirror Image credit: NASA / LUVOIR concept team; Serge </a:t>
            </a:r>
            <a:r>
              <a:rPr lang="en-US" dirty="0" err="1">
                <a:solidFill>
                  <a:srgbClr val="FFFF00"/>
                </a:solidFill>
              </a:rPr>
              <a:t>Brunier</a:t>
            </a:r>
            <a:r>
              <a:rPr lang="en-US" dirty="0">
                <a:solidFill>
                  <a:srgbClr val="FFFF00"/>
                </a:solidFill>
              </a:rPr>
              <a:t> (background).</a:t>
            </a:r>
          </a:p>
        </p:txBody>
      </p:sp>
      <p:pic>
        <p:nvPicPr>
          <p:cNvPr id="9" name="Picture 8">
            <a:extLst>
              <a:ext uri="{FF2B5EF4-FFF2-40B4-BE49-F238E27FC236}">
                <a16:creationId xmlns:a16="http://schemas.microsoft.com/office/drawing/2014/main" id="{02AB829C-489E-4B14-BD54-147062CB5B63}"/>
              </a:ext>
            </a:extLst>
          </p:cNvPr>
          <p:cNvPicPr>
            <a:picLocks noChangeAspect="1"/>
          </p:cNvPicPr>
          <p:nvPr/>
        </p:nvPicPr>
        <p:blipFill>
          <a:blip r:embed="rId4"/>
          <a:stretch>
            <a:fillRect/>
          </a:stretch>
        </p:blipFill>
        <p:spPr>
          <a:xfrm>
            <a:off x="5574747" y="2959567"/>
            <a:ext cx="1042506" cy="938865"/>
          </a:xfrm>
          <a:prstGeom prst="rect">
            <a:avLst/>
          </a:prstGeom>
        </p:spPr>
      </p:pic>
    </p:spTree>
    <p:extLst>
      <p:ext uri="{BB962C8B-B14F-4D97-AF65-F5344CB8AC3E}">
        <p14:creationId xmlns:p14="http://schemas.microsoft.com/office/powerpoint/2010/main" val="59857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5F4E2F66-2A81-4469-B8E3-89400F534B5E}"/>
              </a:ext>
            </a:extLst>
          </p:cNvPr>
          <p:cNvSpPr>
            <a:spLocks noGrp="1"/>
          </p:cNvSpPr>
          <p:nvPr>
            <p:ph sz="half" idx="1"/>
          </p:nvPr>
        </p:nvSpPr>
        <p:spPr/>
        <p:txBody>
          <a:bodyPr/>
          <a:lstStyle/>
          <a:p>
            <a:endParaRPr lang="en-US"/>
          </a:p>
        </p:txBody>
      </p:sp>
      <p:sp>
        <p:nvSpPr>
          <p:cNvPr id="8" name="Content Placeholder 7">
            <a:extLst>
              <a:ext uri="{FF2B5EF4-FFF2-40B4-BE49-F238E27FC236}">
                <a16:creationId xmlns:a16="http://schemas.microsoft.com/office/drawing/2014/main" id="{D41174B7-5C22-4A7B-B02D-5F6A220C37FC}"/>
              </a:ext>
            </a:extLst>
          </p:cNvPr>
          <p:cNvSpPr>
            <a:spLocks noGrp="1"/>
          </p:cNvSpPr>
          <p:nvPr>
            <p:ph sz="half" idx="2"/>
          </p:nvPr>
        </p:nvSpPr>
        <p:spPr/>
        <p:txBody>
          <a:bodyPr/>
          <a:lstStyle/>
          <a:p>
            <a:endParaRPr lang="en-US"/>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7192"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Tree>
    <p:extLst>
      <p:ext uri="{BB962C8B-B14F-4D97-AF65-F5344CB8AC3E}">
        <p14:creationId xmlns:p14="http://schemas.microsoft.com/office/powerpoint/2010/main" val="233831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40" y="96972"/>
            <a:ext cx="11704320" cy="1526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7867" tIns="58933" rIns="117867" bIns="58933" numCol="1" spcCol="0" rtlCol="0" fromWordArt="0" anchor="t" anchorCtr="0" forceAA="0" compatLnSpc="1">
            <a:prstTxWarp prst="textNoShape">
              <a:avLst/>
            </a:prstTxWarp>
            <a:noAutofit/>
          </a:bodyPr>
          <a:lstStyle/>
          <a:p>
            <a:r>
              <a:rPr lang="en-US" sz="4000" dirty="0"/>
              <a:t>Three ways of getting mirrors. Plasma, low-angle reflectance &amp; …</a:t>
            </a:r>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a:p>
            <a:endParaRPr lang="en-US" sz="12456" dirty="0">
              <a:latin typeface="Times New Roman" panose="02020603050405020304" pitchFamily="18" charset="0"/>
              <a:cs typeface="Times New Roman" panose="02020603050405020304" pitchFamily="18" charset="0"/>
            </a:endParaRPr>
          </a:p>
          <a:p>
            <a:r>
              <a:rPr lang="en-US" sz="12456" dirty="0">
                <a:latin typeface="Times New Roman" panose="02020603050405020304" pitchFamily="18" charset="0"/>
                <a:cs typeface="Times New Roman" panose="02020603050405020304" pitchFamily="18" charset="0"/>
              </a:rPr>
              <a:t> While no solid barrier layer is transparent below ~103nm, simulations show</a:t>
            </a:r>
            <a:endParaRPr lang="en-US" sz="3896" dirty="0">
              <a:solidFill>
                <a:schemeClr val="tx1"/>
              </a:solidFill>
              <a:latin typeface="Times New Roman" panose="02020603050405020304" pitchFamily="18" charset="0"/>
              <a:ea typeface="Gill Sans"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43840" y="1623758"/>
            <a:ext cx="6827986" cy="4781524"/>
          </a:xfrm>
          <a:prstGeom prst="rect">
            <a:avLst/>
          </a:prstGeom>
        </p:spPr>
      </p:pic>
      <p:sp>
        <p:nvSpPr>
          <p:cNvPr id="10" name="TextBox 9"/>
          <p:cNvSpPr txBox="1"/>
          <p:nvPr/>
        </p:nvSpPr>
        <p:spPr>
          <a:xfrm>
            <a:off x="7583927" y="2149354"/>
            <a:ext cx="4739640" cy="1384995"/>
          </a:xfrm>
          <a:prstGeom prst="rect">
            <a:avLst/>
          </a:prstGeom>
          <a:noFill/>
        </p:spPr>
        <p:txBody>
          <a:bodyPr wrap="square" rtlCol="0">
            <a:spAutoFit/>
          </a:bodyPr>
          <a:lstStyle/>
          <a:p>
            <a:r>
              <a:rPr lang="en-US" sz="2800" b="1" dirty="0">
                <a:latin typeface="Times New Roman" panose="02020603050405020304" pitchFamily="18" charset="0"/>
                <a:ea typeface="Gill Sans" charset="0"/>
                <a:cs typeface="Times New Roman" panose="02020603050405020304" pitchFamily="18" charset="0"/>
              </a:rPr>
              <a:t>Of all reflectors aluminum</a:t>
            </a:r>
            <a:r>
              <a:rPr lang="en-US" sz="2800" b="1" i="1" dirty="0">
                <a:solidFill>
                  <a:schemeClr val="accent3">
                    <a:lumMod val="40000"/>
                    <a:lumOff val="60000"/>
                  </a:schemeClr>
                </a:solidFill>
                <a:latin typeface="Times New Roman" panose="02020603050405020304" pitchFamily="18" charset="0"/>
                <a:ea typeface="Gill Sans" charset="0"/>
                <a:cs typeface="Times New Roman" panose="02020603050405020304" pitchFamily="18" charset="0"/>
              </a:rPr>
              <a:t> </a:t>
            </a:r>
            <a:endParaRPr lang="en-US" sz="2800" dirty="0">
              <a:solidFill>
                <a:schemeClr val="accent3">
                  <a:lumMod val="40000"/>
                  <a:lumOff val="60000"/>
                </a:schemeClr>
              </a:solidFill>
              <a:latin typeface="Times New Roman" panose="02020603050405020304" pitchFamily="18" charset="0"/>
              <a:cs typeface="Times New Roman" panose="02020603050405020304" pitchFamily="18" charset="0"/>
            </a:endParaRPr>
          </a:p>
          <a:p>
            <a:r>
              <a:rPr lang="en-US" sz="2800" dirty="0">
                <a:solidFill>
                  <a:schemeClr val="accent3">
                    <a:lumMod val="40000"/>
                    <a:lumOff val="60000"/>
                  </a:schemeClr>
                </a:solidFill>
              </a:rPr>
              <a:t> has lowest </a:t>
            </a:r>
            <a:r>
              <a:rPr lang="el-GR" sz="2800" dirty="0">
                <a:solidFill>
                  <a:schemeClr val="accent3">
                    <a:lumMod val="40000"/>
                    <a:lumOff val="60000"/>
                  </a:schemeClr>
                </a:solidFill>
              </a:rPr>
              <a:t>λ</a:t>
            </a:r>
            <a:r>
              <a:rPr lang="en-US" sz="2800" dirty="0">
                <a:solidFill>
                  <a:schemeClr val="accent3">
                    <a:lumMod val="40000"/>
                    <a:lumOff val="60000"/>
                  </a:schemeClr>
                </a:solidFill>
              </a:rPr>
              <a:t> plasma edge </a:t>
            </a:r>
          </a:p>
        </p:txBody>
      </p:sp>
    </p:spTree>
    <p:extLst>
      <p:ext uri="{BB962C8B-B14F-4D97-AF65-F5344CB8AC3E}">
        <p14:creationId xmlns:p14="http://schemas.microsoft.com/office/powerpoint/2010/main" val="2153645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2" name="Title 1">
            <a:extLst>
              <a:ext uri="{FF2B5EF4-FFF2-40B4-BE49-F238E27FC236}">
                <a16:creationId xmlns:a16="http://schemas.microsoft.com/office/drawing/2014/main" id="{F3CFCA5F-670F-42E9-B03C-0EA9B93675C0}"/>
              </a:ext>
            </a:extLst>
          </p:cNvPr>
          <p:cNvSpPr>
            <a:spLocks noGrp="1"/>
          </p:cNvSpPr>
          <p:nvPr>
            <p:ph type="title"/>
          </p:nvPr>
        </p:nvSpPr>
        <p:spPr>
          <a:xfrm>
            <a:off x="646111" y="452718"/>
            <a:ext cx="10601327" cy="634729"/>
          </a:xfrm>
        </p:spPr>
        <p:txBody>
          <a:bodyPr/>
          <a:lstStyle/>
          <a:p>
            <a:r>
              <a:rPr lang="en-US" sz="3600" dirty="0"/>
              <a:t>Obtaining High reflectance in EUV &amp; x-ray</a:t>
            </a:r>
          </a:p>
        </p:txBody>
      </p:sp>
      <p:sp>
        <p:nvSpPr>
          <p:cNvPr id="3" name="Text Placeholder 2">
            <a:extLst>
              <a:ext uri="{FF2B5EF4-FFF2-40B4-BE49-F238E27FC236}">
                <a16:creationId xmlns:a16="http://schemas.microsoft.com/office/drawing/2014/main" id="{94CC2A31-E697-4D49-839D-0CDDD70389B2}"/>
              </a:ext>
            </a:extLst>
          </p:cNvPr>
          <p:cNvSpPr>
            <a:spLocks noGrp="1"/>
          </p:cNvSpPr>
          <p:nvPr>
            <p:ph type="body" idx="1"/>
          </p:nvPr>
        </p:nvSpPr>
        <p:spPr>
          <a:xfrm>
            <a:off x="646111" y="1087447"/>
            <a:ext cx="4853539" cy="974748"/>
          </a:xfrm>
        </p:spPr>
        <p:txBody>
          <a:bodyPr/>
          <a:lstStyle/>
          <a:p>
            <a:r>
              <a:rPr lang="en-US" dirty="0"/>
              <a:t>2. Low angle </a:t>
            </a:r>
          </a:p>
          <a:p>
            <a:r>
              <a:rPr lang="en-US" dirty="0"/>
              <a:t>reflectance is high. </a:t>
            </a:r>
          </a:p>
        </p:txBody>
      </p:sp>
      <p:sp>
        <p:nvSpPr>
          <p:cNvPr id="4" name="Content Placeholder 3">
            <a:extLst>
              <a:ext uri="{FF2B5EF4-FFF2-40B4-BE49-F238E27FC236}">
                <a16:creationId xmlns:a16="http://schemas.microsoft.com/office/drawing/2014/main" id="{851E1723-2FFC-40D4-9F41-8FBE5424A3E3}"/>
              </a:ext>
            </a:extLst>
          </p:cNvPr>
          <p:cNvSpPr>
            <a:spLocks noGrp="1"/>
          </p:cNvSpPr>
          <p:nvPr>
            <p:ph sz="half" idx="2"/>
          </p:nvPr>
        </p:nvSpPr>
        <p:spPr>
          <a:xfrm>
            <a:off x="946908" y="2146965"/>
            <a:ext cx="4396339" cy="3741738"/>
          </a:xfrm>
        </p:spPr>
        <p:txBody>
          <a:bodyPr/>
          <a:lstStyle/>
          <a:p>
            <a:r>
              <a:rPr lang="en-US" dirty="0"/>
              <a:t>Wolter</a:t>
            </a:r>
          </a:p>
        </p:txBody>
      </p:sp>
      <p:sp>
        <p:nvSpPr>
          <p:cNvPr id="10" name="Text Placeholder 9">
            <a:extLst>
              <a:ext uri="{FF2B5EF4-FFF2-40B4-BE49-F238E27FC236}">
                <a16:creationId xmlns:a16="http://schemas.microsoft.com/office/drawing/2014/main" id="{129B8DEC-C03A-45FB-8E8E-DA80DE8B6764}"/>
              </a:ext>
            </a:extLst>
          </p:cNvPr>
          <p:cNvSpPr>
            <a:spLocks noGrp="1"/>
          </p:cNvSpPr>
          <p:nvPr>
            <p:ph type="body" sz="quarter" idx="3"/>
          </p:nvPr>
        </p:nvSpPr>
        <p:spPr>
          <a:xfrm>
            <a:off x="7181428" y="1311565"/>
            <a:ext cx="4396339" cy="576262"/>
          </a:xfrm>
        </p:spPr>
        <p:txBody>
          <a:bodyPr/>
          <a:lstStyle/>
          <a:p>
            <a:r>
              <a:rPr lang="en-US" dirty="0"/>
              <a:t>3. Multilayer reflectance </a:t>
            </a:r>
          </a:p>
        </p:txBody>
      </p:sp>
      <p:pic>
        <p:nvPicPr>
          <p:cNvPr id="18" name="Content Placeholder 17">
            <a:extLst>
              <a:ext uri="{FF2B5EF4-FFF2-40B4-BE49-F238E27FC236}">
                <a16:creationId xmlns:a16="http://schemas.microsoft.com/office/drawing/2014/main" id="{1CE18228-4AD5-429A-A77F-ACCD894A1ECB}"/>
              </a:ext>
            </a:extLst>
          </p:cNvPr>
          <p:cNvPicPr>
            <a:picLocks noGrp="1" noChangeAspect="1"/>
          </p:cNvPicPr>
          <p:nvPr>
            <p:ph sz="quarter" idx="4"/>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1400" y="2550030"/>
            <a:ext cx="5651358" cy="3390814"/>
          </a:xfrm>
        </p:spPr>
      </p:pic>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8218" name="Bitmap Image" r:id="rId5" imgW="2076740" imgH="2019048" progId="Paint.Picture">
                    <p:embed/>
                  </p:oleObj>
                </mc:Choice>
                <mc:Fallback>
                  <p:oleObj name="Bitmap Image" r:id="rId5"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16" name="Rectangle 15">
            <a:extLst>
              <a:ext uri="{FF2B5EF4-FFF2-40B4-BE49-F238E27FC236}">
                <a16:creationId xmlns:a16="http://schemas.microsoft.com/office/drawing/2014/main" id="{E11E2FC3-06D0-40F6-9B9D-7D94BDA2F26B}"/>
              </a:ext>
            </a:extLst>
          </p:cNvPr>
          <p:cNvSpPr/>
          <p:nvPr/>
        </p:nvSpPr>
        <p:spPr>
          <a:xfrm>
            <a:off x="471400" y="6024543"/>
            <a:ext cx="8870950" cy="261610"/>
          </a:xfrm>
          <a:prstGeom prst="rect">
            <a:avLst/>
          </a:prstGeom>
        </p:spPr>
        <p:txBody>
          <a:bodyPr wrap="square">
            <a:spAutoFit/>
          </a:bodyPr>
          <a:lstStyle/>
          <a:p>
            <a:r>
              <a:rPr lang="en-US" sz="1100" dirty="0"/>
              <a:t>By Andreas 9384 - Own work, CC BY-SA 4.0, https://commons.wikimedia.org/w/index.php?curid=54729753</a:t>
            </a:r>
          </a:p>
        </p:txBody>
      </p:sp>
      <p:pic>
        <p:nvPicPr>
          <p:cNvPr id="19" name="Picture 18">
            <a:extLst>
              <a:ext uri="{FF2B5EF4-FFF2-40B4-BE49-F238E27FC236}">
                <a16:creationId xmlns:a16="http://schemas.microsoft.com/office/drawing/2014/main" id="{B83A5D37-5F37-413A-852B-59D963433C1D}"/>
              </a:ext>
            </a:extLst>
          </p:cNvPr>
          <p:cNvPicPr>
            <a:picLocks noChangeAspect="1"/>
          </p:cNvPicPr>
          <p:nvPr/>
        </p:nvPicPr>
        <p:blipFill>
          <a:blip r:embed="rId7"/>
          <a:stretch>
            <a:fillRect/>
          </a:stretch>
        </p:blipFill>
        <p:spPr>
          <a:xfrm>
            <a:off x="7038596" y="1971526"/>
            <a:ext cx="4682004" cy="3021370"/>
          </a:xfrm>
          <a:prstGeom prst="rect">
            <a:avLst/>
          </a:prstGeom>
        </p:spPr>
      </p:pic>
    </p:spTree>
    <p:extLst>
      <p:ext uri="{BB962C8B-B14F-4D97-AF65-F5344CB8AC3E}">
        <p14:creationId xmlns:p14="http://schemas.microsoft.com/office/powerpoint/2010/main" val="6149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347942" y="1274763"/>
            <a:ext cx="6375400" cy="4116387"/>
          </a:xfrm>
          <a:prstGeom prst="rect">
            <a:avLst/>
          </a:prstGeom>
        </p:spPr>
      </p:pic>
      <p:sp>
        <p:nvSpPr>
          <p:cNvPr id="4" name="TextBox 3"/>
          <p:cNvSpPr txBox="1"/>
          <p:nvPr/>
        </p:nvSpPr>
        <p:spPr>
          <a:xfrm>
            <a:off x="347942" y="5470861"/>
            <a:ext cx="11639550" cy="923330"/>
          </a:xfrm>
          <a:prstGeom prst="rect">
            <a:avLst/>
          </a:prstGeom>
          <a:noFill/>
        </p:spPr>
        <p:txBody>
          <a:bodyPr wrap="square" rtlCol="0">
            <a:spAutoFit/>
          </a:bodyPr>
          <a:lstStyle/>
          <a:p>
            <a:r>
              <a:rPr lang="en-US" dirty="0">
                <a:hlinkClick r:id="rId3"/>
              </a:rPr>
              <a:t>http://physics.stackexchange.com/questions/216302/interference-of-light-in-a-dielectric-mirror</a:t>
            </a:r>
            <a:endParaRPr lang="en-US" dirty="0"/>
          </a:p>
          <a:p>
            <a:r>
              <a:rPr lang="en-US" dirty="0">
                <a:hlinkClick r:id="rId4"/>
              </a:rPr>
              <a:t>http://www.dichroic.com.tw/dielectric.htm</a:t>
            </a:r>
            <a:r>
              <a:rPr lang="en-US" dirty="0"/>
              <a:t> </a:t>
            </a:r>
          </a:p>
          <a:p>
            <a:endParaRPr lang="en-US" dirty="0"/>
          </a:p>
        </p:txBody>
      </p:sp>
      <p:sp>
        <p:nvSpPr>
          <p:cNvPr id="6" name="TextBox 5"/>
          <p:cNvSpPr txBox="1"/>
          <p:nvPr/>
        </p:nvSpPr>
        <p:spPr>
          <a:xfrm>
            <a:off x="6819900" y="257383"/>
            <a:ext cx="4972050" cy="1077218"/>
          </a:xfrm>
          <a:prstGeom prst="rect">
            <a:avLst/>
          </a:prstGeom>
          <a:noFill/>
        </p:spPr>
        <p:txBody>
          <a:bodyPr wrap="square" rtlCol="0">
            <a:spAutoFit/>
          </a:bodyPr>
          <a:lstStyle/>
          <a:p>
            <a:r>
              <a:rPr lang="en-US" sz="3200" b="1" dirty="0"/>
              <a:t>Reflectance is proportional to amplitude squared. </a:t>
            </a:r>
          </a:p>
        </p:txBody>
      </p:sp>
      <p:pic>
        <p:nvPicPr>
          <p:cNvPr id="7" name="Picture 6"/>
          <p:cNvPicPr>
            <a:picLocks noChangeAspect="1"/>
          </p:cNvPicPr>
          <p:nvPr/>
        </p:nvPicPr>
        <p:blipFill>
          <a:blip r:embed="rId5"/>
          <a:stretch>
            <a:fillRect/>
          </a:stretch>
        </p:blipFill>
        <p:spPr>
          <a:xfrm>
            <a:off x="7267013" y="2181224"/>
            <a:ext cx="4720480" cy="3209926"/>
          </a:xfrm>
          <a:prstGeom prst="rect">
            <a:avLst/>
          </a:prstGeom>
        </p:spPr>
      </p:pic>
      <p:sp>
        <p:nvSpPr>
          <p:cNvPr id="3" name="Rectangle 2">
            <a:extLst>
              <a:ext uri="{FF2B5EF4-FFF2-40B4-BE49-F238E27FC236}">
                <a16:creationId xmlns:a16="http://schemas.microsoft.com/office/drawing/2014/main" id="{9F6BD06B-5718-4AA6-9B41-045BEF840F44}"/>
              </a:ext>
            </a:extLst>
          </p:cNvPr>
          <p:cNvSpPr/>
          <p:nvPr/>
        </p:nvSpPr>
        <p:spPr>
          <a:xfrm>
            <a:off x="347942" y="135752"/>
            <a:ext cx="5056384" cy="1077218"/>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Two ways of getting mirrors. </a:t>
            </a:r>
          </a:p>
          <a:p>
            <a:r>
              <a:rPr lang="en-US" sz="3200" dirty="0">
                <a:latin typeface="Times New Roman" panose="02020603050405020304" pitchFamily="18" charset="0"/>
                <a:cs typeface="Times New Roman" panose="02020603050405020304" pitchFamily="18" charset="0"/>
              </a:rPr>
              <a:t>Plasma &amp; ML </a:t>
            </a:r>
          </a:p>
        </p:txBody>
      </p:sp>
    </p:spTree>
    <p:extLst>
      <p:ext uri="{BB962C8B-B14F-4D97-AF65-F5344CB8AC3E}">
        <p14:creationId xmlns:p14="http://schemas.microsoft.com/office/powerpoint/2010/main" val="28790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a:xfrm>
            <a:off x="731520" y="452718"/>
            <a:ext cx="9319314" cy="584775"/>
          </a:xfrm>
        </p:spPr>
        <p:txBody>
          <a:bodyPr/>
          <a:lstStyle/>
          <a:p>
            <a:r>
              <a:rPr lang="en-US" dirty="0"/>
              <a:t>Mo/Si &amp; Mo/Be ML are champions</a:t>
            </a:r>
          </a:p>
        </p:txBody>
      </p:sp>
      <p:pic>
        <p:nvPicPr>
          <p:cNvPr id="10" name="Content Placeholder 9" descr="A close up of a speaker&#10;&#10;Description automatically generated">
            <a:extLst>
              <a:ext uri="{FF2B5EF4-FFF2-40B4-BE49-F238E27FC236}">
                <a16:creationId xmlns:a16="http://schemas.microsoft.com/office/drawing/2014/main" id="{A09FD603-EE43-4C44-A1B1-D6180E8DFA9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21275" y="2090717"/>
            <a:ext cx="2406792" cy="3630486"/>
          </a:xfrm>
        </p:spPr>
      </p:pic>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9246" name="Bitmap Image" r:id="rId5" imgW="2076740" imgH="2019048" progId="Paint.Picture">
                    <p:embed/>
                  </p:oleObj>
                </mc:Choice>
                <mc:Fallback>
                  <p:oleObj name="Bitmap Image" r:id="rId5"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14" name="Rectangle 13">
            <a:extLst>
              <a:ext uri="{FF2B5EF4-FFF2-40B4-BE49-F238E27FC236}">
                <a16:creationId xmlns:a16="http://schemas.microsoft.com/office/drawing/2014/main" id="{7B40EBC3-2888-43EF-9FCA-DDCBFE8E8E26}"/>
              </a:ext>
            </a:extLst>
          </p:cNvPr>
          <p:cNvSpPr/>
          <p:nvPr/>
        </p:nvSpPr>
        <p:spPr>
          <a:xfrm>
            <a:off x="471400" y="5893916"/>
            <a:ext cx="2567562"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https://www.rigakuoptics.com/euv.php</a:t>
            </a:r>
          </a:p>
        </p:txBody>
      </p:sp>
      <p:sp>
        <p:nvSpPr>
          <p:cNvPr id="15" name="Rectangle 14">
            <a:extLst>
              <a:ext uri="{FF2B5EF4-FFF2-40B4-BE49-F238E27FC236}">
                <a16:creationId xmlns:a16="http://schemas.microsoft.com/office/drawing/2014/main" id="{EFF2AA06-1549-470C-B918-5F350DFCE9AB}"/>
              </a:ext>
            </a:extLst>
          </p:cNvPr>
          <p:cNvSpPr/>
          <p:nvPr/>
        </p:nvSpPr>
        <p:spPr>
          <a:xfrm>
            <a:off x="5214666" y="5692567"/>
            <a:ext cx="3618298" cy="584775"/>
          </a:xfrm>
          <a:prstGeom prst="rect">
            <a:avLst/>
          </a:prstGeom>
        </p:spPr>
        <p:txBody>
          <a:bodyPr wrap="square">
            <a:spAutoFit/>
          </a:bodyPr>
          <a:lstStyle/>
          <a:p>
            <a:r>
              <a:rPr lang="en-US" sz="1600" dirty="0"/>
              <a:t>Cross-sectional TEM image of a 40-pair Mo/Si ML mask blank.</a:t>
            </a:r>
          </a:p>
        </p:txBody>
      </p:sp>
      <p:sp>
        <p:nvSpPr>
          <p:cNvPr id="16" name="TextBox 15">
            <a:extLst>
              <a:ext uri="{FF2B5EF4-FFF2-40B4-BE49-F238E27FC236}">
                <a16:creationId xmlns:a16="http://schemas.microsoft.com/office/drawing/2014/main" id="{EC013F81-1CBF-4439-99B2-E336EE4EDD28}"/>
              </a:ext>
            </a:extLst>
          </p:cNvPr>
          <p:cNvSpPr txBox="1"/>
          <p:nvPr/>
        </p:nvSpPr>
        <p:spPr>
          <a:xfrm flipH="1">
            <a:off x="657970" y="1223598"/>
            <a:ext cx="4401709" cy="1200329"/>
          </a:xfrm>
          <a:prstGeom prst="rect">
            <a:avLst/>
          </a:prstGeom>
          <a:noFill/>
        </p:spPr>
        <p:txBody>
          <a:bodyPr wrap="square" rtlCol="0">
            <a:spAutoFit/>
          </a:bodyPr>
          <a:lstStyle/>
          <a:p>
            <a:r>
              <a:rPr lang="en-US" dirty="0"/>
              <a:t>R (near normal)&gt; 70%  wavelength </a:t>
            </a:r>
          </a:p>
          <a:p>
            <a:r>
              <a:rPr lang="en-US" dirty="0"/>
              <a:t>~11 to 14 nm </a:t>
            </a:r>
          </a:p>
          <a:p>
            <a:r>
              <a:rPr lang="en-US" dirty="0"/>
              <a:t>many space-based solar     	observatories</a:t>
            </a:r>
          </a:p>
        </p:txBody>
      </p:sp>
      <p:sp>
        <p:nvSpPr>
          <p:cNvPr id="17" name="TextBox 16">
            <a:extLst>
              <a:ext uri="{FF2B5EF4-FFF2-40B4-BE49-F238E27FC236}">
                <a16:creationId xmlns:a16="http://schemas.microsoft.com/office/drawing/2014/main" id="{82CBDED9-A6A4-4AF9-A24B-6E1F1D67BF81}"/>
              </a:ext>
            </a:extLst>
          </p:cNvPr>
          <p:cNvSpPr txBox="1"/>
          <p:nvPr/>
        </p:nvSpPr>
        <p:spPr>
          <a:xfrm>
            <a:off x="5059679" y="1136797"/>
            <a:ext cx="3800805" cy="923330"/>
          </a:xfrm>
          <a:prstGeom prst="rect">
            <a:avLst/>
          </a:prstGeom>
          <a:noFill/>
        </p:spPr>
        <p:txBody>
          <a:bodyPr wrap="square" rtlCol="0">
            <a:spAutoFit/>
          </a:bodyPr>
          <a:lstStyle/>
          <a:p>
            <a:r>
              <a:rPr lang="en-US" dirty="0">
                <a:solidFill>
                  <a:schemeClr val="accent3">
                    <a:lumMod val="40000"/>
                    <a:lumOff val="60000"/>
                  </a:schemeClr>
                </a:solidFill>
              </a:rPr>
              <a:t>&lt;70 layer pairs each about 7nm </a:t>
            </a:r>
          </a:p>
          <a:p>
            <a:r>
              <a:rPr lang="en-US" dirty="0">
                <a:solidFill>
                  <a:schemeClr val="accent3">
                    <a:lumMod val="40000"/>
                    <a:lumOff val="60000"/>
                  </a:schemeClr>
                </a:solidFill>
              </a:rPr>
              <a:t>Total thickness &lt; &lt;1</a:t>
            </a:r>
            <a:r>
              <a:rPr lang="el-GR" dirty="0">
                <a:solidFill>
                  <a:schemeClr val="accent3">
                    <a:lumMod val="40000"/>
                    <a:lumOff val="60000"/>
                  </a:schemeClr>
                </a:solidFill>
              </a:rPr>
              <a:t>μ</a:t>
            </a:r>
            <a:r>
              <a:rPr lang="en-US" dirty="0">
                <a:solidFill>
                  <a:schemeClr val="accent3">
                    <a:lumMod val="40000"/>
                    <a:lumOff val="60000"/>
                  </a:schemeClr>
                </a:solidFill>
              </a:rPr>
              <a:t>m  </a:t>
            </a:r>
          </a:p>
          <a:p>
            <a:r>
              <a:rPr lang="en-US" dirty="0">
                <a:solidFill>
                  <a:schemeClr val="accent3">
                    <a:lumMod val="40000"/>
                    <a:lumOff val="60000"/>
                  </a:schemeClr>
                </a:solidFill>
              </a:rPr>
              <a:t>Smoothing </a:t>
            </a:r>
          </a:p>
        </p:txBody>
      </p:sp>
      <p:pic>
        <p:nvPicPr>
          <p:cNvPr id="20" name="Content Placeholder 19">
            <a:extLst>
              <a:ext uri="{FF2B5EF4-FFF2-40B4-BE49-F238E27FC236}">
                <a16:creationId xmlns:a16="http://schemas.microsoft.com/office/drawing/2014/main" id="{1BA2A19F-A992-4C27-BCD9-4604874A1328}"/>
              </a:ext>
            </a:extLst>
          </p:cNvPr>
          <p:cNvPicPr>
            <a:picLocks noGrp="1" noChangeAspect="1"/>
          </p:cNvPicPr>
          <p:nvPr>
            <p:ph sz="half" idx="1"/>
          </p:nvPr>
        </p:nvPicPr>
        <p:blipFill>
          <a:blip r:embed="rId7"/>
          <a:stretch>
            <a:fillRect/>
          </a:stretch>
        </p:blipFill>
        <p:spPr>
          <a:xfrm>
            <a:off x="592161" y="2480455"/>
            <a:ext cx="4239934" cy="3504500"/>
          </a:xfrm>
          <a:prstGeom prst="rect">
            <a:avLst/>
          </a:prstGeom>
        </p:spPr>
      </p:pic>
      <p:sp>
        <p:nvSpPr>
          <p:cNvPr id="21" name="TextBox 20">
            <a:extLst>
              <a:ext uri="{FF2B5EF4-FFF2-40B4-BE49-F238E27FC236}">
                <a16:creationId xmlns:a16="http://schemas.microsoft.com/office/drawing/2014/main" id="{58032CE8-DDCA-4A65-9528-7ACAA8CEB9D5}"/>
              </a:ext>
            </a:extLst>
          </p:cNvPr>
          <p:cNvSpPr txBox="1"/>
          <p:nvPr/>
        </p:nvSpPr>
        <p:spPr>
          <a:xfrm>
            <a:off x="8534454" y="1598462"/>
            <a:ext cx="3032760" cy="2031325"/>
          </a:xfrm>
          <a:prstGeom prst="rect">
            <a:avLst/>
          </a:prstGeom>
          <a:noFill/>
        </p:spPr>
        <p:txBody>
          <a:bodyPr wrap="square" rtlCol="0">
            <a:spAutoFit/>
          </a:bodyPr>
          <a:lstStyle/>
          <a:p>
            <a:r>
              <a:rPr lang="en-US" dirty="0"/>
              <a:t>SOA: Market pull </a:t>
            </a:r>
          </a:p>
          <a:p>
            <a:r>
              <a:rPr lang="en-US" dirty="0"/>
              <a:t>EUV Microlithography</a:t>
            </a:r>
          </a:p>
          <a:p>
            <a:r>
              <a:rPr lang="en-US" dirty="0"/>
              <a:t>Optical Elements </a:t>
            </a:r>
          </a:p>
          <a:p>
            <a:r>
              <a:rPr lang="en-US" dirty="0"/>
              <a:t>Size: Up to 1 m </a:t>
            </a:r>
          </a:p>
          <a:p>
            <a:r>
              <a:rPr lang="en-US" dirty="0"/>
              <a:t>Figure: to 0.1nm</a:t>
            </a:r>
          </a:p>
          <a:p>
            <a:r>
              <a:rPr lang="en-US" dirty="0"/>
              <a:t>Roughness &lt;0.2nm</a:t>
            </a:r>
          </a:p>
          <a:p>
            <a:r>
              <a:rPr lang="en-US" dirty="0"/>
              <a:t>Many refinements</a:t>
            </a:r>
          </a:p>
        </p:txBody>
      </p:sp>
      <p:sp>
        <p:nvSpPr>
          <p:cNvPr id="22" name="TextBox 21">
            <a:extLst>
              <a:ext uri="{FF2B5EF4-FFF2-40B4-BE49-F238E27FC236}">
                <a16:creationId xmlns:a16="http://schemas.microsoft.com/office/drawing/2014/main" id="{3C4F0C1F-3415-4FC5-B5DA-ACAD163851BB}"/>
              </a:ext>
            </a:extLst>
          </p:cNvPr>
          <p:cNvSpPr txBox="1"/>
          <p:nvPr/>
        </p:nvSpPr>
        <p:spPr>
          <a:xfrm>
            <a:off x="5221275" y="6205227"/>
            <a:ext cx="4347183" cy="461665"/>
          </a:xfrm>
          <a:prstGeom prst="rect">
            <a:avLst/>
          </a:prstGeom>
          <a:noFill/>
        </p:spPr>
        <p:txBody>
          <a:bodyPr wrap="square" rtlCol="0">
            <a:spAutoFit/>
          </a:bodyPr>
          <a:lstStyle/>
          <a:p>
            <a:r>
              <a:rPr lang="en-US" sz="1200" dirty="0"/>
              <a:t>https://www.researchgate.net/publication/253883863_Masks_for_extreme_ultraviolet_lithography/figures?lo=1</a:t>
            </a:r>
          </a:p>
        </p:txBody>
      </p:sp>
      <p:sp>
        <p:nvSpPr>
          <p:cNvPr id="23" name="TextBox 22">
            <a:extLst>
              <a:ext uri="{FF2B5EF4-FFF2-40B4-BE49-F238E27FC236}">
                <a16:creationId xmlns:a16="http://schemas.microsoft.com/office/drawing/2014/main" id="{39074D5C-D77D-42D2-8C1A-F125881DCC7B}"/>
              </a:ext>
            </a:extLst>
          </p:cNvPr>
          <p:cNvSpPr txBox="1"/>
          <p:nvPr/>
        </p:nvSpPr>
        <p:spPr>
          <a:xfrm>
            <a:off x="8488680" y="3830450"/>
            <a:ext cx="3430270" cy="1477328"/>
          </a:xfrm>
          <a:prstGeom prst="rect">
            <a:avLst/>
          </a:prstGeom>
          <a:noFill/>
        </p:spPr>
        <p:txBody>
          <a:bodyPr wrap="square" rtlCol="0">
            <a:spAutoFit/>
          </a:bodyPr>
          <a:lstStyle/>
          <a:p>
            <a:r>
              <a:rPr lang="en-US" dirty="0"/>
              <a:t>Manufacturers:</a:t>
            </a:r>
          </a:p>
          <a:p>
            <a:r>
              <a:rPr lang="en-US" dirty="0"/>
              <a:t>	inhouse EUVL tool</a:t>
            </a:r>
          </a:p>
          <a:p>
            <a:r>
              <a:rPr lang="en-US" dirty="0"/>
              <a:t>	</a:t>
            </a:r>
            <a:r>
              <a:rPr lang="en-US" dirty="0" err="1"/>
              <a:t>Ovonyx</a:t>
            </a:r>
            <a:endParaRPr lang="en-US" dirty="0"/>
          </a:p>
          <a:p>
            <a:r>
              <a:rPr lang="en-US" dirty="0"/>
              <a:t>	researchers: R. </a:t>
            </a:r>
            <a:r>
              <a:rPr lang="en-US" dirty="0" err="1"/>
              <a:t>Soufli</a:t>
            </a:r>
            <a:r>
              <a:rPr lang="en-US" dirty="0"/>
              <a:t>,</a:t>
            </a:r>
          </a:p>
          <a:p>
            <a:r>
              <a:rPr lang="en-US" dirty="0"/>
              <a:t>F. </a:t>
            </a:r>
            <a:r>
              <a:rPr lang="en-US" dirty="0" err="1"/>
              <a:t>Delmotte</a:t>
            </a:r>
            <a:r>
              <a:rPr lang="en-US" dirty="0"/>
              <a:t>, D. </a:t>
            </a:r>
            <a:r>
              <a:rPr lang="en-US" dirty="0" err="1"/>
              <a:t>Windt</a:t>
            </a:r>
            <a:r>
              <a:rPr lang="en-US" dirty="0"/>
              <a:t>, BYU  </a:t>
            </a:r>
          </a:p>
        </p:txBody>
      </p:sp>
    </p:spTree>
    <p:extLst>
      <p:ext uri="{BB962C8B-B14F-4D97-AF65-F5344CB8AC3E}">
        <p14:creationId xmlns:p14="http://schemas.microsoft.com/office/powerpoint/2010/main" val="32148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fade">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fade">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fade">
                                      <p:cBhvr>
                                        <p:cTn id="53" dur="500"/>
                                        <p:tgtEl>
                                          <p:spTgt spid="2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xEl>
                                              <p:pRg st="2" end="2"/>
                                            </p:txEl>
                                          </p:spTgt>
                                        </p:tgtEl>
                                        <p:attrNameLst>
                                          <p:attrName>style.visibility</p:attrName>
                                        </p:attrNameLst>
                                      </p:cBhvr>
                                      <p:to>
                                        <p:strVal val="visible"/>
                                      </p:to>
                                    </p:set>
                                    <p:animEffect transition="in" filter="fade">
                                      <p:cBhvr>
                                        <p:cTn id="58" dur="500"/>
                                        <p:tgtEl>
                                          <p:spTgt spid="2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Effect transition="in" filter="fade">
                                      <p:cBhvr>
                                        <p:cTn id="63" dur="500"/>
                                        <p:tgtEl>
                                          <p:spTgt spid="21">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xEl>
                                              <p:pRg st="4" end="4"/>
                                            </p:txEl>
                                          </p:spTgt>
                                        </p:tgtEl>
                                        <p:attrNameLst>
                                          <p:attrName>style.visibility</p:attrName>
                                        </p:attrNameLst>
                                      </p:cBhvr>
                                      <p:to>
                                        <p:strVal val="visible"/>
                                      </p:to>
                                    </p:set>
                                    <p:animEffect transition="in" filter="fade">
                                      <p:cBhvr>
                                        <p:cTn id="68" dur="500"/>
                                        <p:tgtEl>
                                          <p:spTgt spid="21">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xEl>
                                              <p:pRg st="5" end="5"/>
                                            </p:txEl>
                                          </p:spTgt>
                                        </p:tgtEl>
                                        <p:attrNameLst>
                                          <p:attrName>style.visibility</p:attrName>
                                        </p:attrNameLst>
                                      </p:cBhvr>
                                      <p:to>
                                        <p:strVal val="visible"/>
                                      </p:to>
                                    </p:set>
                                    <p:animEffect transition="in" filter="fade">
                                      <p:cBhvr>
                                        <p:cTn id="73" dur="500"/>
                                        <p:tgtEl>
                                          <p:spTgt spid="21">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6" end="6"/>
                                            </p:txEl>
                                          </p:spTgt>
                                        </p:tgtEl>
                                        <p:attrNameLst>
                                          <p:attrName>style.visibility</p:attrName>
                                        </p:attrNameLst>
                                      </p:cBhvr>
                                      <p:to>
                                        <p:strVal val="visible"/>
                                      </p:to>
                                    </p:set>
                                    <p:animEffect transition="in" filter="fade">
                                      <p:cBhvr>
                                        <p:cTn id="78" dur="500"/>
                                        <p:tgtEl>
                                          <p:spTgt spid="21">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3">
                                            <p:txEl>
                                              <p:pRg st="3" end="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idx="4294967295"/>
          </p:nvPr>
        </p:nvSpPr>
        <p:spPr>
          <a:xfrm>
            <a:off x="200483" y="274428"/>
            <a:ext cx="12313920" cy="539785"/>
          </a:xfrm>
        </p:spPr>
        <p:txBody>
          <a:bodyPr/>
          <a:lstStyle/>
          <a:p>
            <a:r>
              <a:rPr lang="en-US" altLang="en-US" sz="3200" dirty="0">
                <a:solidFill>
                  <a:schemeClr val="accent2"/>
                </a:solidFill>
                <a:latin typeface="Times New Roman" panose="02020603050405020304" pitchFamily="18" charset="0"/>
              </a:rPr>
              <a:t>Our group has made </a:t>
            </a:r>
            <a:r>
              <a:rPr lang="en-US" altLang="en-US" sz="3200" dirty="0" smtClean="0">
                <a:solidFill>
                  <a:schemeClr val="accent2"/>
                </a:solidFill>
                <a:latin typeface="Times New Roman" panose="02020603050405020304" pitchFamily="18" charset="0"/>
              </a:rPr>
              <a:t>“space” </a:t>
            </a:r>
            <a:r>
              <a:rPr lang="en-US" altLang="en-US" sz="3200" dirty="0">
                <a:solidFill>
                  <a:schemeClr val="accent2"/>
                </a:solidFill>
                <a:latin typeface="Times New Roman" panose="02020603050405020304" pitchFamily="18" charset="0"/>
              </a:rPr>
              <a:t>mirrors for Far, Extreme Ultraviolet (EUV) </a:t>
            </a:r>
          </a:p>
        </p:txBody>
      </p:sp>
      <p:grpSp>
        <p:nvGrpSpPr>
          <p:cNvPr id="19464" name="Group 8"/>
          <p:cNvGrpSpPr>
            <a:grpSpLocks/>
          </p:cNvGrpSpPr>
          <p:nvPr/>
        </p:nvGrpSpPr>
        <p:grpSpPr bwMode="auto">
          <a:xfrm>
            <a:off x="640857" y="1075590"/>
            <a:ext cx="4357085" cy="3616676"/>
            <a:chOff x="480" y="816"/>
            <a:chExt cx="2304" cy="1632"/>
          </a:xfrm>
        </p:grpSpPr>
        <p:sp>
          <p:nvSpPr>
            <p:cNvPr id="19465" name="Rectangle 9"/>
            <p:cNvSpPr>
              <a:spLocks noChangeArrowheads="1"/>
            </p:cNvSpPr>
            <p:nvPr/>
          </p:nvSpPr>
          <p:spPr bwMode="auto">
            <a:xfrm>
              <a:off x="480" y="816"/>
              <a:ext cx="2304" cy="16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FFFFFF"/>
                </a:solidFill>
                <a:latin typeface="Times New Roman" panose="02020603050405020304" pitchFamily="18" charset="0"/>
              </a:endParaRPr>
            </a:p>
          </p:txBody>
        </p:sp>
        <p:pic>
          <p:nvPicPr>
            <p:cNvPr id="19466" name="Picture 10" descr="si099_02_euv-spie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 y="1064"/>
              <a:ext cx="1641" cy="1384"/>
            </a:xfrm>
            <a:prstGeom prst="rect">
              <a:avLst/>
            </a:prstGeom>
            <a:noFill/>
            <a:extLst>
              <a:ext uri="{909E8E84-426E-40DD-AFC4-6F175D3DCCD1}">
                <a14:hiddenFill xmlns:a14="http://schemas.microsoft.com/office/drawing/2010/main">
                  <a:solidFill>
                    <a:srgbClr val="FFFFFF"/>
                  </a:solidFill>
                </a14:hiddenFill>
              </a:ext>
            </a:extLst>
          </p:spPr>
        </p:pic>
        <p:sp>
          <p:nvSpPr>
            <p:cNvPr id="19467" name="Text Box 11"/>
            <p:cNvSpPr txBox="1">
              <a:spLocks noChangeArrowheads="1"/>
            </p:cNvSpPr>
            <p:nvPr/>
          </p:nvSpPr>
          <p:spPr bwMode="auto">
            <a:xfrm>
              <a:off x="576" y="864"/>
              <a:ext cx="21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a:solidFill>
                    <a:srgbClr val="FFFFFF"/>
                  </a:solidFill>
                  <a:latin typeface="Times New Roman" panose="02020603050405020304" pitchFamily="18" charset="0"/>
                </a:rPr>
                <a:t>Thin Film or Multilayer Mirrors</a:t>
              </a:r>
              <a:endParaRPr lang="en-US" altLang="en-US" sz="1400">
                <a:solidFill>
                  <a:srgbClr val="FFFFFF"/>
                </a:solidFill>
                <a:latin typeface="Times New Roman" panose="02020603050405020304" pitchFamily="18" charset="0"/>
              </a:endParaRPr>
            </a:p>
          </p:txBody>
        </p:sp>
      </p:grpSp>
      <p:grpSp>
        <p:nvGrpSpPr>
          <p:cNvPr id="19478" name="Group 22"/>
          <p:cNvGrpSpPr>
            <a:grpSpLocks/>
          </p:cNvGrpSpPr>
          <p:nvPr/>
        </p:nvGrpSpPr>
        <p:grpSpPr bwMode="auto">
          <a:xfrm>
            <a:off x="11004076" y="5866607"/>
            <a:ext cx="1044575" cy="915988"/>
            <a:chOff x="3408" y="2400"/>
            <a:chExt cx="658" cy="577"/>
          </a:xfrm>
        </p:grpSpPr>
        <p:graphicFrame>
          <p:nvGraphicFramePr>
            <p:cNvPr id="19479" name="Object 23"/>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13337" name="Bitmap Image" r:id="rId5" imgW="2076740" imgH="2019048" progId="Paint.Picture">
                    <p:embed/>
                  </p:oleObj>
                </mc:Choice>
                <mc:Fallback>
                  <p:oleObj name="Bitmap Image" r:id="rId5" imgW="2076740" imgH="2019048" progId="Paint.Picture">
                    <p:embed/>
                    <p:pic>
                      <p:nvPicPr>
                        <p:cNvPr id="19479"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80" name="Text Box 24"/>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BYU EUV Optics</a:t>
              </a:r>
            </a:p>
          </p:txBody>
        </p:sp>
        <p:sp>
          <p:nvSpPr>
            <p:cNvPr id="19481" name="Text Box 25"/>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2" name="Rectangle 1"/>
          <p:cNvSpPr/>
          <p:nvPr/>
        </p:nvSpPr>
        <p:spPr>
          <a:xfrm>
            <a:off x="1865312" y="6068060"/>
            <a:ext cx="8842375" cy="369332"/>
          </a:xfrm>
          <a:prstGeom prst="rect">
            <a:avLst/>
          </a:prstGeom>
        </p:spPr>
        <p:txBody>
          <a:bodyPr wrap="square">
            <a:spAutoFit/>
          </a:bodyPr>
          <a:lstStyle/>
          <a:p>
            <a:pPr eaLnBrk="0" fontAlgn="base" hangingPunct="0">
              <a:spcBef>
                <a:spcPct val="0"/>
              </a:spcBef>
              <a:spcAft>
                <a:spcPct val="0"/>
              </a:spcAft>
            </a:pPr>
            <a:endParaRPr lang="en-US" dirty="0">
              <a:solidFill>
                <a:srgbClr val="FFFFFF"/>
              </a:solidFill>
              <a:latin typeface="Verdana" panose="020B0604030504040204" pitchFamily="34" charset="0"/>
            </a:endParaRPr>
          </a:p>
        </p:txBody>
      </p:sp>
      <p:sp>
        <p:nvSpPr>
          <p:cNvPr id="6" name="Rectangle 5">
            <a:extLst>
              <a:ext uri="{FF2B5EF4-FFF2-40B4-BE49-F238E27FC236}">
                <a16:creationId xmlns:a16="http://schemas.microsoft.com/office/drawing/2014/main" id="{F3CA78D8-FE5F-4E63-A0B3-0095AE8CCC09}"/>
              </a:ext>
            </a:extLst>
          </p:cNvPr>
          <p:cNvSpPr/>
          <p:nvPr/>
        </p:nvSpPr>
        <p:spPr>
          <a:xfrm>
            <a:off x="516884" y="4779874"/>
            <a:ext cx="4095457" cy="1200329"/>
          </a:xfrm>
          <a:prstGeom prst="rect">
            <a:avLst/>
          </a:prstGeom>
        </p:spPr>
        <p:txBody>
          <a:bodyPr wrap="square">
            <a:spAutoFit/>
          </a:bodyPr>
          <a:lstStyle/>
          <a:p>
            <a:r>
              <a:rPr lang="en-US" dirty="0"/>
              <a:t>EUV Instrument – </a:t>
            </a:r>
          </a:p>
          <a:p>
            <a:r>
              <a:rPr lang="en-US" dirty="0"/>
              <a:t>What might we see in Jupiter’s magnetosphere?  </a:t>
            </a:r>
          </a:p>
          <a:p>
            <a:endParaRPr lang="en-US" dirty="0"/>
          </a:p>
        </p:txBody>
      </p:sp>
      <p:sp>
        <p:nvSpPr>
          <p:cNvPr id="8" name="TextBox 7">
            <a:extLst>
              <a:ext uri="{FF2B5EF4-FFF2-40B4-BE49-F238E27FC236}">
                <a16:creationId xmlns:a16="http://schemas.microsoft.com/office/drawing/2014/main" id="{008D287B-93EC-48A2-9250-4A2E21657344}"/>
              </a:ext>
            </a:extLst>
          </p:cNvPr>
          <p:cNvSpPr txBox="1"/>
          <p:nvPr/>
        </p:nvSpPr>
        <p:spPr>
          <a:xfrm>
            <a:off x="10277535" y="1237116"/>
            <a:ext cx="1044575" cy="1477328"/>
          </a:xfrm>
          <a:prstGeom prst="rect">
            <a:avLst/>
          </a:prstGeom>
          <a:noFill/>
        </p:spPr>
        <p:txBody>
          <a:bodyPr wrap="square" rtlCol="0">
            <a:spAutoFit/>
          </a:bodyPr>
          <a:lstStyle/>
          <a:p>
            <a:pPr algn="ctr"/>
            <a:r>
              <a:rPr lang="en-US" dirty="0"/>
              <a:t>EUV</a:t>
            </a:r>
          </a:p>
          <a:p>
            <a:pPr algn="ctr"/>
            <a:r>
              <a:rPr lang="en-US" dirty="0"/>
              <a:t>LPL </a:t>
            </a:r>
            <a:r>
              <a:rPr lang="en-US" dirty="0" err="1"/>
              <a:t>UofAz</a:t>
            </a:r>
            <a:endParaRPr lang="en-US" dirty="0"/>
          </a:p>
          <a:p>
            <a:pPr algn="ctr"/>
            <a:r>
              <a:rPr lang="en-US" dirty="0"/>
              <a:t> </a:t>
            </a:r>
          </a:p>
          <a:p>
            <a:pPr algn="ctr"/>
            <a:endParaRPr lang="en-US" dirty="0"/>
          </a:p>
        </p:txBody>
      </p:sp>
      <p:sp>
        <p:nvSpPr>
          <p:cNvPr id="11" name="Rectangle 7">
            <a:extLst>
              <a:ext uri="{FF2B5EF4-FFF2-40B4-BE49-F238E27FC236}">
                <a16:creationId xmlns:a16="http://schemas.microsoft.com/office/drawing/2014/main" id="{19147C8B-7A5C-4532-B490-8D5E44BD65C5}"/>
              </a:ext>
            </a:extLst>
          </p:cNvPr>
          <p:cNvSpPr>
            <a:spLocks noChangeArrowheads="1"/>
          </p:cNvSpPr>
          <p:nvPr/>
        </p:nvSpPr>
        <p:spPr bwMode="auto">
          <a:xfrm>
            <a:off x="0" y="6436668"/>
            <a:ext cx="32408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(From Sandel, B. R., et al., Space Sci. Rev., 109, 25, 2003.)</a:t>
            </a:r>
            <a:r>
              <a:rPr kumimoji="0" lang="en-US" altLang="en-US" sz="120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D4BBB47-C32F-4F87-A5C1-008887E5B816}"/>
              </a:ext>
            </a:extLst>
          </p:cNvPr>
          <p:cNvSpPr txBox="1"/>
          <p:nvPr/>
        </p:nvSpPr>
        <p:spPr>
          <a:xfrm>
            <a:off x="5323433" y="1194510"/>
            <a:ext cx="4049167" cy="2862322"/>
          </a:xfrm>
          <a:prstGeom prst="rect">
            <a:avLst/>
          </a:prstGeom>
          <a:noFill/>
        </p:spPr>
        <p:txBody>
          <a:bodyPr wrap="square" rtlCol="0">
            <a:spAutoFit/>
          </a:bodyPr>
          <a:lstStyle/>
          <a:p>
            <a:r>
              <a:rPr lang="en-US" sz="2000" u="sng" dirty="0">
                <a:latin typeface="Times New Roman" panose="02020603050405020304" pitchFamily="18" charset="0"/>
                <a:cs typeface="Times New Roman" panose="02020603050405020304" pitchFamily="18" charset="0"/>
              </a:rPr>
              <a:t>U/Si  ML 12.5 periods </a:t>
            </a:r>
          </a:p>
          <a:p>
            <a:r>
              <a:rPr lang="en-US" sz="2000" u="sng" dirty="0">
                <a:latin typeface="Times New Roman" panose="02020603050405020304" pitchFamily="18" charset="0"/>
                <a:cs typeface="Times New Roman" panose="02020603050405020304" pitchFamily="18" charset="0"/>
              </a:rPr>
              <a:t>U on (bottom and U on top.  </a:t>
            </a:r>
          </a:p>
          <a:p>
            <a:r>
              <a:rPr lang="en-US" sz="2000" u="sng" dirty="0">
                <a:latin typeface="Times New Roman" panose="02020603050405020304" pitchFamily="18" charset="0"/>
                <a:cs typeface="Times New Roman" panose="02020603050405020304" pitchFamily="18" charset="0"/>
              </a:rPr>
              <a:t>R=16% @30.4 nm </a:t>
            </a:r>
          </a:p>
          <a:p>
            <a:r>
              <a:rPr lang="en-US" sz="2000" u="sng" dirty="0">
                <a:latin typeface="Times New Roman" panose="02020603050405020304" pitchFamily="18" charset="0"/>
                <a:cs typeface="Times New Roman" panose="02020603050405020304" pitchFamily="18" charset="0"/>
              </a:rPr>
              <a:t>Top U was an AR layer for 58.4 nm </a:t>
            </a:r>
          </a:p>
          <a:p>
            <a:r>
              <a:rPr lang="en-US" sz="2000" u="sng" dirty="0">
                <a:latin typeface="Times New Roman" panose="02020603050405020304" pitchFamily="18" charset="0"/>
                <a:cs typeface="Times New Roman" panose="02020603050405020304" pitchFamily="18" charset="0"/>
              </a:rPr>
              <a:t> (He-I) 8 mirrors, </a:t>
            </a:r>
          </a:p>
          <a:p>
            <a:r>
              <a:rPr lang="en-US" sz="2000" u="sng" dirty="0">
                <a:latin typeface="Times New Roman" panose="02020603050405020304" pitchFamily="18" charset="0"/>
                <a:cs typeface="Times New Roman" panose="02020603050405020304" pitchFamily="18" charset="0"/>
              </a:rPr>
              <a:t>“highly curved” f~1.5</a:t>
            </a:r>
          </a:p>
          <a:p>
            <a:r>
              <a:rPr lang="en-US" sz="2000" u="sng" dirty="0">
                <a:latin typeface="Times New Roman" panose="02020603050405020304" pitchFamily="18" charset="0"/>
                <a:cs typeface="Times New Roman" panose="02020603050405020304" pitchFamily="18" charset="0"/>
              </a:rPr>
              <a:t>3 flew . </a:t>
            </a:r>
          </a:p>
          <a:p>
            <a:r>
              <a:rPr lang="en-US" sz="2000" u="sng" dirty="0">
                <a:latin typeface="Times New Roman" panose="02020603050405020304" pitchFamily="18" charset="0"/>
                <a:cs typeface="Times New Roman" panose="02020603050405020304" pitchFamily="18" charset="0"/>
              </a:rPr>
              <a:t>As it tumbled mapped out 3</a:t>
            </a:r>
            <a:r>
              <a:rPr lang="el-GR" sz="2000" u="sng" dirty="0">
                <a:latin typeface="Times New Roman" panose="02020603050405020304" pitchFamily="18" charset="0"/>
                <a:cs typeface="Times New Roman" panose="02020603050405020304" pitchFamily="18" charset="0"/>
              </a:rPr>
              <a:t>π</a:t>
            </a:r>
            <a:r>
              <a:rPr lang="en-US" sz="2000" u="sng" dirty="0">
                <a:latin typeface="Times New Roman" panose="02020603050405020304" pitchFamily="18" charset="0"/>
                <a:cs typeface="Times New Roman" panose="02020603050405020304" pitchFamily="18" charset="0"/>
              </a:rPr>
              <a:t> </a:t>
            </a:r>
          </a:p>
          <a:p>
            <a:r>
              <a:rPr lang="en-US" sz="2000" u="sng" dirty="0">
                <a:latin typeface="Times New Roman" panose="02020603050405020304" pitchFamily="18" charset="0"/>
                <a:cs typeface="Times New Roman" panose="02020603050405020304" pitchFamily="18" charset="0"/>
              </a:rPr>
              <a:t>made movies. </a:t>
            </a:r>
          </a:p>
        </p:txBody>
      </p:sp>
      <p:sp>
        <p:nvSpPr>
          <p:cNvPr id="4" name="TextBox 3">
            <a:extLst>
              <a:ext uri="{FF2B5EF4-FFF2-40B4-BE49-F238E27FC236}">
                <a16:creationId xmlns:a16="http://schemas.microsoft.com/office/drawing/2014/main" id="{F23704B7-7545-4FCF-8BCC-06E8267A3409}"/>
              </a:ext>
            </a:extLst>
          </p:cNvPr>
          <p:cNvSpPr txBox="1"/>
          <p:nvPr/>
        </p:nvSpPr>
        <p:spPr>
          <a:xfrm>
            <a:off x="5166377" y="4452466"/>
            <a:ext cx="6609224"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Take </a:t>
            </a:r>
            <a:r>
              <a:rPr lang="en-US" sz="2400" dirty="0" smtClean="0">
                <a:latin typeface="Times New Roman" panose="02020603050405020304" pitchFamily="18" charset="0"/>
                <a:cs typeface="Times New Roman" panose="02020603050405020304" pitchFamily="18" charset="0"/>
              </a:rPr>
              <a:t>home perspectives:</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1. ML means not broad.  </a:t>
            </a:r>
          </a:p>
          <a:p>
            <a:pPr lvl="1"/>
            <a:r>
              <a:rPr lang="en-US" sz="2400" dirty="0">
                <a:latin typeface="Times New Roman" panose="02020603050405020304" pitchFamily="18" charset="0"/>
                <a:cs typeface="Times New Roman" panose="02020603050405020304" pitchFamily="18" charset="0"/>
              </a:rPr>
              <a:t>2. Absorption – Refl. peak not tall</a:t>
            </a:r>
            <a:r>
              <a:rPr lang="en-US" sz="2400" dirty="0" smtClean="0">
                <a:latin typeface="Times New Roman" panose="02020603050405020304" pitchFamily="18" charset="0"/>
                <a:cs typeface="Times New Roman" panose="02020603050405020304" pitchFamily="18" charset="0"/>
              </a:rPr>
              <a:t>. &gt;50</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possible over most of EUV</a:t>
            </a:r>
          </a:p>
          <a:p>
            <a:pPr lvl="1"/>
            <a:r>
              <a:rPr lang="en-US" sz="2400" dirty="0">
                <a:latin typeface="Times New Roman" panose="02020603050405020304" pitchFamily="18" charset="0"/>
                <a:cs typeface="Times New Roman" panose="02020603050405020304" pitchFamily="18" charset="0"/>
              </a:rPr>
              <a:t>4. Dual function mirrors are possible</a:t>
            </a:r>
          </a:p>
        </p:txBody>
      </p:sp>
    </p:spTree>
    <p:extLst>
      <p:ext uri="{BB962C8B-B14F-4D97-AF65-F5344CB8AC3E}">
        <p14:creationId xmlns:p14="http://schemas.microsoft.com/office/powerpoint/2010/main" val="47555359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0-#ppt_w/2"/>
                                          </p:val>
                                        </p:tav>
                                        <p:tav tm="100000">
                                          <p:val>
                                            <p:strVal val="#ppt_x"/>
                                          </p:val>
                                        </p:tav>
                                      </p:tavLst>
                                    </p:anim>
                                    <p:anim calcmode="lin" valueType="num">
                                      <p:cBhvr additive="base">
                                        <p:cTn id="1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500"/>
                                        <p:tgtEl>
                                          <p:spTgt spid="3">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Effect transition="in" filter="fade">
                                      <p:cBhvr>
                                        <p:cTn id="84" dur="500"/>
                                        <p:tgtEl>
                                          <p:spTgt spid="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
                                            <p:txEl>
                                              <p:pRg st="1" end="1"/>
                                            </p:txEl>
                                          </p:spTgt>
                                        </p:tgtEl>
                                        <p:attrNameLst>
                                          <p:attrName>style.visibility</p:attrName>
                                        </p:attrNameLst>
                                      </p:cBhvr>
                                      <p:to>
                                        <p:strVal val="visible"/>
                                      </p:to>
                                    </p:set>
                                    <p:animEffect transition="in" filter="fade">
                                      <p:cBhvr>
                                        <p:cTn id="89" dur="500"/>
                                        <p:tgtEl>
                                          <p:spTgt spid="4">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
                                            <p:txEl>
                                              <p:pRg st="2" end="2"/>
                                            </p:txEl>
                                          </p:spTgt>
                                        </p:tgtEl>
                                        <p:attrNameLst>
                                          <p:attrName>style.visibility</p:attrName>
                                        </p:attrNameLst>
                                      </p:cBhvr>
                                      <p:to>
                                        <p:strVal val="visible"/>
                                      </p:to>
                                    </p:set>
                                    <p:animEffect transition="in" filter="fade">
                                      <p:cBhvr>
                                        <p:cTn id="94" dur="500"/>
                                        <p:tgtEl>
                                          <p:spTgt spid="4">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4">
                                            <p:txEl>
                                              <p:pRg st="3" end="3"/>
                                            </p:txEl>
                                          </p:spTgt>
                                        </p:tgtEl>
                                        <p:attrNameLst>
                                          <p:attrName>style.visibility</p:attrName>
                                        </p:attrNameLst>
                                      </p:cBhvr>
                                      <p:to>
                                        <p:strVal val="visible"/>
                                      </p:to>
                                    </p:set>
                                    <p:animEffect transition="in" filter="fade">
                                      <p:cBhvr>
                                        <p:cTn id="99" dur="500"/>
                                        <p:tgtEl>
                                          <p:spTgt spid="4">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
                                            <p:txEl>
                                              <p:pRg st="4" end="4"/>
                                            </p:txEl>
                                          </p:spTgt>
                                        </p:tgtEl>
                                        <p:attrNameLst>
                                          <p:attrName>style.visibility</p:attrName>
                                        </p:attrNameLst>
                                      </p:cBhvr>
                                      <p:to>
                                        <p:strVal val="visible"/>
                                      </p:to>
                                    </p:set>
                                    <p:animEffect transition="in" filter="fade">
                                      <p:cBhvr>
                                        <p:cTn id="10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A97C8-550F-4342-902D-02522B1CA523}"/>
              </a:ext>
            </a:extLst>
          </p:cNvPr>
          <p:cNvSpPr/>
          <p:nvPr/>
        </p:nvSpPr>
        <p:spPr>
          <a:xfrm>
            <a:off x="471400" y="6405282"/>
            <a:ext cx="4871847" cy="261610"/>
          </a:xfrm>
          <a:prstGeom prst="rect">
            <a:avLst/>
          </a:prstGeom>
        </p:spPr>
        <p:txBody>
          <a:bodyPr wrap="none">
            <a:spAutoFit/>
          </a:bodyPr>
          <a:lstStyle/>
          <a:p>
            <a:pPr lvl="0"/>
            <a:r>
              <a:rPr lang="en-US" sz="1100" b="1" dirty="0">
                <a:solidFill>
                  <a:prstClr val="white">
                    <a:tint val="75000"/>
                    <a:alpha val="60000"/>
                  </a:prstClr>
                </a:solidFill>
              </a:rPr>
              <a:t>Cube Sat Workshop- 235th AAS meeting Honolulu Hawaii-4 Jan. 2020</a:t>
            </a:r>
          </a:p>
        </p:txBody>
      </p:sp>
      <p:sp>
        <p:nvSpPr>
          <p:cNvPr id="6" name="Title 5">
            <a:extLst>
              <a:ext uri="{FF2B5EF4-FFF2-40B4-BE49-F238E27FC236}">
                <a16:creationId xmlns:a16="http://schemas.microsoft.com/office/drawing/2014/main" id="{BB2F2AF3-0957-49C7-85E7-292635BE2F20}"/>
              </a:ext>
            </a:extLst>
          </p:cNvPr>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Are EUV </a:t>
            </a:r>
            <a:r>
              <a:rPr lang="en-US" sz="4000" dirty="0">
                <a:latin typeface="Times New Roman" panose="02020603050405020304" pitchFamily="18" charset="0"/>
                <a:cs typeface="Times New Roman" panose="02020603050405020304" pitchFamily="18" charset="0"/>
              </a:rPr>
              <a:t>and soft x-ray </a:t>
            </a:r>
            <a:r>
              <a:rPr lang="en-US" sz="4000" dirty="0" smtClean="0">
                <a:latin typeface="Times New Roman" panose="02020603050405020304" pitchFamily="18" charset="0"/>
                <a:cs typeface="Times New Roman" panose="02020603050405020304" pitchFamily="18" charset="0"/>
              </a:rPr>
              <a:t>good areas for cube </a:t>
            </a:r>
            <a:r>
              <a:rPr lang="en-US" sz="4000" dirty="0">
                <a:latin typeface="Times New Roman" panose="02020603050405020304" pitchFamily="18" charset="0"/>
                <a:cs typeface="Times New Roman" panose="02020603050405020304" pitchFamily="18" charset="0"/>
              </a:rPr>
              <a:t>sat applications for EUV and soft x-ray </a:t>
            </a:r>
          </a:p>
        </p:txBody>
      </p:sp>
      <p:sp>
        <p:nvSpPr>
          <p:cNvPr id="2" name="Text Placeholder 1">
            <a:extLst>
              <a:ext uri="{FF2B5EF4-FFF2-40B4-BE49-F238E27FC236}">
                <a16:creationId xmlns:a16="http://schemas.microsoft.com/office/drawing/2014/main" id="{B4B3DDE9-38D7-4C0E-8E54-59E967585955}"/>
              </a:ext>
            </a:extLst>
          </p:cNvPr>
          <p:cNvSpPr>
            <a:spLocks noGrp="1"/>
          </p:cNvSpPr>
          <p:nvPr>
            <p:ph type="body" idx="1"/>
          </p:nvPr>
        </p:nvSpPr>
        <p:spPr>
          <a:xfrm>
            <a:off x="5730966" y="1556778"/>
            <a:ext cx="4396338" cy="576262"/>
          </a:xfrm>
        </p:spPr>
        <p:txBody>
          <a:bodyPr/>
          <a:lstStyle/>
          <a:p>
            <a:r>
              <a:rPr lang="en-US" dirty="0"/>
              <a:t>Yes </a:t>
            </a:r>
          </a:p>
        </p:txBody>
      </p:sp>
      <p:sp>
        <p:nvSpPr>
          <p:cNvPr id="3" name="Content Placeholder 2">
            <a:extLst>
              <a:ext uri="{FF2B5EF4-FFF2-40B4-BE49-F238E27FC236}">
                <a16:creationId xmlns:a16="http://schemas.microsoft.com/office/drawing/2014/main" id="{C045D56C-D35E-4CDB-8106-EBB47948C0F5}"/>
              </a:ext>
            </a:extLst>
          </p:cNvPr>
          <p:cNvSpPr>
            <a:spLocks noGrp="1"/>
          </p:cNvSpPr>
          <p:nvPr>
            <p:ph sz="half" idx="2"/>
          </p:nvPr>
        </p:nvSpPr>
        <p:spPr>
          <a:xfrm>
            <a:off x="5730966" y="2133040"/>
            <a:ext cx="5789793" cy="4146886"/>
          </a:xfrm>
        </p:spPr>
        <p:txBody>
          <a:bodyPr>
            <a:normAutofit/>
          </a:bodyPr>
          <a:lstStyle/>
          <a:p>
            <a:pPr>
              <a:spcBef>
                <a:spcPts val="600"/>
              </a:spcBef>
            </a:pPr>
            <a:r>
              <a:rPr lang="en-US" dirty="0"/>
              <a:t>No all sky observatory now</a:t>
            </a:r>
          </a:p>
          <a:p>
            <a:pPr lvl="1">
              <a:spcBef>
                <a:spcPts val="600"/>
              </a:spcBef>
            </a:pPr>
            <a:r>
              <a:rPr lang="en-US" dirty="0"/>
              <a:t>Provide long time baseline </a:t>
            </a:r>
          </a:p>
          <a:p>
            <a:pPr>
              <a:spcBef>
                <a:spcPts val="600"/>
              </a:spcBef>
            </a:pPr>
            <a:r>
              <a:rPr lang="en-US" dirty="0"/>
              <a:t>Lots of interesting problems  locally </a:t>
            </a:r>
          </a:p>
          <a:p>
            <a:pPr lvl="1">
              <a:spcBef>
                <a:spcPts val="600"/>
              </a:spcBef>
            </a:pPr>
            <a:r>
              <a:rPr lang="en-US" dirty="0"/>
              <a:t>Solar system – Jupiter, </a:t>
            </a:r>
          </a:p>
          <a:p>
            <a:pPr lvl="1">
              <a:spcBef>
                <a:spcPts val="600"/>
              </a:spcBef>
            </a:pPr>
            <a:r>
              <a:rPr lang="en-US" dirty="0"/>
              <a:t>how about looking at exoplanet environment. </a:t>
            </a:r>
          </a:p>
          <a:p>
            <a:pPr>
              <a:spcBef>
                <a:spcPts val="600"/>
              </a:spcBef>
            </a:pPr>
            <a:r>
              <a:rPr lang="en-US" dirty="0"/>
              <a:t>Aperture comparable to Past missions</a:t>
            </a:r>
          </a:p>
          <a:p>
            <a:pPr>
              <a:spcBef>
                <a:spcPts val="600"/>
              </a:spcBef>
            </a:pPr>
            <a:r>
              <a:rPr lang="en-US" dirty="0"/>
              <a:t>Cube sat observatory dedicated to one or few  task</a:t>
            </a:r>
          </a:p>
          <a:p>
            <a:pPr>
              <a:spcBef>
                <a:spcPts val="600"/>
              </a:spcBef>
            </a:pPr>
            <a:r>
              <a:rPr lang="en-US" sz="2000" b="1" dirty="0">
                <a:solidFill>
                  <a:srgbClr val="FFC000"/>
                </a:solidFill>
              </a:rPr>
              <a:t>Technology:</a:t>
            </a:r>
          </a:p>
          <a:p>
            <a:pPr lvl="1">
              <a:spcBef>
                <a:spcPts val="600"/>
              </a:spcBef>
            </a:pPr>
            <a:r>
              <a:rPr lang="en-US" sz="2000" b="1" dirty="0">
                <a:solidFill>
                  <a:srgbClr val="FFC000"/>
                </a:solidFill>
              </a:rPr>
              <a:t>Has advanced and </a:t>
            </a:r>
          </a:p>
          <a:p>
            <a:pPr lvl="1">
              <a:spcBef>
                <a:spcPts val="600"/>
              </a:spcBef>
            </a:pPr>
            <a:r>
              <a:rPr lang="en-US" sz="2000" b="1" dirty="0">
                <a:solidFill>
                  <a:srgbClr val="FFC000"/>
                </a:solidFill>
              </a:rPr>
              <a:t>May advance technology readiness level. </a:t>
            </a:r>
          </a:p>
        </p:txBody>
      </p:sp>
      <p:sp>
        <p:nvSpPr>
          <p:cNvPr id="4" name="Text Placeholder 3">
            <a:extLst>
              <a:ext uri="{FF2B5EF4-FFF2-40B4-BE49-F238E27FC236}">
                <a16:creationId xmlns:a16="http://schemas.microsoft.com/office/drawing/2014/main" id="{7105A8C6-D76C-4D76-A363-0DCF20889405}"/>
              </a:ext>
            </a:extLst>
          </p:cNvPr>
          <p:cNvSpPr>
            <a:spLocks noGrp="1"/>
          </p:cNvSpPr>
          <p:nvPr>
            <p:ph type="body" sz="quarter" idx="3"/>
          </p:nvPr>
        </p:nvSpPr>
        <p:spPr>
          <a:xfrm>
            <a:off x="990369" y="1759352"/>
            <a:ext cx="4396339" cy="576262"/>
          </a:xfrm>
        </p:spPr>
        <p:txBody>
          <a:bodyPr/>
          <a:lstStyle/>
          <a:p>
            <a:r>
              <a:rPr lang="en-US" dirty="0"/>
              <a:t> </a:t>
            </a:r>
          </a:p>
          <a:p>
            <a:r>
              <a:rPr lang="en-US" dirty="0"/>
              <a:t>May be  not there</a:t>
            </a:r>
          </a:p>
        </p:txBody>
      </p:sp>
      <p:sp>
        <p:nvSpPr>
          <p:cNvPr id="10" name="Content Placeholder 9">
            <a:extLst>
              <a:ext uri="{FF2B5EF4-FFF2-40B4-BE49-F238E27FC236}">
                <a16:creationId xmlns:a16="http://schemas.microsoft.com/office/drawing/2014/main" id="{3243286B-A6A2-497A-9AB9-9C06BDD6BF61}"/>
              </a:ext>
            </a:extLst>
          </p:cNvPr>
          <p:cNvSpPr>
            <a:spLocks noGrp="1"/>
          </p:cNvSpPr>
          <p:nvPr>
            <p:ph sz="quarter" idx="4"/>
          </p:nvPr>
        </p:nvSpPr>
        <p:spPr>
          <a:xfrm>
            <a:off x="946908" y="2335614"/>
            <a:ext cx="4396339" cy="3741738"/>
          </a:xfrm>
        </p:spPr>
        <p:txBody>
          <a:bodyPr>
            <a:normAutofit/>
          </a:bodyPr>
          <a:lstStyle/>
          <a:p>
            <a:r>
              <a:rPr lang="en-US" dirty="0"/>
              <a:t>EUVE did all sky survey</a:t>
            </a:r>
          </a:p>
          <a:p>
            <a:r>
              <a:rPr lang="en-US" dirty="0"/>
              <a:t>Absorption </a:t>
            </a:r>
            <a:r>
              <a:rPr lang="en-US" dirty="0">
                <a:sym typeface="Wingdings" panose="05000000000000000000" pitchFamily="2" charset="2"/>
              </a:rPr>
              <a:t> </a:t>
            </a:r>
            <a:r>
              <a:rPr lang="en-US" dirty="0"/>
              <a:t>EUV is a “niche” tool</a:t>
            </a:r>
          </a:p>
          <a:p>
            <a:r>
              <a:rPr lang="en-US" dirty="0"/>
              <a:t>Such as?</a:t>
            </a:r>
          </a:p>
          <a:p>
            <a:pPr lvl="1"/>
            <a:r>
              <a:rPr lang="en-US" dirty="0"/>
              <a:t>Limited to local region of galaxy</a:t>
            </a:r>
          </a:p>
          <a:p>
            <a:r>
              <a:rPr lang="en-US" dirty="0"/>
              <a:t>Small aperture</a:t>
            </a:r>
          </a:p>
          <a:p>
            <a:r>
              <a:rPr lang="en-US" dirty="0"/>
              <a:t>Hubble exists </a:t>
            </a:r>
          </a:p>
          <a:p>
            <a:endParaRPr lang="en-US" dirty="0"/>
          </a:p>
        </p:txBody>
      </p:sp>
      <p:grpSp>
        <p:nvGrpSpPr>
          <p:cNvPr id="9" name="Group 22">
            <a:extLst>
              <a:ext uri="{FF2B5EF4-FFF2-40B4-BE49-F238E27FC236}">
                <a16:creationId xmlns:a16="http://schemas.microsoft.com/office/drawing/2014/main" id="{0E6021B3-54B9-4729-84D9-C9A782C67240}"/>
              </a:ext>
            </a:extLst>
          </p:cNvPr>
          <p:cNvGrpSpPr>
            <a:grpSpLocks/>
          </p:cNvGrpSpPr>
          <p:nvPr/>
        </p:nvGrpSpPr>
        <p:grpSpPr bwMode="auto">
          <a:xfrm>
            <a:off x="11147425" y="0"/>
            <a:ext cx="1044575" cy="915988"/>
            <a:chOff x="3408" y="2400"/>
            <a:chExt cx="658" cy="577"/>
          </a:xfrm>
        </p:grpSpPr>
        <p:graphicFrame>
          <p:nvGraphicFramePr>
            <p:cNvPr id="11" name="Object 23">
              <a:extLst>
                <a:ext uri="{FF2B5EF4-FFF2-40B4-BE49-F238E27FC236}">
                  <a16:creationId xmlns:a16="http://schemas.microsoft.com/office/drawing/2014/main" id="{61CEEF6B-813B-4244-9272-08DAD1D4C418}"/>
                </a:ext>
              </a:extLst>
            </p:cNvPr>
            <p:cNvGraphicFramePr>
              <a:graphicFrameLocks noChangeAspect="1"/>
            </p:cNvGraphicFramePr>
            <p:nvPr/>
          </p:nvGraphicFramePr>
          <p:xfrm>
            <a:off x="3471" y="2416"/>
            <a:ext cx="576" cy="560"/>
          </p:xfrm>
          <a:graphic>
            <a:graphicData uri="http://schemas.openxmlformats.org/presentationml/2006/ole">
              <mc:AlternateContent xmlns:mc="http://schemas.openxmlformats.org/markup-compatibility/2006">
                <mc:Choice xmlns:v="urn:schemas-microsoft-com:vml" Requires="v">
                  <p:oleObj spid="_x0000_s35846" name="Bitmap Image" r:id="rId3" imgW="2076740" imgH="2019048" progId="Paint.Picture">
                    <p:embed/>
                  </p:oleObj>
                </mc:Choice>
                <mc:Fallback>
                  <p:oleObj name="Bitmap Image" r:id="rId3" imgW="2076740" imgH="2019048" progId="Paint.Picture">
                    <p:embed/>
                    <p:pic>
                      <p:nvPicPr>
                        <p:cNvPr id="11" name="Object 23">
                          <a:extLst>
                            <a:ext uri="{FF2B5EF4-FFF2-40B4-BE49-F238E27FC236}">
                              <a16:creationId xmlns:a16="http://schemas.microsoft.com/office/drawing/2014/main" id="{61CEEF6B-813B-4244-9272-08DAD1D4C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 y="2416"/>
                          <a:ext cx="576"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4">
              <a:extLst>
                <a:ext uri="{FF2B5EF4-FFF2-40B4-BE49-F238E27FC236}">
                  <a16:creationId xmlns:a16="http://schemas.microsoft.com/office/drawing/2014/main" id="{95840DDB-C4FD-4CCF-BACF-DDABBDA1312D}"/>
                </a:ext>
              </a:extLst>
            </p:cNvPr>
            <p:cNvSpPr txBox="1">
              <a:spLocks noChangeArrowheads="1"/>
            </p:cNvSpPr>
            <p:nvPr/>
          </p:nvSpPr>
          <p:spPr bwMode="auto">
            <a:xfrm>
              <a:off x="3408" y="2400"/>
              <a:ext cx="65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a:solidFill>
                    <a:srgbClr val="000066"/>
                  </a:solidFill>
                  <a:latin typeface="Times New Roman" panose="02020603050405020304" pitchFamily="18" charset="0"/>
                </a:rPr>
                <a:t> BYU EUV Optics</a:t>
              </a:r>
            </a:p>
          </p:txBody>
        </p:sp>
        <p:sp>
          <p:nvSpPr>
            <p:cNvPr id="13" name="Text Box 25">
              <a:extLst>
                <a:ext uri="{FF2B5EF4-FFF2-40B4-BE49-F238E27FC236}">
                  <a16:creationId xmlns:a16="http://schemas.microsoft.com/office/drawing/2014/main" id="{5FEF30C6-A2F8-4CA7-AAEC-11554850421D}"/>
                </a:ext>
              </a:extLst>
            </p:cNvPr>
            <p:cNvSpPr txBox="1">
              <a:spLocks noChangeArrowheads="1"/>
            </p:cNvSpPr>
            <p:nvPr/>
          </p:nvSpPr>
          <p:spPr bwMode="auto">
            <a:xfrm>
              <a:off x="3408" y="2832"/>
              <a:ext cx="486"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900" dirty="0">
                  <a:solidFill>
                    <a:srgbClr val="000066"/>
                  </a:solidFill>
                  <a:latin typeface="Times New Roman" panose="02020603050405020304" pitchFamily="18" charset="0"/>
                </a:rPr>
                <a:t> Jan. 4, 2020</a:t>
              </a:r>
            </a:p>
          </p:txBody>
        </p:sp>
      </p:grpSp>
      <p:sp>
        <p:nvSpPr>
          <p:cNvPr id="7" name="TextBox 6"/>
          <p:cNvSpPr txBox="1"/>
          <p:nvPr/>
        </p:nvSpPr>
        <p:spPr>
          <a:xfrm>
            <a:off x="2260600" y="5105400"/>
            <a:ext cx="2730500" cy="769441"/>
          </a:xfrm>
          <a:prstGeom prst="rect">
            <a:avLst/>
          </a:prstGeom>
          <a:noFill/>
        </p:spPr>
        <p:txBody>
          <a:bodyPr wrap="square" rtlCol="0">
            <a:spAutoFit/>
          </a:bodyPr>
          <a:lstStyle/>
          <a:p>
            <a:r>
              <a:rPr lang="en-US" sz="4400" b="1" dirty="0" smtClean="0"/>
              <a:t>YES!</a:t>
            </a:r>
            <a:endParaRPr lang="en-US" sz="4400" b="1" dirty="0"/>
          </a:p>
        </p:txBody>
      </p:sp>
    </p:spTree>
    <p:extLst>
      <p:ext uri="{BB962C8B-B14F-4D97-AF65-F5344CB8AC3E}">
        <p14:creationId xmlns:p14="http://schemas.microsoft.com/office/powerpoint/2010/main" val="36113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3213</TotalTime>
  <Words>3991</Words>
  <Application>Microsoft Office PowerPoint</Application>
  <PresentationFormat>Widescreen</PresentationFormat>
  <Paragraphs>499</Paragraphs>
  <Slides>38</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Century Gothic</vt:lpstr>
      <vt:lpstr>Gill Sans</vt:lpstr>
      <vt:lpstr>Times New Roman</vt:lpstr>
      <vt:lpstr>Verdana</vt:lpstr>
      <vt:lpstr>Wingdings</vt:lpstr>
      <vt:lpstr>Wingdings 3</vt:lpstr>
      <vt:lpstr>Ion</vt:lpstr>
      <vt:lpstr>Bitmap Image</vt:lpstr>
      <vt:lpstr>Mirror coatings for EUV and soft X-Ray imaging </vt:lpstr>
      <vt:lpstr>Our group has made spaces mirrors for Far, Extreme Ultraviolet (EUV) </vt:lpstr>
      <vt:lpstr>Effects of The Atmosphere on the Electromagnetic waves</vt:lpstr>
      <vt:lpstr>Three ways of getting mirrors. Plasma, low-angle reflectance &amp; …                       While no solid barrier layer is transparent below ~103nm, simulations show</vt:lpstr>
      <vt:lpstr>Obtaining High reflectance in EUV &amp; x-ray</vt:lpstr>
      <vt:lpstr>PowerPoint Presentation</vt:lpstr>
      <vt:lpstr>Mo/Si &amp; Mo/Be ML are champions</vt:lpstr>
      <vt:lpstr>Our group has made “space” mirrors for Far, Extreme Ultraviolet (EUV) </vt:lpstr>
      <vt:lpstr>Are EUV and soft x-ray good areas for cube sat applications for EUV and soft x-ray </vt:lpstr>
      <vt:lpstr>Future opportunities for cube sats:    1.  Bare Aluminum </vt:lpstr>
      <vt:lpstr>Future opportunities for cube sats: 2. GET high reflectance to 20eV  60nm  Bare Aluminum on a EUV mirror </vt:lpstr>
      <vt:lpstr>Future opportunities: EUV or soft x-ray ML on  bare Al mirror                        While no solid barrier layer is transparent below ~103nm, simulations show</vt:lpstr>
      <vt:lpstr>PowerPoint Presentation</vt:lpstr>
      <vt:lpstr>An exploratory design of wide VUV-EUV &amp; 20 nm- computed</vt:lpstr>
      <vt:lpstr>Could we reliably aluminize surfaces in space?</vt:lpstr>
      <vt:lpstr>Allred- Turley –XUV-thin film Research Group </vt:lpstr>
      <vt:lpstr>History of All Sky EUV &amp; Far UV</vt:lpstr>
      <vt:lpstr>Cube sat applications for EUV and soft x-ray </vt:lpstr>
      <vt:lpstr>Are Cube and Small Sats an answer to an EUV astronomers’ plea?</vt:lpstr>
      <vt:lpstr>Cube sat applications for EUV and soft x-ray </vt:lpstr>
      <vt:lpstr>Past Applications &amp; new opportunities </vt:lpstr>
      <vt:lpstr>Cube sat applications for EUV and soft x-ray </vt:lpstr>
      <vt:lpstr>Aperture considerations- Cube sats  may not be too small</vt:lpstr>
      <vt:lpstr>Cube sat applications for EUV and soft x-ray </vt:lpstr>
      <vt:lpstr>Solar opportunities? </vt:lpstr>
      <vt:lpstr>PowerPoint Presentation</vt:lpstr>
      <vt:lpstr>Current Applications EUV are solar</vt:lpstr>
      <vt:lpstr>Cube sat applications for EUV and soft x-ray </vt:lpstr>
      <vt:lpstr>Extras follow:</vt:lpstr>
      <vt:lpstr>Two ways of getting mirrors.  Reflector </vt:lpstr>
      <vt:lpstr>Two issues- Scattering of light from rough surface &amp; protecting Aluminum for oxidation to reach far UV</vt:lpstr>
      <vt:lpstr>PowerPoint Presentation</vt:lpstr>
      <vt:lpstr>Multilayer mirrors for EUV &amp; soft x-ray reflectors and gratings</vt:lpstr>
      <vt:lpstr>Multilayer mirrors for EUV &amp; soft x-ray reflectors and gratings</vt:lpstr>
      <vt:lpstr>Some potential targets: think of EUV Explorer, FUSE &amp; Galex </vt:lpstr>
      <vt:lpstr>Our goal is doubling* the effective bandwidth in space mirrors and gratings etc.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Mirror coatings for EUV and soft X-Ray imaging</dc:title>
  <dc:creator>A friend</dc:creator>
  <cp:lastModifiedBy>David Allred</cp:lastModifiedBy>
  <cp:revision>80</cp:revision>
  <dcterms:created xsi:type="dcterms:W3CDTF">2019-12-31T02:41:48Z</dcterms:created>
  <dcterms:modified xsi:type="dcterms:W3CDTF">2020-01-04T17:38:20Z</dcterms:modified>
</cp:coreProperties>
</file>