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398" r:id="rId4"/>
    <p:sldId id="265" r:id="rId5"/>
    <p:sldId id="401" r:id="rId6"/>
    <p:sldId id="402" r:id="rId7"/>
    <p:sldId id="403" r:id="rId8"/>
    <p:sldId id="389" r:id="rId9"/>
    <p:sldId id="390" r:id="rId10"/>
    <p:sldId id="392" r:id="rId11"/>
    <p:sldId id="386" r:id="rId12"/>
    <p:sldId id="279" r:id="rId13"/>
    <p:sldId id="400" r:id="rId14"/>
    <p:sldId id="399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C9103C-EC49-41AB-80C6-27D52A77773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0BC940-4E4A-43C4-9582-E9F6DA78C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8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65605-A21F-4ABF-91FD-3E40E838E830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2D6-32BC-4187-A5E8-6C08072968E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49C-D282-47DA-8FD2-560299AE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1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2D6-32BC-4187-A5E8-6C08072968E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49C-D282-47DA-8FD2-560299AE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7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2D6-32BC-4187-A5E8-6C08072968E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49C-D282-47DA-8FD2-560299AE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7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2D6-32BC-4187-A5E8-6C08072968E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49C-D282-47DA-8FD2-560299AE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4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2D6-32BC-4187-A5E8-6C08072968E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49C-D282-47DA-8FD2-560299AE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9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2D6-32BC-4187-A5E8-6C08072968E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49C-D282-47DA-8FD2-560299AE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2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2D6-32BC-4187-A5E8-6C08072968E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49C-D282-47DA-8FD2-560299AE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8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2D6-32BC-4187-A5E8-6C08072968E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49C-D282-47DA-8FD2-560299AE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0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2D6-32BC-4187-A5E8-6C08072968E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49C-D282-47DA-8FD2-560299AE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3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2D6-32BC-4187-A5E8-6C08072968E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49C-D282-47DA-8FD2-560299AE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3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2D6-32BC-4187-A5E8-6C08072968E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49C-D282-47DA-8FD2-560299AE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8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FF2D6-32BC-4187-A5E8-6C08072968E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B49C-D282-47DA-8FD2-560299AE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4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91B36-C196-49B6-B3CD-023B300C5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9678" y="1308846"/>
            <a:ext cx="3483937" cy="1849229"/>
          </a:xfrm>
        </p:spPr>
        <p:txBody>
          <a:bodyPr anchor="b"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Telescopes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03D53-8E82-4B55-9C05-CAAB0CFE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970" y="4750893"/>
            <a:ext cx="365364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700" dirty="0">
                <a:solidFill>
                  <a:schemeClr val="bg1"/>
                </a:solidFill>
              </a:rPr>
              <a:t>Russell M. Genet</a:t>
            </a:r>
          </a:p>
          <a:p>
            <a:pPr algn="l"/>
            <a:r>
              <a:rPr lang="en-US" sz="1700" dirty="0">
                <a:solidFill>
                  <a:schemeClr val="bg1"/>
                </a:solidFill>
              </a:rPr>
              <a:t>California Polytechnic State University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7F577E94-1FB1-4D4E-8F47-DA636F69E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85" y="216400"/>
            <a:ext cx="3390016" cy="201706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51B6E86-D22A-403C-8F01-82483C18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5" y="2449860"/>
            <a:ext cx="2846418" cy="187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Russ\Pictures\13 10 20 KP A Team\Five Students.jpg">
            <a:extLst>
              <a:ext uri="{FF2B5EF4-FFF2-40B4-BE49-F238E27FC236}">
                <a16:creationId xmlns:a16="http://schemas.microsoft.com/office/drawing/2014/main" id="{C54E98E2-D04A-4BD3-9DB9-1E04BD8EF3CB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695" y="4536334"/>
            <a:ext cx="1630098" cy="1699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68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man, indoor&#10;&#10;Description automatically generated">
            <a:extLst>
              <a:ext uri="{FF2B5EF4-FFF2-40B4-BE49-F238E27FC236}">
                <a16:creationId xmlns:a16="http://schemas.microsoft.com/office/drawing/2014/main" id="{4C5995CB-268D-4992-9201-A88B8A5B5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15" y="782778"/>
            <a:ext cx="3420164" cy="2340912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BA5A273-F974-4C8C-8993-777CF2E7A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0" y="3747768"/>
            <a:ext cx="3742117" cy="2734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DDA36-15AA-4EFE-8718-7764DF3DC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0" y="722223"/>
            <a:ext cx="2489153" cy="2401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2E8D1-D8DB-44BE-911F-82D0B8EBD139}"/>
              </a:ext>
            </a:extLst>
          </p:cNvPr>
          <p:cNvPicPr/>
          <p:nvPr/>
        </p:nvPicPr>
        <p:blipFill rotWithShape="1">
          <a:blip r:embed="rId5"/>
          <a:srcRect l="35257" t="46040" r="33718" b="28889"/>
          <a:stretch/>
        </p:blipFill>
        <p:spPr bwMode="auto">
          <a:xfrm flipV="1">
            <a:off x="3620163" y="1576188"/>
            <a:ext cx="1351332" cy="693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6753C9-ABD7-4C6B-A74E-C6FC68EAB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23" y="3747767"/>
            <a:ext cx="4173756" cy="27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3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44" y="551398"/>
            <a:ext cx="3253297" cy="287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8" descr="C:\Users\Russ\Pictures\13 04 09 Roweville II\Eric camera.jpg">
            <a:extLst>
              <a:ext uri="{FF2B5EF4-FFF2-40B4-BE49-F238E27FC236}">
                <a16:creationId xmlns:a16="http://schemas.microsoft.com/office/drawing/2014/main" id="{76EBA8CE-0EFB-4098-87FE-E56C95B5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134" y="3888509"/>
            <a:ext cx="3664948" cy="275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Russ\Pictures\15 02 07 LCC\Four Students Scope.JPG">
            <a:extLst>
              <a:ext uri="{FF2B5EF4-FFF2-40B4-BE49-F238E27FC236}">
                <a16:creationId xmlns:a16="http://schemas.microsoft.com/office/drawing/2014/main" id="{613D8F7D-0324-4565-8ED4-AE322156560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/>
          <a:stretch/>
        </p:blipFill>
        <p:spPr bwMode="auto">
          <a:xfrm>
            <a:off x="4363644" y="561340"/>
            <a:ext cx="3768437" cy="2867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Russ\Documents\AA Hawaii 2013\13 01 31 Russ First Talk\Kitt Peak 084.jpg">
            <a:extLst>
              <a:ext uri="{FF2B5EF4-FFF2-40B4-BE49-F238E27FC236}">
                <a16:creationId xmlns:a16="http://schemas.microsoft.com/office/drawing/2014/main" id="{B50871B6-5FD2-4400-A7AD-956D7579F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144" y="3888509"/>
            <a:ext cx="3022477" cy="275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2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uss\Pictures\13 10 20 KP A Team\Five Students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647" y="304799"/>
            <a:ext cx="4916028" cy="5943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491FF3B-7EDE-4936-901C-5DEB4CF6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914" y="3699377"/>
            <a:ext cx="3293452" cy="228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3BCEC-32BC-46C1-857B-EFF856889B7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236" y="589282"/>
            <a:ext cx="3212808" cy="2687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28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18 - spring DS finals pg1">
            <a:extLst>
              <a:ext uri="{FF2B5EF4-FFF2-40B4-BE49-F238E27FC236}">
                <a16:creationId xmlns:a16="http://schemas.microsoft.com/office/drawing/2014/main" id="{4C180941-8A35-4372-88D4-9ABA87D8B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 bwMode="auto">
          <a:xfrm>
            <a:off x="610896" y="5022798"/>
            <a:ext cx="3717102" cy="19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18 - spring DS finals pg 2">
            <a:extLst>
              <a:ext uri="{FF2B5EF4-FFF2-40B4-BE49-F238E27FC236}">
                <a16:creationId xmlns:a16="http://schemas.microsoft.com/office/drawing/2014/main" id="{6122F641-9ECE-4FF1-9897-B7E0D3485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9"/>
          <a:stretch/>
        </p:blipFill>
        <p:spPr bwMode="auto">
          <a:xfrm>
            <a:off x="610895" y="3110956"/>
            <a:ext cx="3417898" cy="17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18 Spring DS Props pg1">
            <a:extLst>
              <a:ext uri="{FF2B5EF4-FFF2-40B4-BE49-F238E27FC236}">
                <a16:creationId xmlns:a16="http://schemas.microsoft.com/office/drawing/2014/main" id="{1183E6CF-5C37-4110-94C0-097D839D9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/>
          <a:stretch/>
        </p:blipFill>
        <p:spPr bwMode="auto">
          <a:xfrm>
            <a:off x="4554245" y="3110956"/>
            <a:ext cx="3622090" cy="184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18 - fall DS props pg 2">
            <a:extLst>
              <a:ext uri="{FF2B5EF4-FFF2-40B4-BE49-F238E27FC236}">
                <a16:creationId xmlns:a16="http://schemas.microsoft.com/office/drawing/2014/main" id="{F59B683A-DF69-4570-BFBB-3952B12BA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1"/>
          <a:stretch/>
        </p:blipFill>
        <p:spPr bwMode="auto">
          <a:xfrm>
            <a:off x="4554245" y="5022798"/>
            <a:ext cx="3622091" cy="178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2018 spring DS props pg2">
            <a:extLst>
              <a:ext uri="{FF2B5EF4-FFF2-40B4-BE49-F238E27FC236}">
                <a16:creationId xmlns:a16="http://schemas.microsoft.com/office/drawing/2014/main" id="{0F972CD3-B5FF-40C3-95EA-2E6C8C95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9"/>
          <a:stretch/>
        </p:blipFill>
        <p:spPr bwMode="auto">
          <a:xfrm>
            <a:off x="610895" y="1132920"/>
            <a:ext cx="3417898" cy="17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2018 - fall DS props pg 1">
            <a:extLst>
              <a:ext uri="{FF2B5EF4-FFF2-40B4-BE49-F238E27FC236}">
                <a16:creationId xmlns:a16="http://schemas.microsoft.com/office/drawing/2014/main" id="{3B3BE9D5-494E-4238-BDFC-567F63917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/>
          <a:stretch/>
        </p:blipFill>
        <p:spPr bwMode="auto">
          <a:xfrm>
            <a:off x="4572000" y="1176581"/>
            <a:ext cx="3546630" cy="180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60C90-FD64-481D-AC08-78EDDEAC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95" y="310156"/>
            <a:ext cx="7886700" cy="4549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Boyce-Astro / San Diego</a:t>
            </a:r>
          </a:p>
        </p:txBody>
      </p:sp>
    </p:spTree>
    <p:extLst>
      <p:ext uri="{BB962C8B-B14F-4D97-AF65-F5344CB8AC3E}">
        <p14:creationId xmlns:p14="http://schemas.microsoft.com/office/powerpoint/2010/main" val="89633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773F17-3727-483C-8B2E-3EE84DF033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7886700" cy="787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Building a Community of Practice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66FD66-46A8-4167-ACBC-D22053044E2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59976" y="5397817"/>
            <a:ext cx="8695765" cy="1212850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and Education with Robotic Telescopes, Arrays, and Networks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Past, Present, and Future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Three-day international conference, Adrian, Michigan, early fall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A32677-C9E9-42CB-BE9E-DF8713D647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" b="6374"/>
          <a:stretch>
            <a:fillRect/>
          </a:stretch>
        </p:blipFill>
        <p:spPr bwMode="auto">
          <a:xfrm>
            <a:off x="1926452" y="1008042"/>
            <a:ext cx="5146040" cy="199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8236C1-56B1-4C99-8DFB-B9B69D289A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2553" r="3029" b="15968"/>
          <a:stretch>
            <a:fillRect/>
          </a:stretch>
        </p:blipFill>
        <p:spPr bwMode="auto">
          <a:xfrm>
            <a:off x="1920102" y="3295035"/>
            <a:ext cx="5152390" cy="176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34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17667-9021-4C69-84C8-BACC0E0B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Robotic Telescopes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14E2BA-576C-4F4D-B8CC-197C6F18D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0" y="478232"/>
            <a:ext cx="2747048" cy="22663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0934AE-E457-47F1-8560-F62AD97FB7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9720" y="2982131"/>
            <a:ext cx="2747048" cy="163449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D1FE44-68E5-4DD7-9DE3-232D95DD5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3321" y="2799889"/>
            <a:ext cx="4310390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</a:rPr>
              <a:t>                   Advantages</a:t>
            </a:r>
          </a:p>
          <a:p>
            <a:pPr marL="457200" lvl="1"/>
            <a:r>
              <a:rPr lang="en-US" sz="2100" dirty="0">
                <a:solidFill>
                  <a:srgbClr val="FFFFFF"/>
                </a:solidFill>
              </a:rPr>
              <a:t>Lower operation cost / no observer</a:t>
            </a:r>
          </a:p>
          <a:p>
            <a:pPr marL="457200" lvl="1"/>
            <a:r>
              <a:rPr lang="en-US" sz="2100" dirty="0">
                <a:solidFill>
                  <a:srgbClr val="FFFFFF"/>
                </a:solidFill>
              </a:rPr>
              <a:t>Lower </a:t>
            </a:r>
            <a:r>
              <a:rPr lang="en-US" sz="2100" dirty="0" err="1">
                <a:solidFill>
                  <a:srgbClr val="FFFFFF"/>
                </a:solidFill>
              </a:rPr>
              <a:t>maint</a:t>
            </a:r>
            <a:r>
              <a:rPr lang="en-US" sz="2100" dirty="0">
                <a:solidFill>
                  <a:srgbClr val="FFFFFF"/>
                </a:solidFill>
              </a:rPr>
              <a:t>. cost / not disturbed</a:t>
            </a:r>
          </a:p>
          <a:p>
            <a:pPr marL="457200" lvl="1"/>
            <a:r>
              <a:rPr lang="en-US" sz="2100" dirty="0">
                <a:solidFill>
                  <a:srgbClr val="FFFFFF"/>
                </a:solidFill>
              </a:rPr>
              <a:t>Good weather and seeing sites</a:t>
            </a:r>
          </a:p>
          <a:p>
            <a:pPr marL="457200" lvl="1"/>
            <a:r>
              <a:rPr lang="en-US" sz="2100" dirty="0">
                <a:solidFill>
                  <a:srgbClr val="FFFFFF"/>
                </a:solidFill>
              </a:rPr>
              <a:t>Fast computer target selection</a:t>
            </a:r>
          </a:p>
          <a:p>
            <a:pPr marL="457200" lvl="1"/>
            <a:r>
              <a:rPr lang="en-US" sz="2100" dirty="0">
                <a:solidFill>
                  <a:srgbClr val="FFFFFF"/>
                </a:solidFill>
              </a:rPr>
              <a:t>Fast telescope control</a:t>
            </a:r>
          </a:p>
          <a:p>
            <a:pPr marL="457200" lvl="1"/>
            <a:r>
              <a:rPr lang="en-US" sz="2100" dirty="0">
                <a:solidFill>
                  <a:srgbClr val="FFFFFF"/>
                </a:solidFill>
              </a:rPr>
              <a:t>Fast slew (no human safety)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6573C-8838-4828-93A8-E3F428292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20" y="4854210"/>
            <a:ext cx="285317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9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AB0A22-EFFC-434C-B3D8-37B51688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09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Extending Astronomical Research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Ground Robots to Space CubeSats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02F70-B599-402A-A0F6-B2983195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97" y="2571842"/>
            <a:ext cx="7886700" cy="3739311"/>
          </a:xfrm>
        </p:spPr>
        <p:txBody>
          <a:bodyPr/>
          <a:lstStyle/>
          <a:p>
            <a:pPr lvl="1"/>
            <a:r>
              <a:rPr lang="en-US" b="1" dirty="0"/>
              <a:t>Affordable</a:t>
            </a:r>
          </a:p>
          <a:p>
            <a:pPr marL="457200" lvl="1" indent="0">
              <a:buNone/>
            </a:pPr>
            <a:r>
              <a:rPr lang="en-US" sz="2000" dirty="0"/>
              <a:t>	CubeSat technology / miniaturization</a:t>
            </a:r>
          </a:p>
          <a:p>
            <a:pPr marL="457200" lvl="1" indent="0">
              <a:buNone/>
            </a:pPr>
            <a:r>
              <a:rPr lang="en-US" sz="2000" dirty="0"/>
              <a:t>	Mass production</a:t>
            </a:r>
          </a:p>
          <a:p>
            <a:pPr marL="457200" lvl="1" indent="0">
              <a:buNone/>
            </a:pPr>
            <a:r>
              <a:rPr lang="en-US" sz="2000" dirty="0"/>
              <a:t>	Low launch costs</a:t>
            </a:r>
          </a:p>
          <a:p>
            <a:pPr marL="457200" lvl="1" indent="0">
              <a:buNone/>
            </a:pPr>
            <a:r>
              <a:rPr lang="en-US" sz="2000" dirty="0"/>
              <a:t>	Full autonomous operation both in space and on ground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b="1" dirty="0"/>
              <a:t>Complimentary</a:t>
            </a:r>
          </a:p>
          <a:p>
            <a:pPr marL="457200" lvl="1" indent="0">
              <a:buNone/>
            </a:pPr>
            <a:r>
              <a:rPr lang="en-US" sz="2000" dirty="0"/>
              <a:t>	UV and extreme UV / Perhaps soft X-ray</a:t>
            </a:r>
          </a:p>
          <a:p>
            <a:pPr marL="457200" lvl="1" indent="0">
              <a:buNone/>
            </a:pPr>
            <a:r>
              <a:rPr lang="en-US" sz="2000" dirty="0"/>
              <a:t>	IR / miniature cryogenic coolers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329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77A9-53E5-4AAF-A106-AEDF7F3E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Astronomy Research Seminar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46FF-60E0-4264-A74E-D2E95BB7253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272987" y="1914712"/>
            <a:ext cx="66876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Original Concept</a:t>
            </a:r>
          </a:p>
          <a:p>
            <a:pPr marL="0" indent="0">
              <a:buNone/>
            </a:pPr>
            <a:r>
              <a:rPr lang="en-US" sz="3200" dirty="0"/>
              <a:t>Same as professional research except:</a:t>
            </a:r>
          </a:p>
          <a:p>
            <a:pPr marL="0" indent="0">
              <a:buNone/>
            </a:pPr>
            <a:r>
              <a:rPr lang="en-US" sz="3200" dirty="0"/>
              <a:t>Reduced research scope</a:t>
            </a:r>
          </a:p>
          <a:p>
            <a:pPr marL="0" indent="0">
              <a:buNone/>
            </a:pPr>
            <a:r>
              <a:rPr lang="en-US" sz="3200" dirty="0"/>
              <a:t>Publish in second tier journals</a:t>
            </a:r>
          </a:p>
          <a:p>
            <a:pPr marL="0" indent="0">
              <a:buNone/>
            </a:pPr>
            <a:r>
              <a:rPr lang="en-US" sz="3200" dirty="0"/>
              <a:t>Don’t have to obtain grants</a:t>
            </a:r>
          </a:p>
          <a:p>
            <a:pPr marL="0" indent="0">
              <a:buNone/>
            </a:pPr>
            <a:r>
              <a:rPr lang="en-US" sz="3200" dirty="0"/>
              <a:t>Students researchers not paid</a:t>
            </a:r>
          </a:p>
        </p:txBody>
      </p:sp>
    </p:spTree>
    <p:extLst>
      <p:ext uri="{BB962C8B-B14F-4D97-AF65-F5344CB8AC3E}">
        <p14:creationId xmlns:p14="http://schemas.microsoft.com/office/powerpoint/2010/main" val="375895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77A9-53E5-4AAF-A106-AEDF7F3E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Astronomy Research Seminar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46FF-60E0-4264-A74E-D2E95BB7253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35740" y="1690689"/>
            <a:ext cx="697454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Each Student Team</a:t>
            </a:r>
          </a:p>
          <a:p>
            <a:pPr marL="0" indent="0">
              <a:buNone/>
            </a:pPr>
            <a:r>
              <a:rPr lang="en-US" sz="3200" dirty="0"/>
              <a:t>Submits research proposal</a:t>
            </a:r>
          </a:p>
          <a:p>
            <a:pPr marL="0" indent="0">
              <a:buNone/>
            </a:pPr>
            <a:r>
              <a:rPr lang="en-US" sz="3200" dirty="0"/>
              <a:t>Manages their own research</a:t>
            </a:r>
          </a:p>
          <a:p>
            <a:pPr marL="0" indent="0">
              <a:buNone/>
            </a:pPr>
            <a:r>
              <a:rPr lang="en-US" sz="3200" dirty="0"/>
              <a:t>Obtains and analyzes data</a:t>
            </a:r>
          </a:p>
          <a:p>
            <a:pPr marL="0" indent="0">
              <a:buNone/>
            </a:pPr>
            <a:r>
              <a:rPr lang="en-US" sz="3200" dirty="0"/>
              <a:t>Writes and rewrites team paper</a:t>
            </a:r>
          </a:p>
          <a:p>
            <a:pPr marL="0" indent="0">
              <a:buNone/>
            </a:pPr>
            <a:r>
              <a:rPr lang="en-US" sz="3200" dirty="0"/>
              <a:t>Obtains an external review</a:t>
            </a:r>
          </a:p>
          <a:p>
            <a:pPr marL="0" indent="0">
              <a:buNone/>
            </a:pPr>
            <a:r>
              <a:rPr lang="en-US" sz="3200" dirty="0"/>
              <a:t>Submits paper for publication</a:t>
            </a:r>
          </a:p>
          <a:p>
            <a:pPr marL="0" indent="0">
              <a:buNone/>
            </a:pPr>
            <a:r>
              <a:rPr lang="en-US" sz="3200" dirty="0"/>
              <a:t>Gives public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5455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77A9-53E5-4AAF-A106-AEDF7F3E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Astronomy Research Seminar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10A4B-2D26-4B94-BD82-545D5602365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8382" y="1995490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To Make This Possible</a:t>
            </a:r>
          </a:p>
          <a:p>
            <a:pPr marL="0" indent="0">
              <a:buNone/>
            </a:pPr>
            <a:r>
              <a:rPr lang="en-US" dirty="0"/>
              <a:t>Research is within pro-am community of practice</a:t>
            </a:r>
          </a:p>
          <a:p>
            <a:pPr marL="0" indent="0">
              <a:buNone/>
            </a:pPr>
            <a:r>
              <a:rPr lang="en-US" dirty="0"/>
              <a:t>Focus: narrow topic area / narrow but deep</a:t>
            </a:r>
          </a:p>
          <a:p>
            <a:pPr marL="0" indent="0">
              <a:buNone/>
            </a:pPr>
            <a:r>
              <a:rPr lang="en-US" dirty="0"/>
              <a:t>Focus: produce high quality paper</a:t>
            </a:r>
          </a:p>
          <a:p>
            <a:pPr marL="0" indent="0">
              <a:buNone/>
            </a:pPr>
            <a:r>
              <a:rPr lang="en-US" dirty="0"/>
              <a:t>Split up the work / no prerequisites</a:t>
            </a:r>
          </a:p>
          <a:p>
            <a:pPr marL="0" indent="0">
              <a:buNone/>
            </a:pPr>
            <a:r>
              <a:rPr lang="en-US" dirty="0"/>
              <a:t>Research supervised but not led or managed</a:t>
            </a:r>
          </a:p>
          <a:p>
            <a:pPr marL="0" indent="0">
              <a:buNone/>
            </a:pPr>
            <a:r>
              <a:rPr lang="en-US" dirty="0"/>
              <a:t>Experienced researchers support the seminar</a:t>
            </a:r>
          </a:p>
          <a:p>
            <a:pPr marL="0" indent="0">
              <a:buNone/>
            </a:pPr>
            <a:r>
              <a:rPr lang="en-US" dirty="0"/>
              <a:t>Institute for Student Astronomical Research  (InStAR)</a:t>
            </a:r>
          </a:p>
        </p:txBody>
      </p:sp>
    </p:spTree>
    <p:extLst>
      <p:ext uri="{BB962C8B-B14F-4D97-AF65-F5344CB8AC3E}">
        <p14:creationId xmlns:p14="http://schemas.microsoft.com/office/powerpoint/2010/main" val="241237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77A9-53E5-4AAF-A106-AEDF7F3E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Astronomy Research Seminar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10A4B-2D26-4B94-BD82-545D5602365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5105" y="2051889"/>
            <a:ext cx="81937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Benefits</a:t>
            </a:r>
          </a:p>
          <a:p>
            <a:pPr marL="0" indent="0">
              <a:buNone/>
            </a:pPr>
            <a:r>
              <a:rPr lang="en-US" dirty="0"/>
              <a:t>Self identity as scientists within a community of practice</a:t>
            </a:r>
          </a:p>
          <a:p>
            <a:pPr marL="0" indent="0">
              <a:buNone/>
            </a:pPr>
            <a:r>
              <a:rPr lang="en-US" dirty="0"/>
              <a:t>Grit: passion &amp; motivation to achieve long-term goals</a:t>
            </a:r>
          </a:p>
          <a:p>
            <a:pPr marL="0" indent="0">
              <a:buNone/>
            </a:pPr>
            <a:r>
              <a:rPr lang="en-US" dirty="0"/>
              <a:t>Paper coauthor: school admissions &amp; scholarships</a:t>
            </a:r>
          </a:p>
          <a:p>
            <a:pPr marL="0" indent="0">
              <a:buNone/>
            </a:pPr>
            <a:r>
              <a:rPr lang="en-US" dirty="0"/>
              <a:t>Transferable skills</a:t>
            </a:r>
          </a:p>
        </p:txBody>
      </p:sp>
    </p:spTree>
    <p:extLst>
      <p:ext uri="{BB962C8B-B14F-4D97-AF65-F5344CB8AC3E}">
        <p14:creationId xmlns:p14="http://schemas.microsoft.com/office/powerpoint/2010/main" val="266440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819400" cy="19078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b="9612"/>
          <a:stretch/>
        </p:blipFill>
        <p:spPr bwMode="auto">
          <a:xfrm>
            <a:off x="6197600" y="2323790"/>
            <a:ext cx="264160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Photometrics Install 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17" y="4413779"/>
            <a:ext cx="3581399" cy="234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09 11 12 Seminar Photos 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b="24883"/>
          <a:stretch>
            <a:fillRect/>
          </a:stretch>
        </p:blipFill>
        <p:spPr bwMode="auto">
          <a:xfrm>
            <a:off x="235390" y="4413779"/>
            <a:ext cx="4601542" cy="233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85" y="2323790"/>
            <a:ext cx="2846418" cy="187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6947" y="801844"/>
            <a:ext cx="7160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Astronomical Research Seminars</a:t>
            </a:r>
          </a:p>
        </p:txBody>
      </p:sp>
    </p:spTree>
    <p:extLst>
      <p:ext uri="{BB962C8B-B14F-4D97-AF65-F5344CB8AC3E}">
        <p14:creationId xmlns:p14="http://schemas.microsoft.com/office/powerpoint/2010/main" val="248547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2 07 20 Class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1" y="5312289"/>
            <a:ext cx="2997886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MO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/>
          <a:stretch/>
        </p:blipFill>
        <p:spPr bwMode="auto">
          <a:xfrm>
            <a:off x="338934" y="133144"/>
            <a:ext cx="3821578" cy="30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r="9191" b="12536"/>
          <a:stretch/>
        </p:blipFill>
        <p:spPr bwMode="auto">
          <a:xfrm>
            <a:off x="5152506" y="133144"/>
            <a:ext cx="3672838" cy="295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12Looking It Up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0" y="3429000"/>
            <a:ext cx="2991850" cy="171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igure 4 Group and 32 inch telesco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5" b="6429"/>
          <a:stretch>
            <a:fillRect/>
          </a:stretch>
        </p:blipFill>
        <p:spPr bwMode="auto">
          <a:xfrm>
            <a:off x="3714768" y="3429000"/>
            <a:ext cx="5124431" cy="29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48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294</Words>
  <Application>Microsoft Office PowerPoint</Application>
  <PresentationFormat>On-screen Show (4:3)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Robotic Telescopes and Student Research</vt:lpstr>
      <vt:lpstr>Robotic Telescopes</vt:lpstr>
      <vt:lpstr>Extending Astronomical Research from Ground Robots to Space CubeSats</vt:lpstr>
      <vt:lpstr>Astronomy Research Seminar</vt:lpstr>
      <vt:lpstr>Astronomy Research Seminar</vt:lpstr>
      <vt:lpstr>Astronomy Research Seminar</vt:lpstr>
      <vt:lpstr>Astronomy Research Seminar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Boyce-Astro / San Diego</vt:lpstr>
      <vt:lpstr>Building a Community of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Citizen Scientist Astronomical Research  from  Ground Robots to Space CubeSats</dc:title>
  <dc:creator>Russ Genet</dc:creator>
  <cp:lastModifiedBy>Russ Genet</cp:lastModifiedBy>
  <cp:revision>41</cp:revision>
  <cp:lastPrinted>2019-06-17T17:09:19Z</cp:lastPrinted>
  <dcterms:created xsi:type="dcterms:W3CDTF">2019-06-17T04:54:43Z</dcterms:created>
  <dcterms:modified xsi:type="dcterms:W3CDTF">2020-01-03T10:14:53Z</dcterms:modified>
</cp:coreProperties>
</file>